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30"/>
  </p:notesMasterIdLst>
  <p:sldIdLst>
    <p:sldId id="256" r:id="rId2"/>
    <p:sldId id="258" r:id="rId3"/>
    <p:sldId id="287" r:id="rId4"/>
    <p:sldId id="298" r:id="rId5"/>
    <p:sldId id="288" r:id="rId6"/>
    <p:sldId id="259" r:id="rId7"/>
    <p:sldId id="300" r:id="rId8"/>
    <p:sldId id="260" r:id="rId9"/>
    <p:sldId id="281" r:id="rId10"/>
    <p:sldId id="289" r:id="rId11"/>
    <p:sldId id="261" r:id="rId12"/>
    <p:sldId id="282" r:id="rId13"/>
    <p:sldId id="301" r:id="rId14"/>
    <p:sldId id="283" r:id="rId15"/>
    <p:sldId id="263" r:id="rId16"/>
    <p:sldId id="302" r:id="rId17"/>
    <p:sldId id="262" r:id="rId18"/>
    <p:sldId id="285" r:id="rId19"/>
    <p:sldId id="284" r:id="rId20"/>
    <p:sldId id="286" r:id="rId21"/>
    <p:sldId id="291" r:id="rId22"/>
    <p:sldId id="299" r:id="rId23"/>
    <p:sldId id="292" r:id="rId24"/>
    <p:sldId id="293" r:id="rId25"/>
    <p:sldId id="294" r:id="rId26"/>
    <p:sldId id="295" r:id="rId27"/>
    <p:sldId id="297" r:id="rId28"/>
    <p:sldId id="280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090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d2fd8875_0_4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cbd2fd887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d2fd8875_0_4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cbd2fd887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270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d2fd8875_0_4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cbd2fd887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08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d2fd8875_0_4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cbd2fd887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074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d2fd887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d2fd887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d2fd887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d2fd887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58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d2fd8875_0_4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cbd2fd887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d2fd8875_0_4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cbd2fd887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370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43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14458b4b_0_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cd14458b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512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540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830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ccb839ff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2ccb839f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287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ccb839ff_0_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d2ccb839f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ccb839ff_0_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d2ccb839f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298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ccb839ff_0_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d2ccb839f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90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ccb839ff_0_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d2ccb839f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050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aca6ea30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aca6ea30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90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40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15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d2fd8875_0_2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cbd2fd887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d2fd8875_0_2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cbd2fd887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093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875_0_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8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Title, Content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137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zato">
  <p:cSld name="1_Layout personalizza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51222" y="1167594"/>
            <a:ext cx="84795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373750" y="297162"/>
            <a:ext cx="83964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15576" y="3046229"/>
            <a:ext cx="831284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dirty="0"/>
              <a:t>Scalamento dei Dati e Pre-processing 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704700" y="1307675"/>
            <a:ext cx="7740300" cy="30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Con il Gradient Descent avere feature definite su intervalli molto diversi però può però essere (un grosso) problema per la convergenza dell'algoritmo, che può essere rallentata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ediamo perch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è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Variabili definite su intervalli di valori diversi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52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136893" y="792296"/>
            <a:ext cx="8326875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bbiamo sempre detto che il parameter space e il feature space sono concettualmente diversi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erò in pratica è anche vero che, in un modello lineare, c’è una corrispondenza tra il parametro θ</a:t>
            </a:r>
            <a:r>
              <a:rPr lang="it" sz="1800" baseline="-25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-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feature</a:t>
            </a:r>
            <a:r>
              <a:rPr lang="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i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i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 &gt; 0</a:t>
            </a:r>
            <a:r>
              <a:rPr lang="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 Descent e valori delle feature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4E0CAB1-61CB-6511-CB7F-2BF7FA4A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71750"/>
            <a:ext cx="2388317" cy="6634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541108" y="866924"/>
            <a:ext cx="354691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Sfruttando questa corrispondenza, nella figura accanto i due assi mostrano il </a:t>
            </a:r>
            <a:r>
              <a:rPr lang="it-IT" sz="16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lang="it-IT" sz="1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space</a:t>
            </a:r>
            <a:r>
              <a:rPr lang="it-IT" sz="1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i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cui ogni parametro è indicato usando il nome della feature corrispondente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i="1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Verosimilmente una differenza di pochi grammi produrrà un effetto minimo in J() confrontato con una differenza di pochi metri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Quindi j() avrà una forma ellittica: molto pronunciata rispetto alla feature con un range ampio di valori (grammi), e «stretta» per l’altra (metri)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 Descent e valori delle feature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05E7F2-BAB1-4BC4-8036-0A2DF92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418" y="1368002"/>
            <a:ext cx="4204137" cy="26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501352" y="882163"/>
            <a:ext cx="3546912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Siccome il gradiente è perpendicolare alle curve di livello di J(), ciò porta all’effetto «oscillante» rappresentato nella figura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 la precisione: se le feature hanno range di valori diversi, avrò difficoltà a trovare un learning rate (</a:t>
            </a:r>
            <a:r>
              <a:rPr lang="it-IT" i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alpha</a:t>
            </a:r>
            <a:r>
              <a:rPr lang="it-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comune ad entrambe che non sia: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nè</a:t>
            </a:r>
            <a:r>
              <a:rPr lang="it-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troppo piccolo per entrambe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nè</a:t>
            </a:r>
            <a:r>
              <a:rPr lang="it-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troppo grande per le feature a range più piccolo, cosa che porterebbe ad un effetto oscillatorio e ad aumentare il numero di passi necessari prima di arrivare alla convergenza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 Descent e valori delle feature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05E7F2-BAB1-4BC4-8036-0A2DF92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418" y="1368002"/>
            <a:ext cx="4204137" cy="26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639325" y="1223543"/>
            <a:ext cx="3868381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 modo per alleviare efficacemente questo problema consiste nel pre-processare i dati e ricondurli (più o meno) tutti nello stesso range di valori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 esempio potrei trasformare ogni feature in modo che assuma valori in [0, 1] oppure in [-1, 1], ecc…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ormalizzazione delle feature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05E7F2-BAB1-4BC4-8036-0A2DF92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1094958"/>
            <a:ext cx="4204137" cy="26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l="5087" t="30690" r="54016" b="19324"/>
          <a:stretch/>
        </p:blipFill>
        <p:spPr>
          <a:xfrm>
            <a:off x="536025" y="1417275"/>
            <a:ext cx="3732449" cy="25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483675" y="907900"/>
            <a:ext cx="3480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Prima: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750875" y="907900"/>
            <a:ext cx="3480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Dopo: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l="57448" t="30690" r="9404" b="19324"/>
          <a:stretch/>
        </p:blipFill>
        <p:spPr>
          <a:xfrm>
            <a:off x="4857425" y="1417275"/>
            <a:ext cx="3025226" cy="25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sempio 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3;p27">
            <a:extLst>
              <a:ext uri="{FF2B5EF4-FFF2-40B4-BE49-F238E27FC236}">
                <a16:creationId xmlns:a16="http://schemas.microsoft.com/office/drawing/2014/main" id="{2CBE285D-A8A6-7EAC-7121-E5246BE4BA67}"/>
              </a:ext>
            </a:extLst>
          </p:cNvPr>
          <p:cNvSpPr txBox="1"/>
          <p:nvPr/>
        </p:nvSpPr>
        <p:spPr>
          <a:xfrm>
            <a:off x="483675" y="3995975"/>
            <a:ext cx="7834826" cy="91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Se le feature sono normalizzate =&gt; J() ha una forma più sferica =&gt; i (negativi dei) gradienti, perpendicolari alle curve di livello, puntano più direttamente verso il minimo =&gt; dovrò fare meno iterazioni prima di giungere a convergenza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l="5087" t="30690" r="54016" b="19324"/>
          <a:stretch/>
        </p:blipFill>
        <p:spPr>
          <a:xfrm>
            <a:off x="536025" y="1417275"/>
            <a:ext cx="3732449" cy="25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483675" y="907900"/>
            <a:ext cx="3480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Prima: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750875" y="907900"/>
            <a:ext cx="3480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Dopo: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l="57448" t="30690" r="9404" b="19324"/>
          <a:stretch/>
        </p:blipFill>
        <p:spPr>
          <a:xfrm>
            <a:off x="4857425" y="1417275"/>
            <a:ext cx="3025226" cy="25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sempio 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3;p27">
            <a:extLst>
              <a:ext uri="{FF2B5EF4-FFF2-40B4-BE49-F238E27FC236}">
                <a16:creationId xmlns:a16="http://schemas.microsoft.com/office/drawing/2014/main" id="{2CBE285D-A8A6-7EAC-7121-E5246BE4BA67}"/>
              </a:ext>
            </a:extLst>
          </p:cNvPr>
          <p:cNvSpPr txBox="1"/>
          <p:nvPr/>
        </p:nvSpPr>
        <p:spPr>
          <a:xfrm>
            <a:off x="483675" y="4144750"/>
            <a:ext cx="7834826" cy="5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sistono diversi metodi di scalamento che corrispondono ad una trasformazione delle feature, che deve essere fatta prima dell’applicazione del GD. Vediamo i più comuni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7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355475" y="943124"/>
            <a:ext cx="8330400" cy="16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standardization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ridistribuisce i feature values in modo tale da avere un vettore delle medie (risultante </a:t>
            </a:r>
            <a:r>
              <a:rPr lang="it" sz="1800" i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dopo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la trasformazione)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μ’ = 0 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un vettore delle deviazioni standard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σ’ = 1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900113" lvl="2" indent="-342900">
              <a:buSzPts val="1800"/>
              <a:buFont typeface="Arial" panose="020B0604020202020204" pitchFamily="34" charset="0"/>
              <a:buChar char="•"/>
            </a:pPr>
            <a:r>
              <a:rPr lang="it-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 far ciò, per ogni feature </a:t>
            </a:r>
            <a:r>
              <a:rPr lang="it" sz="1800" i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(e </a:t>
            </a:r>
            <a:r>
              <a:rPr lang="it" sz="1800" i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indipendentemente dalle altre feature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), si calcola la sua media (scalare) </a:t>
            </a:r>
            <a:r>
              <a:rPr lang="el-GR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la </a:t>
            </a:r>
            <a:r>
              <a:rPr lang="en-GB" sz="1800" dirty="0" err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deviazione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standard (</a:t>
            </a:r>
            <a:r>
              <a:rPr lang="en-GB" sz="1800" dirty="0" err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scalare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l-GR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</a:t>
            </a:r>
            <a:endParaRPr lang="en-GB"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00113" lvl="2" indent="-342900">
              <a:buSzPts val="1800"/>
              <a:buFont typeface="Arial" panose="020B0604020202020204" pitchFamily="34" charset="0"/>
              <a:buChar char="•"/>
            </a:pPr>
            <a:r>
              <a:rPr lang="en-GB" sz="1800" dirty="0" err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Dopodichè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sostituisco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feature value </a:t>
            </a:r>
            <a:r>
              <a:rPr lang="en-GB" sz="1800" i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GB" sz="1800" dirty="0" err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esima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feature con </a:t>
            </a:r>
            <a:r>
              <a:rPr lang="en-GB" sz="1800" i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x’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6" descr="x' = \frac{x-\mu}{\sigma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066" y="2839446"/>
            <a:ext cx="1459324" cy="5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eature transformations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355475" y="943125"/>
            <a:ext cx="83304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-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nalogamente alla Standardization, altre tecniche usate sono: </a:t>
            </a:r>
            <a:endParaRPr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363298" y="1501425"/>
            <a:ext cx="841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Mean Normalization 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ridistribuisce i valori delle feature tra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-1 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μ’=0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63298" y="2996239"/>
            <a:ext cx="81759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Il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Min-Max Scaling 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porta i valori delle feature tra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6" descr="x' = \frac{x-min(x)}{max(x)-min(x)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064" y="3437495"/>
            <a:ext cx="259183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 descr="x' = \frac{x-\mu}{max(x)-min(x)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954" y="2192202"/>
            <a:ext cx="2745946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eature transformations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7;p27">
            <a:extLst>
              <a:ext uri="{FF2B5EF4-FFF2-40B4-BE49-F238E27FC236}">
                <a16:creationId xmlns:a16="http://schemas.microsoft.com/office/drawing/2014/main" id="{1F1AD2F3-3022-AF0A-F4D1-5B85761896F3}"/>
              </a:ext>
            </a:extLst>
          </p:cNvPr>
          <p:cNvSpPr txBox="1"/>
          <p:nvPr/>
        </p:nvSpPr>
        <p:spPr>
          <a:xfrm>
            <a:off x="520940" y="4184087"/>
            <a:ext cx="7636931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Tra le varie tecniche, la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Standardization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è quella più comunemente usata</a:t>
            </a:r>
          </a:p>
        </p:txBody>
      </p:sp>
    </p:spTree>
    <p:extLst>
      <p:ext uri="{BB962C8B-B14F-4D97-AF65-F5344CB8AC3E}">
        <p14:creationId xmlns:p14="http://schemas.microsoft.com/office/powerpoint/2010/main" val="270117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704700" y="1307675"/>
            <a:ext cx="7740300" cy="30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altro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vantaggio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avere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feature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tutte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definite in un range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predefinito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uguale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tutte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(e.g., con 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media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μ’ = 0 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deviazione standard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σ’ =1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è che, nel GD, posso inizializzare i pesi utilizzando lo stesso intervallo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Ese.: </a:t>
            </a:r>
            <a:r>
              <a:rPr lang="it-IT" sz="1800" dirty="0"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theta = </a:t>
            </a:r>
            <a:r>
              <a:rPr lang="it-IT" sz="1800" dirty="0" err="1"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np.random.randn</a:t>
            </a:r>
            <a:r>
              <a:rPr lang="it-IT" sz="1800" dirty="0"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highlight>
                <a:srgbClr val="FFFFFF"/>
              </a:highlight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Inizializzazione dei parametri nel GD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15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336750" y="720182"/>
            <a:ext cx="8470500" cy="370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baseline="-25000" dirty="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, j = 1, …, d 		→ 	variabili indipendenti (features)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 = [x</a:t>
            </a:r>
            <a:r>
              <a:rPr lang="it" baseline="-25000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, ..., x</a:t>
            </a:r>
            <a:r>
              <a:rPr lang="it" baseline="-25000" dirty="0"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		→ 	feature vector (x</a:t>
            </a:r>
            <a:r>
              <a:rPr lang="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per comodità)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			→ 	variable target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it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	i = 1, …, n 		→ 	training samples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			→ 	vettore dei parametri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it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el-GR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-GB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l-GR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-GB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→ 	vettore delle medie dei feature value prima dello scalamento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μ'</a:t>
            </a:r>
            <a:r>
              <a:rPr lang="it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el-GR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it-IT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GB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l-GR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it-IT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GB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→ 	vettore delle medie dei feature value dopo lo scalamento</a:t>
            </a:r>
            <a:endParaRPr lang="it" b="1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it-IT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it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it-IT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it-IT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it-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→ 	vettore delle deviazioni standard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 dello scalamento</a:t>
            </a:r>
            <a:endParaRPr lang="it-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σ'</a:t>
            </a:r>
            <a:r>
              <a:rPr lang="it-IT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it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σ’</a:t>
            </a:r>
            <a:r>
              <a:rPr lang="it-IT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σ’</a:t>
            </a:r>
            <a:r>
              <a:rPr lang="it-IT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it-IT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→ 	vettore delle deviazioni standard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 lo scalamento</a:t>
            </a:r>
            <a:endParaRPr lang="it-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512956" y="1063083"/>
            <a:ext cx="8093162" cy="33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Attenzione: così come i parametri della funzione ipotesi devono essere calcolati con i soli dati di training, anche per calcolare i parametri della feature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usata per scalare i dati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posso usare solo i dati di training 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e non quelli di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 esempio, per la Standardizzazione, i parametri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it" sz="18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el-GR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-GB" sz="1800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l-GR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-GB" sz="1800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e </a:t>
            </a:r>
            <a:r>
              <a:rPr lang="it" sz="1800" b="1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it-IT" sz="18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it-IT" sz="1800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it-IT" sz="1800" baseline="-250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it-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devono essere calcolati usando solo la Design </a:t>
            </a:r>
            <a:r>
              <a:rPr lang="it-IT" sz="18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matrix</a:t>
            </a:r>
            <a:r>
              <a:rPr lang="it-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i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e non i dati di testing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Questo perché i dati di testing devono simulare il comportamento del mio algoritmo di ML quando processerà nuovi samples (e.g., nella fase d’uso del </a:t>
            </a:r>
            <a:r>
              <a:rPr lang="it-IT" sz="18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regressore</a:t>
            </a:r>
            <a:r>
              <a:rPr lang="it-IT" sz="18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e questi dati nuovi non sono disponibili quando decido il valore dei parametri da usare per lo scalamento…</a:t>
            </a:r>
            <a:endParaRPr lang="it-IT"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Fasi della 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ormalizzazione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3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512956" y="1063083"/>
            <a:ext cx="7932044" cy="33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inference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time userò i parametri della feature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calcolati in fase di training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particolare, tali parametri vanno calcolati prima del training vero e proprio, per cui questa fase di </a:t>
            </a:r>
            <a:r>
              <a:rPr lang="it-IT" sz="1800" dirty="0" err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lang="it-IT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-processing è preliminare al training ed avviene subito dopo l’EDA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Fasi della 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ormalizzazione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704700" y="1307675"/>
            <a:ext cx="7740300" cy="30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Ragionamenti analoghi possono essere fatti nel caso della classificazione e/o usando funzioni ipotesi non lineari</a:t>
            </a:r>
          </a:p>
          <a:p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In generale, se si usa il GD per ottimizzare i parametri di un modello parametrico, è sempre consigliabile operare uno scalamento delle feature</a:t>
            </a:r>
          </a:p>
          <a:p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Vedremo in seguito che la normalizzazione delle feature è utile anche con algoritmi diversi dal GD (e.g., il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Nearest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Neighbor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, ecc.)</a:t>
            </a:r>
            <a:endParaRPr lang="it-IT" sz="1800"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eneralizzazione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0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Variabili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categoriche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640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251520" y="3130821"/>
            <a:ext cx="8274205" cy="187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uando ho delle feature categoriche, ovvero i cui valori non sono numeri, devo trasformarle in numeriche per poter usare la linear regression (e la gran maggioranza degli algoritmi di ML)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l modo più semplice per farlo è associare un numero (ad ese., un intero) ad ogni possibile valore della feature</a:t>
            </a:r>
          </a:p>
          <a:p>
            <a:pPr lvl="0"/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d ese., per Home Country, potrei associare: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USA -&gt; 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ITALY -&gt; 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GERMANY -&gt; 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FRANCE -&gt;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categoriche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266988-2787-C3E8-4487-6EA15A4F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04" y="1012926"/>
            <a:ext cx="4085065" cy="1753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251520" y="3130821"/>
            <a:ext cx="8274205" cy="121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Stessa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cosa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per Job Salary:</a:t>
            </a:r>
            <a:endParaRPr lang="it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VERY LOW -&gt; 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LOW -&gt; 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MODERATE -&gt; 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HIGH -&gt; 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categoriche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266988-2787-C3E8-4487-6EA15A4F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04" y="1012926"/>
            <a:ext cx="4085065" cy="17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251520" y="2851482"/>
            <a:ext cx="8274205" cy="207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o trasformato l’insieme di valori di ogni feature categorica in un insieme numerico (discreto)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uesta trasformazione ha in s</a:t>
            </a:r>
            <a:r>
              <a:rPr lang="it-IT" sz="12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 un problema: il fatto di rendere «ordinato» un insieme di valori che in partenza non lo era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e per Job Salary non è un grosso problema (perch</a:t>
            </a:r>
            <a:r>
              <a:rPr lang="it-IT" sz="12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 le categorie iniziali indicano già una quantità), per Home Country introduce un ordinamento arbitrario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uttavia, solitamente questa è una soluzione accettabile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Vedremo più in là che le feature categoriche in alcuni casi possono conservare la loro natura categorica (cioè «non ordinata»)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e invece ad essere categorica è la variabile dipendente, allora meglio usare un approccio di classificazione piuttosto che di regressione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categoriche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266988-2787-C3E8-4487-6EA15A4F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04" y="1012926"/>
            <a:ext cx="4085065" cy="17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251520" y="3049047"/>
            <a:ext cx="8274205" cy="121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Durante l’ EDA, se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mancano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piuttosto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sostituirli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con la media,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meglio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sostituirli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con la “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moda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”,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cioè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col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valore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categorico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discreto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più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frequente</a:t>
            </a: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Nell’esempio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di sopra,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userei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rispettivamente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ITALY e HIGH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categoriche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9E485D3-429A-9F50-6753-3F016412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93" y="783488"/>
            <a:ext cx="4347930" cy="21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6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Riferimenti</a:t>
            </a:r>
            <a:endParaRPr dirty="0"/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311700" y="1509893"/>
            <a:ext cx="85206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Alessandro Cucci, The Dot Company, 2017 [cap.4]</a:t>
            </a: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indent="-329565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Pattern Classification, second edition,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R. O.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Duda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P. E. Hart, D. G. Stork, Wiley-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Interscience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2000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b="1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elements of statistical learning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Trevor Hastie, Robert Tibshirani, Jerome H. Friedman, 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New York: Springer series in statistics, 2001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[cap.3]</a:t>
            </a:r>
            <a:endParaRPr dirty="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b="1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 introduction to statistical learning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Gareth M. James, 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Daniela Witten, 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Trevor Hastie, Robert Tibshirani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New York: Springer, 2013 [cap. 3, 6]</a:t>
            </a:r>
            <a:endParaRPr sz="1000" dirty="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4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704700" y="1307675"/>
            <a:ext cx="7740300" cy="30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Scalamento dei Dati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6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425450" y="1307675"/>
            <a:ext cx="8019550" cy="30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Lo scalamento dei dati (o «normalizzazione») è un’operazione di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-processing del valore delle feature molto comune in 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L’analizzeremo e la motiveremo soprattutto in funzione del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Descent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(GD) ma, nelle lezioni successive, vedremo che è utile anche con altri algoritmi di ML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Scalamento dei Dati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704700" y="1423584"/>
            <a:ext cx="3480934" cy="30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In un algoritmo di ottimizzazione iterativo (come, e.g., il GD), col termine «convergenza» si intende il raggiungimento di uno stato oltre il quale la </a:t>
            </a:r>
            <a:r>
              <a:rPr lang="it-IT" sz="1600" dirty="0" err="1"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dirty="0" err="1"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 non diminuisce più in maniera significativa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0"/>
            <a:ext cx="597783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Premessa (1): convergenza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2BA688-EF1D-BDB0-D254-6ACE7E03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343" y="1423585"/>
            <a:ext cx="3836957" cy="31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0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765975" y="1133325"/>
            <a:ext cx="7599300" cy="3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I parametri nella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possono essere determinati: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Iterativamente (GD, SGD):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Analiticamente (NE):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Premessa (2): 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sappiamo che...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0804FF-FEFA-E232-9E1D-4E8F6053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666" y="4129056"/>
            <a:ext cx="1971183" cy="4634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741F253-7858-3DCC-7066-ADA525478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666" y="1781275"/>
            <a:ext cx="3128215" cy="19746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474427" y="1212838"/>
            <a:ext cx="5104737" cy="3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Ricordiamoci che il gradiente, calcolato in un punto specifico (</a:t>
            </a: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) punta nella direzione di massima crescita </a:t>
            </a:r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locale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di J(</a:t>
            </a: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), ma non «si accorge» di dove è realmente situato il minimo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Detto in termini più precisi, si può dimostrare che il gradiente è sempre perpendicolare alle curve di livello della </a:t>
            </a:r>
            <a:r>
              <a:rPr lang="it-IT" dirty="0" err="1"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dirty="0" err="1"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, come nell’esempio della figura accanto (dove il vettore corrisponde alla </a:t>
            </a:r>
            <a:r>
              <a:rPr lang="it-IT" i="1" dirty="0">
                <a:latin typeface="Calibri"/>
                <a:ea typeface="Calibri"/>
                <a:cs typeface="Calibri"/>
                <a:sym typeface="Calibri"/>
              </a:rPr>
              <a:t>sottrazione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del gradiente)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Come si vede dalla figura, sottrarre il gradiente non significa puntare direttamente verso il minimo locale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Al minimo locale ci si arriverà con una serie di aggiornamenti successivi di </a:t>
            </a: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θ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251520" y="137161"/>
            <a:ext cx="6222167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Premessa (3): il 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gradiente non punta direttamente al minimo!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D54023-5798-50D5-FDC5-EF1D70E00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4" y="1444317"/>
            <a:ext cx="2689523" cy="18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704700" y="1307675"/>
            <a:ext cx="7740300" cy="30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pesso un dataset contiene feature molto variabili in grandezza, unità di misura e intervallo di valori possibili.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Ad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se,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nel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descrivere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popolazione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umana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la feature del peso è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espressa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grammi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quella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dell’altezza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metri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l’intervallo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le due feature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assumere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molto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diverso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Variabili definite su intervalli di valori diversi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469750" y="1123525"/>
            <a:ext cx="7740300" cy="325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Per la Normal Equation questo non è un problema poiché la soluzione viene calcolata in maniera analitica e porta sempre al minimo globale della loss function, indipendente dagli intervalli di valori delle feature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In sostanza, nella NE, la soluzione è ottenuta tramite operazioni di moltiplicazione, divisione e somma, la cui complessità computazionale è indipendente dalla grandezza degli operandi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(1)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it" sz="1800" baseline="300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it" sz="1800" baseline="300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it" sz="1800" baseline="300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it" sz="1800" baseline="300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(1) </a:t>
            </a:r>
            <a:r>
              <a:rPr lang="it-IT" sz="1800" baseline="300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aseline="30000" dirty="0">
                <a:latin typeface="Calibri"/>
                <a:ea typeface="Calibri"/>
                <a:cs typeface="Calibri"/>
                <a:sym typeface="Calibri"/>
              </a:rPr>
              <a:t>volte 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il calcolo della matrice inversa è a sua volta implementato con metodi iterativi. In tal caso la NE non è realmente una soluzione «diretta» e può essere anch’essa rallentata da feature con range di valori diversi. In questo corso di ML ignoreremo questo caso</a:t>
            </a:r>
            <a:endParaRPr sz="1800" baseline="30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Variabili definite su intervalli di valori diversi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37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1895</Words>
  <Application>Microsoft Office PowerPoint</Application>
  <PresentationFormat>Presentazione su schermo (16:9)</PresentationFormat>
  <Paragraphs>149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Essenziale</vt:lpstr>
      <vt:lpstr>MACHINE LEARNING Scalamento dei Dati e Pre-processing -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MACHINE LEARNING Dati e Regressione - </dc:title>
  <cp:lastModifiedBy>Enver Sangineto</cp:lastModifiedBy>
  <cp:revision>38</cp:revision>
  <dcterms:modified xsi:type="dcterms:W3CDTF">2024-03-18T14:39:10Z</dcterms:modified>
</cp:coreProperties>
</file>