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087" autoAdjust="0"/>
  </p:normalViewPr>
  <p:slideViewPr>
    <p:cSldViewPr snapToGrid="0">
      <p:cViewPr>
        <p:scale>
          <a:sx n="50" d="100"/>
          <a:sy n="50" d="100"/>
        </p:scale>
        <p:origin x="121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our own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 terminal window</a:t>
            </a:r>
          </a:p>
          <a:p>
            <a:r>
              <a:rPr lang="en-US" dirty="0" smtClean="0"/>
              <a:t>Clone the link provided in the #activities channel.</a:t>
            </a:r>
          </a:p>
          <a:p>
            <a:pPr lvl="1"/>
            <a:r>
              <a:rPr lang="en-US" dirty="0" smtClean="0"/>
              <a:t>This will recreate the “class-activities” repository</a:t>
            </a:r>
          </a:p>
          <a:p>
            <a:r>
              <a:rPr lang="en-US" dirty="0" smtClean="0"/>
              <a:t>“cd” to this repository’s main folder</a:t>
            </a:r>
          </a:p>
          <a:p>
            <a:r>
              <a:rPr lang="en-US" dirty="0" smtClean="0"/>
              <a:t>Return to the #activities channel and copy/paste the “</a:t>
            </a:r>
            <a:r>
              <a:rPr lang="en-US" dirty="0" err="1" smtClean="0"/>
              <a:t>git</a:t>
            </a:r>
            <a:r>
              <a:rPr lang="en-US" dirty="0" smtClean="0"/>
              <a:t> remote add download” command in full into your own terminal and press the Enter key.</a:t>
            </a:r>
          </a:p>
          <a:p>
            <a:r>
              <a:rPr lang="en-US" dirty="0" smtClean="0"/>
              <a:t>This will allow you to type “</a:t>
            </a:r>
            <a:r>
              <a:rPr lang="en-US" dirty="0" err="1" smtClean="0"/>
              <a:t>git</a:t>
            </a:r>
            <a:r>
              <a:rPr lang="en-US" dirty="0" smtClean="0"/>
              <a:t> pull download master” whenever I tell you there’s a content update.</a:t>
            </a:r>
          </a:p>
        </p:txBody>
      </p:sp>
    </p:spTree>
    <p:extLst>
      <p:ext uri="{BB962C8B-B14F-4D97-AF65-F5344CB8AC3E}">
        <p14:creationId xmlns:p14="http://schemas.microsoft.com/office/powerpoint/2010/main" val="20878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</a:t>
            </a:r>
            <a:r>
              <a:rPr lang="en-US" dirty="0" smtClean="0"/>
              <a:t>own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“cd” to the “11-September” folder.</a:t>
            </a:r>
          </a:p>
          <a:p>
            <a:r>
              <a:rPr lang="en-US" dirty="0" smtClean="0"/>
              <a:t>Read through the “Entry.java” code</a:t>
            </a:r>
          </a:p>
          <a:p>
            <a:r>
              <a:rPr lang="en-US" dirty="0" smtClean="0"/>
              <a:t>We see another way to print text to a console screen.</a:t>
            </a:r>
          </a:p>
          <a:p>
            <a:pPr lvl="1"/>
            <a:r>
              <a:rPr lang="en-US" dirty="0" smtClean="0"/>
              <a:t>What is this new way?</a:t>
            </a:r>
          </a:p>
          <a:p>
            <a:pPr lvl="1"/>
            <a:r>
              <a:rPr lang="en-US" dirty="0" smtClean="0"/>
              <a:t>What kind of “call” does Java refer to this as?</a:t>
            </a:r>
          </a:p>
          <a:p>
            <a:pPr lvl="1"/>
            <a:r>
              <a:rPr lang="en-US" dirty="0" smtClean="0"/>
              <a:t>What is the expected output?</a:t>
            </a:r>
          </a:p>
          <a:p>
            <a:pPr lvl="2"/>
            <a:r>
              <a:rPr lang="en-US" dirty="0" smtClean="0"/>
              <a:t>Here, think about the difference between “</a:t>
            </a:r>
            <a:r>
              <a:rPr lang="en-US" dirty="0" err="1" smtClean="0"/>
              <a:t>println</a:t>
            </a:r>
            <a:r>
              <a:rPr lang="en-US" dirty="0" smtClean="0"/>
              <a:t>” and “print”</a:t>
            </a:r>
          </a:p>
          <a:p>
            <a:pPr lvl="1"/>
            <a:r>
              <a:rPr lang="en-US" dirty="0" smtClean="0"/>
              <a:t>Where does this “method” come from? (Last class I referred to Java giving us something for “free.”)</a:t>
            </a:r>
          </a:p>
        </p:txBody>
      </p:sp>
    </p:spTree>
    <p:extLst>
      <p:ext uri="{BB962C8B-B14F-4D97-AF65-F5344CB8AC3E}">
        <p14:creationId xmlns:p14="http://schemas.microsoft.com/office/powerpoint/2010/main" val="11097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own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Today, we’re also adding another piece of vocabulary: a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VARIABLE</a:t>
            </a:r>
            <a:endParaRPr lang="en-US" dirty="0" smtClean="0"/>
          </a:p>
          <a:p>
            <a:pPr lvl="1"/>
            <a:r>
              <a:rPr lang="en-US" dirty="0" smtClean="0"/>
              <a:t>We’ll read more about this is the next chapter.</a:t>
            </a:r>
          </a:p>
          <a:p>
            <a:r>
              <a:rPr lang="en-US" dirty="0" smtClean="0"/>
              <a:t>What is the variable’s name?</a:t>
            </a:r>
          </a:p>
          <a:p>
            <a:r>
              <a:rPr lang="en-US" dirty="0" smtClean="0"/>
              <a:t>What do you expect it to contain?</a:t>
            </a:r>
          </a:p>
          <a:p>
            <a:pPr lvl="1"/>
            <a:r>
              <a:rPr lang="en-US" dirty="0" smtClean="0"/>
              <a:t>Its contents are referred to as a “String” in Java: simply a grouping of characters and spaces.</a:t>
            </a:r>
          </a:p>
          <a:p>
            <a:r>
              <a:rPr lang="en-US" dirty="0" smtClean="0"/>
              <a:t>We can often add content from strings “inline” with other text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0580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our own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String variables to strings is called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CONCATENATION</a:t>
            </a:r>
          </a:p>
          <a:p>
            <a:r>
              <a:rPr lang="en-US" dirty="0" smtClean="0"/>
              <a:t>Two examples of concatenating a variable in a “print” statement: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(“It is now ” + time);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(“My name is ” + name);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own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Fill in the requested information in the “Entry.java” file to create an entry like those in </a:t>
            </a:r>
            <a:r>
              <a:rPr lang="en-US" i="1" dirty="0" smtClean="0"/>
              <a:t>The World Clock.</a:t>
            </a:r>
          </a:p>
          <a:p>
            <a:r>
              <a:rPr lang="en-US" dirty="0" smtClean="0"/>
              <a:t>When you’re finished: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Clock.java –d .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Entry.java –d .</a:t>
            </a:r>
          </a:p>
          <a:p>
            <a:pPr lvl="1"/>
            <a:r>
              <a:rPr lang="en-US" dirty="0" smtClean="0"/>
              <a:t>Run your entry: java </a:t>
            </a:r>
            <a:r>
              <a:rPr lang="en-US" dirty="0" err="1" smtClean="0"/>
              <a:t>WorldClock.Entry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(The reason we run it this way is because I created these files as part of a single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PACKAGE</a:t>
            </a:r>
            <a:r>
              <a:rPr lang="en-US" dirty="0" smtClean="0"/>
              <a:t>, another way of grouping and organizing files.)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(It’s called “</a:t>
            </a:r>
            <a:r>
              <a:rPr lang="en-US" dirty="0" err="1" smtClean="0"/>
              <a:t>WorldClock</a:t>
            </a:r>
            <a:r>
              <a:rPr lang="en-US" dirty="0" smtClean="0"/>
              <a:t>”: see “package </a:t>
            </a:r>
            <a:r>
              <a:rPr lang="en-US" dirty="0" err="1" smtClean="0"/>
              <a:t>WorldClock</a:t>
            </a:r>
            <a:r>
              <a:rPr lang="en-US" dirty="0" smtClean="0"/>
              <a:t>” lines)</a:t>
            </a:r>
          </a:p>
        </p:txBody>
      </p:sp>
    </p:spTree>
    <p:extLst>
      <p:ext uri="{BB962C8B-B14F-4D97-AF65-F5344CB8AC3E}">
        <p14:creationId xmlns:p14="http://schemas.microsoft.com/office/powerpoint/2010/main" val="2745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70951" y="2315806"/>
            <a:ext cx="1674831" cy="1658082"/>
            <a:chOff x="2906540" y="1104900"/>
            <a:chExt cx="1674831" cy="16580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540" y="1104900"/>
              <a:ext cx="1674831" cy="16580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480" y="2218094"/>
              <a:ext cx="834219" cy="348355"/>
            </a:xfrm>
            <a:prstGeom prst="rect">
              <a:avLst/>
            </a:prstGeom>
          </p:spPr>
        </p:pic>
      </p:grpSp>
      <p:sp>
        <p:nvSpPr>
          <p:cNvPr id="8" name="Multiply 7"/>
          <p:cNvSpPr/>
          <p:nvPr/>
        </p:nvSpPr>
        <p:spPr>
          <a:xfrm>
            <a:off x="4819650" y="2152650"/>
            <a:ext cx="2552700" cy="25527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23950" y="150495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427" y="486636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What happens if we delete it?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we delete a </a:t>
            </a:r>
            <a:r>
              <a:rPr lang="en-US" dirty="0" err="1" smtClean="0"/>
              <a:t>git</a:t>
            </a:r>
            <a:r>
              <a:rPr lang="en-US" dirty="0" smtClean="0"/>
              <a:t> folder?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 your previous “class-activities” repository folder.</a:t>
            </a:r>
          </a:p>
          <a:p>
            <a:pPr lvl="1"/>
            <a:r>
              <a:rPr lang="en-US" dirty="0" smtClean="0"/>
              <a:t>If you can’t find it, it’s alright to follow along with the next steps.</a:t>
            </a:r>
          </a:p>
          <a:p>
            <a:r>
              <a:rPr lang="en-US" dirty="0" smtClean="0"/>
              <a:t>Delete this folder.</a:t>
            </a:r>
          </a:p>
          <a:p>
            <a:pPr lvl="1"/>
            <a:r>
              <a:rPr lang="en-US" dirty="0" smtClean="0"/>
              <a:t>This doesn’t do anything except delete your </a:t>
            </a:r>
            <a:r>
              <a:rPr lang="en-US" i="1" dirty="0" smtClean="0"/>
              <a:t>local </a:t>
            </a:r>
            <a:r>
              <a:rPr lang="en-US" dirty="0" smtClean="0"/>
              <a:t>copy.</a:t>
            </a:r>
          </a:p>
          <a:p>
            <a:pPr lvl="1"/>
            <a:r>
              <a:rPr lang="en-US" dirty="0" smtClean="0"/>
              <a:t>The repository lives on at GitHub, and can be “cloned” again.</a:t>
            </a:r>
            <a:endParaRPr lang="en-US" dirty="0"/>
          </a:p>
          <a:p>
            <a:r>
              <a:rPr lang="en-US" dirty="0" smtClean="0"/>
              <a:t>We’ll re-“clone” it later</a:t>
            </a:r>
          </a:p>
        </p:txBody>
      </p:sp>
    </p:spTree>
    <p:extLst>
      <p:ext uri="{BB962C8B-B14F-4D97-AF65-F5344CB8AC3E}">
        <p14:creationId xmlns:p14="http://schemas.microsoft.com/office/powerpoint/2010/main" val="25482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“World Clock”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“Computational” novel written in 2013.</a:t>
            </a:r>
          </a:p>
          <a:p>
            <a:r>
              <a:rPr lang="en-US" dirty="0" smtClean="0"/>
              <a:t>Written in the Python language</a:t>
            </a:r>
          </a:p>
          <a:p>
            <a:r>
              <a:rPr lang="en-US" dirty="0" smtClean="0"/>
              <a:t>The author (Nick Montfort) claims that they “wrote” the novel in 4 hours, on 27 November, 2013.</a:t>
            </a:r>
          </a:p>
          <a:p>
            <a:r>
              <a:rPr lang="en-US" dirty="0" smtClean="0"/>
              <a:t>This novel was his entry in a November-based event called “</a:t>
            </a:r>
            <a:r>
              <a:rPr lang="en-US" dirty="0" err="1" smtClean="0"/>
              <a:t>NaNoGenMo</a:t>
            </a:r>
            <a:r>
              <a:rPr lang="en-US" dirty="0" smtClean="0"/>
              <a:t>,” which runs alongside “</a:t>
            </a:r>
            <a:r>
              <a:rPr lang="en-US" dirty="0" err="1" smtClean="0"/>
              <a:t>NaNoWriMo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During “</a:t>
            </a:r>
            <a:r>
              <a:rPr lang="en-US" dirty="0" err="1" smtClean="0"/>
              <a:t>NaNoGenMo</a:t>
            </a:r>
            <a:r>
              <a:rPr lang="en-US" dirty="0" smtClean="0"/>
              <a:t>,” authors write novel-length works from computer programs using various methods and subjects.</a:t>
            </a:r>
          </a:p>
          <a:p>
            <a:pPr lvl="1"/>
            <a:r>
              <a:rPr lang="en-US" dirty="0" smtClean="0"/>
              <a:t>One novel, for example, translates famous books into over 50,000 “meows.”</a:t>
            </a:r>
          </a:p>
        </p:txBody>
      </p:sp>
    </p:spTree>
    <p:extLst>
      <p:ext uri="{BB962C8B-B14F-4D97-AF65-F5344CB8AC3E}">
        <p14:creationId xmlns:p14="http://schemas.microsoft.com/office/powerpoint/2010/main" val="3763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92" t="19568" r="22639" b="13895"/>
          <a:stretch/>
        </p:blipFill>
        <p:spPr>
          <a:xfrm>
            <a:off x="1609725" y="489588"/>
            <a:ext cx="8972550" cy="5352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221" y="6072863"/>
            <a:ext cx="10695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No, this was not Prof. Luman; it was Finnish developer Hugo van </a:t>
            </a:r>
            <a:r>
              <a:rPr lang="en-US" dirty="0" err="1" smtClean="0">
                <a:solidFill>
                  <a:schemeClr val="bg1"/>
                </a:solidFill>
                <a:latin typeface="saxMono" panose="020F0409020202040504" pitchFamily="49" charset="0"/>
              </a:rPr>
              <a:t>Kemenade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(@</a:t>
            </a:r>
            <a:r>
              <a:rPr lang="en-US" dirty="0" err="1" smtClean="0">
                <a:solidFill>
                  <a:schemeClr val="bg1"/>
                </a:solidFill>
                <a:latin typeface="saxMono" panose="020F0409020202040504" pitchFamily="49" charset="0"/>
              </a:rPr>
              <a:t>hugovk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) 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on </a:t>
            </a:r>
            <a:r>
              <a:rPr lang="en-US" dirty="0" err="1" smtClean="0"/>
              <a:t>Staislaw</a:t>
            </a:r>
            <a:r>
              <a:rPr lang="en-US" dirty="0" smtClean="0"/>
              <a:t> </a:t>
            </a:r>
            <a:r>
              <a:rPr lang="en-US" dirty="0" err="1" smtClean="0"/>
              <a:t>Lem’s</a:t>
            </a:r>
            <a:r>
              <a:rPr lang="en-US" dirty="0" smtClean="0"/>
              <a:t> book </a:t>
            </a:r>
            <a:r>
              <a:rPr lang="en-US" i="1" dirty="0" smtClean="0"/>
              <a:t>One Human Minute.</a:t>
            </a:r>
            <a:r>
              <a:rPr lang="en-US" dirty="0" smtClean="0"/>
              <a:t>. 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7656" y="2349500"/>
            <a:ext cx="9376144" cy="382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[A] </a:t>
            </a:r>
            <a:r>
              <a:rPr lang="en-US" dirty="0"/>
              <a:t>review of a book of statistical tables, a compilation that includes everything that happens to human life on the planet within any given 60 second period. </a:t>
            </a:r>
            <a:endParaRPr lang="en-US" i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LYNN HARNETT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, PORTSMOUTH HERALD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7703" y="2349499"/>
            <a:ext cx="942754" cy="382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“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52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7656" y="691116"/>
            <a:ext cx="9376144" cy="5485847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One </a:t>
            </a:r>
            <a:r>
              <a:rPr lang="en-US" i="1" dirty="0"/>
              <a:t>Human Minute </a:t>
            </a:r>
            <a:r>
              <a:rPr lang="en-US" dirty="0"/>
              <a:t>lies </a:t>
            </a:r>
            <a:r>
              <a:rPr lang="en-US" dirty="0" smtClean="0"/>
              <a:t>in its being…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synchronous </a:t>
            </a:r>
            <a:r>
              <a:rPr lang="en-US" dirty="0"/>
              <a:t>with the human world, like </a:t>
            </a:r>
            <a:r>
              <a:rPr lang="en-US" dirty="0" smtClean="0"/>
              <a:t>a computer </a:t>
            </a:r>
            <a:r>
              <a:rPr lang="en-US" dirty="0"/>
              <a:t>of the type that we say works </a:t>
            </a:r>
            <a:r>
              <a:rPr lang="en-US" dirty="0" smtClean="0"/>
              <a:t>in real </a:t>
            </a:r>
            <a:r>
              <a:rPr lang="en-US" dirty="0"/>
              <a:t>time, a device tracking phenomena </a:t>
            </a:r>
            <a:r>
              <a:rPr lang="en-US" dirty="0" smtClean="0"/>
              <a:t>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they </a:t>
            </a:r>
            <a:r>
              <a:rPr lang="en-US" dirty="0"/>
              <a:t>occur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STANISLAW LEM, 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ONE HUMAN MINUTE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703" y="1041399"/>
            <a:ext cx="942754" cy="513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“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113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445" t="27306" r="13056" b="48194"/>
          <a:stretch/>
        </p:blipFill>
        <p:spPr>
          <a:xfrm>
            <a:off x="1397000" y="592617"/>
            <a:ext cx="9398000" cy="171036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is a formulaic computational structure. What is it?</a:t>
            </a:r>
          </a:p>
          <a:p>
            <a:pPr lvl="1"/>
            <a:r>
              <a:rPr lang="en-US" dirty="0" smtClean="0"/>
              <a:t>Consider all of the grammatical pieces.</a:t>
            </a:r>
          </a:p>
          <a:p>
            <a:r>
              <a:rPr lang="en-US" dirty="0" smtClean="0"/>
              <a:t>What pieces absolutely require computation to reproduce?</a:t>
            </a:r>
          </a:p>
        </p:txBody>
      </p:sp>
    </p:spTree>
    <p:extLst>
      <p:ext uri="{BB962C8B-B14F-4D97-AF65-F5344CB8AC3E}">
        <p14:creationId xmlns:p14="http://schemas.microsoft.com/office/powerpoint/2010/main" val="19315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00" t="27563" r="16694" b="42907"/>
          <a:stretch/>
        </p:blipFill>
        <p:spPr>
          <a:xfrm>
            <a:off x="1365250" y="2327596"/>
            <a:ext cx="9461500" cy="22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700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What happens if we delete a git folder?</vt:lpstr>
      <vt:lpstr>The “World Clock”</vt:lpstr>
      <vt:lpstr>PowerPoint Presentation</vt:lpstr>
      <vt:lpstr>The World Clock</vt:lpstr>
      <vt:lpstr>PowerPoint Presentation</vt:lpstr>
      <vt:lpstr>PowerPoint Presentation</vt:lpstr>
      <vt:lpstr>PowerPoint Presentation</vt:lpstr>
      <vt:lpstr>Let’s write our own entry</vt:lpstr>
      <vt:lpstr>Let’s write our own entry</vt:lpstr>
      <vt:lpstr>Let’s write our own entry</vt:lpstr>
      <vt:lpstr>Let’s write our own entry</vt:lpstr>
      <vt:lpstr>Let’s write our own entry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71</cp:revision>
  <dcterms:created xsi:type="dcterms:W3CDTF">2019-08-22T13:38:34Z</dcterms:created>
  <dcterms:modified xsi:type="dcterms:W3CDTF">2019-09-11T17:27:09Z</dcterms:modified>
</cp:coreProperties>
</file>