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3" r:id="rId5"/>
    <p:sldId id="265" r:id="rId6"/>
    <p:sldId id="264" r:id="rId7"/>
    <p:sldId id="262" r:id="rId8"/>
    <p:sldId id="259" r:id="rId9"/>
    <p:sldId id="260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087" autoAdjust="0"/>
  </p:normalViewPr>
  <p:slideViewPr>
    <p:cSldViewPr snapToGrid="0">
      <p:cViewPr>
        <p:scale>
          <a:sx n="75" d="100"/>
          <a:sy n="75" d="100"/>
        </p:scale>
        <p:origin x="252" y="-2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7406F-F45D-4B31-8EC9-9CE5FA7179BC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1E552-2793-4A17-A977-7D812E18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61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1E552-2793-4A17-A977-7D812E18BA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91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35200"/>
            <a:ext cx="5044966" cy="2387600"/>
          </a:xfrm>
        </p:spPr>
        <p:txBody>
          <a:bodyPr anchor="ctr"/>
          <a:lstStyle>
            <a:lvl1pPr algn="r">
              <a:defRPr sz="6000"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2235200"/>
            <a:ext cx="5486400" cy="2387600"/>
          </a:xfrm>
        </p:spPr>
        <p:txBody>
          <a:bodyPr anchor="ctr"/>
          <a:lstStyle>
            <a:lvl1pPr marL="0" indent="0" algn="l">
              <a:buNone/>
              <a:defRPr sz="2400">
                <a:latin typeface="saxMono" panose="020F0409020202040504" pitchFamily="49" charset="0"/>
                <a:ea typeface="MS Gothic" panose="020B0609070205080204" pitchFamily="49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8690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2pPr>
            <a:lvl3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3pPr>
            <a:lvl4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4pPr>
            <a:lvl5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7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2pPr>
            <a:lvl3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3pPr>
            <a:lvl4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4pPr>
            <a:lvl5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8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1pPr>
            <a:lvl2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2pPr>
            <a:lvl3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3pPr>
            <a:lvl4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4pPr>
            <a:lvl5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1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axMono" panose="020F0409020202040504" pitchFamily="49" charset="0"/>
                <a:ea typeface="MS Gothic" panose="020B0609070205080204" pitchFamily="49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8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1pPr>
            <a:lvl2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2pPr>
            <a:lvl3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3pPr>
            <a:lvl4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4pPr>
            <a:lvl5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1pPr>
            <a:lvl2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2pPr>
            <a:lvl3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3pPr>
            <a:lvl4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4pPr>
            <a:lvl5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9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2pPr>
            <a:lvl3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3pPr>
            <a:lvl4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4pPr>
            <a:lvl5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2pPr>
            <a:lvl3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3pPr>
            <a:lvl4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4pPr>
            <a:lvl5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6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4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>
              <a:defRPr sz="2800">
                <a:latin typeface="MS Gothic" panose="020B0609070205080204" pitchFamily="49" charset="-128"/>
                <a:ea typeface="MS Gothic" panose="020B0609070205080204" pitchFamily="49" charset="-128"/>
              </a:defRPr>
            </a:lvl2pPr>
            <a:lvl3pPr>
              <a:defRPr sz="2400">
                <a:latin typeface="MS Gothic" panose="020B0609070205080204" pitchFamily="49" charset="-128"/>
                <a:ea typeface="MS Gothic" panose="020B0609070205080204" pitchFamily="49" charset="-128"/>
              </a:defRPr>
            </a:lvl3pPr>
            <a:lvl4pPr>
              <a:defRPr sz="2000">
                <a:latin typeface="MS Gothic" panose="020B0609070205080204" pitchFamily="49" charset="-128"/>
                <a:ea typeface="MS Gothic" panose="020B0609070205080204" pitchFamily="49" charset="-128"/>
              </a:defRPr>
            </a:lvl4pPr>
            <a:lvl5pPr>
              <a:defRPr sz="2000">
                <a:latin typeface="MS Gothic" panose="020B0609070205080204" pitchFamily="49" charset="-128"/>
                <a:ea typeface="MS Gothic" panose="020B0609070205080204" pitchFamily="49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2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5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4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ALLEGHENY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E410C4AF-9B07-4D39-B30B-2F12009993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9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>
              <a:lumMod val="40000"/>
              <a:lumOff val="60000"/>
            </a:schemeClr>
          </a:solidFill>
          <a:latin typeface="Bahnschrif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axMono" panose="020F0409020202040504" pitchFamily="49" charset="0"/>
          <a:ea typeface="MS Gothic" panose="020B0609070205080204" pitchFamily="49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axMono" panose="020F0409020202040504" pitchFamily="49" charset="0"/>
          <a:ea typeface="MS Gothic" panose="020B0609070205080204" pitchFamily="49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axMono" panose="020F0409020202040504" pitchFamily="49" charset="0"/>
          <a:ea typeface="MS Gothic" panose="020B0609070205080204" pitchFamily="49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axMono" panose="020F0409020202040504" pitchFamily="49" charset="0"/>
          <a:ea typeface="MS Gothic" panose="020B0609070205080204" pitchFamily="49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axMono" panose="020F0409020202040504" pitchFamily="49" charset="0"/>
          <a:ea typeface="MS Gothic" panose="020B0609070205080204" pitchFamily="49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35200"/>
            <a:ext cx="5044966" cy="2387600"/>
          </a:xfrm>
        </p:spPr>
        <p:txBody>
          <a:bodyPr/>
          <a:lstStyle/>
          <a:p>
            <a:r>
              <a:rPr lang="en-US" dirty="0" smtClean="0"/>
              <a:t>CMPSC 100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2235200"/>
            <a:ext cx="5496910" cy="2387600"/>
          </a:xfrm>
        </p:spPr>
        <p:txBody>
          <a:bodyPr/>
          <a:lstStyle/>
          <a:p>
            <a:r>
              <a:rPr lang="en-US" dirty="0" smtClean="0"/>
              <a:t>Computational Expression</a:t>
            </a:r>
          </a:p>
        </p:txBody>
      </p:sp>
    </p:spTree>
    <p:extLst>
      <p:ext uri="{BB962C8B-B14F-4D97-AF65-F5344CB8AC3E}">
        <p14:creationId xmlns:p14="http://schemas.microsoft.com/office/powerpoint/2010/main" val="138865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“cd” to your class-</a:t>
            </a:r>
            <a:r>
              <a:rPr lang="en-US" dirty="0" err="1" smtClean="0"/>
              <a:t>activites</a:t>
            </a:r>
            <a:r>
              <a:rPr lang="en-US" dirty="0" smtClean="0"/>
              <a:t> repository</a:t>
            </a:r>
          </a:p>
          <a:p>
            <a:r>
              <a:rPr lang="en-US" dirty="0" smtClean="0"/>
              <a:t>Perform a “</a:t>
            </a:r>
            <a:r>
              <a:rPr lang="en-US" dirty="0" err="1" smtClean="0"/>
              <a:t>git</a:t>
            </a:r>
            <a:r>
              <a:rPr lang="en-US" dirty="0" smtClean="0"/>
              <a:t> pull download master”</a:t>
            </a:r>
          </a:p>
          <a:p>
            <a:r>
              <a:rPr lang="en-US" dirty="0" smtClean="0"/>
              <a:t>Open the file “AddressLabel.java” in the </a:t>
            </a:r>
            <a:r>
              <a:rPr lang="en-US" dirty="0" err="1" smtClean="0"/>
              <a:t>src</a:t>
            </a:r>
            <a:r>
              <a:rPr lang="en-US" dirty="0" smtClean="0"/>
              <a:t>/main/java/</a:t>
            </a:r>
            <a:r>
              <a:rPr lang="en-US" dirty="0" err="1" smtClean="0"/>
              <a:t>snailmail</a:t>
            </a:r>
            <a:r>
              <a:rPr lang="en-US" dirty="0" smtClean="0"/>
              <a:t> directory</a:t>
            </a:r>
          </a:p>
          <a:p>
            <a:r>
              <a:rPr lang="en-US" dirty="0" smtClean="0"/>
              <a:t>Take a minute to browse the code before moving on:</a:t>
            </a:r>
          </a:p>
          <a:p>
            <a:pPr lvl="1"/>
            <a:r>
              <a:rPr lang="en-US" dirty="0" smtClean="0"/>
              <a:t>What is familiar?</a:t>
            </a:r>
          </a:p>
          <a:p>
            <a:pPr lvl="1"/>
            <a:r>
              <a:rPr lang="en-US" dirty="0" smtClean="0"/>
              <a:t>What is new?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4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// </a:t>
            </a:r>
            <a:r>
              <a:rPr lang="en-US" dirty="0"/>
              <a:t>Set up Scanner to take from System.in</a:t>
            </a:r>
          </a:p>
          <a:p>
            <a:pPr marL="0" indent="0">
              <a:buNone/>
            </a:pPr>
            <a:r>
              <a:rPr lang="en-US" dirty="0"/>
              <a:t>    Scanner scan = new Scanner(System.in);</a:t>
            </a:r>
          </a:p>
          <a:p>
            <a:pPr marL="0" indent="0">
              <a:buNone/>
            </a:pPr>
            <a:r>
              <a:rPr lang="en-US" dirty="0"/>
              <a:t>    /* </a:t>
            </a:r>
          </a:p>
          <a:p>
            <a:pPr marL="0" indent="0">
              <a:buNone/>
            </a:pPr>
            <a:r>
              <a:rPr lang="en-US" dirty="0"/>
              <a:t>     * Create prompts by printing text requested, </a:t>
            </a:r>
          </a:p>
          <a:p>
            <a:pPr marL="0" indent="0">
              <a:buNone/>
            </a:pPr>
            <a:r>
              <a:rPr lang="en-US" dirty="0"/>
              <a:t>     * then implementing Scanner.</a:t>
            </a:r>
          </a:p>
          <a:p>
            <a:pPr marL="0" indent="0">
              <a:buNone/>
            </a:pPr>
            <a:r>
              <a:rPr lang="en-US" dirty="0"/>
              <a:t>     */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</a:t>
            </a:r>
            <a:r>
              <a:rPr lang="en-US" dirty="0"/>
              <a:t>("Enter building number: 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buildingNumber</a:t>
            </a:r>
            <a:r>
              <a:rPr lang="en-US" dirty="0"/>
              <a:t> = </a:t>
            </a:r>
            <a:r>
              <a:rPr lang="en-US" dirty="0" err="1"/>
              <a:t>scan.nextInt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/*</a:t>
            </a:r>
          </a:p>
          <a:p>
            <a:pPr marL="0" indent="0">
              <a:buNone/>
            </a:pPr>
            <a:r>
              <a:rPr lang="en-US" dirty="0"/>
              <a:t>     * </a:t>
            </a:r>
            <a:r>
              <a:rPr lang="en-US" dirty="0" err="1"/>
              <a:t>nextInt</a:t>
            </a:r>
            <a:r>
              <a:rPr lang="en-US" dirty="0"/>
              <a:t>() doesn't consume the next line character ("\n"), </a:t>
            </a:r>
          </a:p>
          <a:p>
            <a:pPr marL="0" indent="0">
              <a:buNone/>
            </a:pPr>
            <a:r>
              <a:rPr lang="en-US" dirty="0"/>
              <a:t>     * so we ask the scanner to move along to the next line without</a:t>
            </a:r>
          </a:p>
          <a:p>
            <a:pPr marL="0" indent="0">
              <a:buNone/>
            </a:pPr>
            <a:r>
              <a:rPr lang="en-US" dirty="0"/>
              <a:t>     * assigning the input to a variable. In essence, it creates</a:t>
            </a:r>
          </a:p>
          <a:p>
            <a:pPr marL="0" indent="0">
              <a:buNone/>
            </a:pPr>
            <a:r>
              <a:rPr lang="en-US" dirty="0"/>
              <a:t>     * "garbage" out of it.</a:t>
            </a:r>
          </a:p>
          <a:p>
            <a:pPr marL="0" indent="0">
              <a:buNone/>
            </a:pPr>
            <a:r>
              <a:rPr lang="en-US" dirty="0"/>
              <a:t>     */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scan.nextLine</a:t>
            </a:r>
            <a:r>
              <a:rPr lang="en-US" dirty="0"/>
              <a:t>();</a:t>
            </a:r>
          </a:p>
        </p:txBody>
      </p:sp>
      <p:sp>
        <p:nvSpPr>
          <p:cNvPr id="4" name="Rectangle 3"/>
          <p:cNvSpPr/>
          <p:nvPr/>
        </p:nvSpPr>
        <p:spPr>
          <a:xfrm>
            <a:off x="1270000" y="2082800"/>
            <a:ext cx="4114800" cy="25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69999" y="3547533"/>
            <a:ext cx="4741333" cy="558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69998" y="5839882"/>
            <a:ext cx="1752601" cy="2222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33066" y="1759634"/>
            <a:ext cx="3564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axMono" panose="020F0409020202040504" pitchFamily="49" charset="0"/>
              </a:rPr>
              <a:t>Creates a new instance of an object</a:t>
            </a:r>
            <a:endParaRPr lang="en-US" dirty="0">
              <a:solidFill>
                <a:schemeClr val="bg1"/>
              </a:solidFill>
              <a:latin typeface="saxMono" panose="020F04090202020405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33065" y="3460002"/>
            <a:ext cx="3564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axMono" panose="020F0409020202040504" pitchFamily="49" charset="0"/>
              </a:rPr>
              <a:t>Uses a method from that object</a:t>
            </a:r>
            <a:endParaRPr lang="en-US" dirty="0">
              <a:solidFill>
                <a:schemeClr val="bg1"/>
              </a:solidFill>
              <a:latin typeface="saxMono" panose="020F04090202020405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33065" y="5579160"/>
            <a:ext cx="3564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axMono" panose="020F0409020202040504" pitchFamily="49" charset="0"/>
              </a:rPr>
              <a:t>Uses a method from that object</a:t>
            </a:r>
            <a:endParaRPr lang="en-US" dirty="0">
              <a:solidFill>
                <a:schemeClr val="bg1"/>
              </a:solidFill>
              <a:latin typeface="saxMono" panose="020F04090202020405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90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System.out.print</a:t>
            </a:r>
            <a:r>
              <a:rPr lang="en-US" dirty="0"/>
              <a:t>("Enter street name: 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String </a:t>
            </a:r>
            <a:r>
              <a:rPr lang="en-US" dirty="0" err="1" smtClean="0">
                <a:solidFill>
                  <a:srgbClr val="FF0000"/>
                </a:solidFill>
              </a:rPr>
              <a:t>streetName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scan.nextLine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 err="1" smtClean="0"/>
              <a:t>System.out.print</a:t>
            </a:r>
            <a:r>
              <a:rPr lang="en-US" dirty="0"/>
              <a:t>("Enter city: 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String </a:t>
            </a:r>
            <a:r>
              <a:rPr lang="en-US" dirty="0" err="1" smtClean="0">
                <a:solidFill>
                  <a:srgbClr val="FF0000"/>
                </a:solidFill>
              </a:rPr>
              <a:t>cityName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dirty="0" err="1">
                <a:solidFill>
                  <a:srgbClr val="FF0000"/>
                </a:solidFill>
              </a:rPr>
              <a:t>scan.nextLine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System.out.print</a:t>
            </a:r>
            <a:r>
              <a:rPr lang="en-US" dirty="0"/>
              <a:t>("Enter two-letter state: 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String </a:t>
            </a:r>
            <a:r>
              <a:rPr lang="en-US" dirty="0" err="1" smtClean="0">
                <a:solidFill>
                  <a:srgbClr val="FF0000"/>
                </a:solidFill>
              </a:rPr>
              <a:t>stateAbbrev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dirty="0" err="1">
                <a:solidFill>
                  <a:srgbClr val="FF0000"/>
                </a:solidFill>
              </a:rPr>
              <a:t>scan.nextLine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System.out.print</a:t>
            </a:r>
            <a:r>
              <a:rPr lang="en-US" dirty="0"/>
              <a:t>("Enter zip code: 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// TODO: Figure out what goes here: String,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, other?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92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Finish the remainder of the request yourself!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Test using:</a:t>
            </a:r>
          </a:p>
          <a:p>
            <a:pPr marL="0" indent="0" algn="ctr">
              <a:buNone/>
            </a:pPr>
            <a:r>
              <a:rPr lang="en-US" dirty="0" err="1"/>
              <a:t>gradle</a:t>
            </a:r>
            <a:r>
              <a:rPr lang="en-US" dirty="0"/>
              <a:t> -q --console plain </a:t>
            </a:r>
            <a:r>
              <a:rPr lang="en-US" dirty="0" smtClean="0"/>
              <a:t>run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in the </a:t>
            </a:r>
            <a:r>
              <a:rPr lang="en-US" dirty="0" smtClean="0">
                <a:solidFill>
                  <a:srgbClr val="FF0000"/>
                </a:solidFill>
              </a:rPr>
              <a:t>23-September</a:t>
            </a:r>
            <a:r>
              <a:rPr lang="en-US" dirty="0" smtClean="0"/>
              <a:t>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09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0920" t="37505" r="40813" b="27531"/>
          <a:stretch/>
        </p:blipFill>
        <p:spPr>
          <a:xfrm>
            <a:off x="4763061" y="1690688"/>
            <a:ext cx="6038997" cy="23559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3889" t="43811" r="48195" b="37878"/>
          <a:stretch/>
        </p:blipFill>
        <p:spPr>
          <a:xfrm>
            <a:off x="4763061" y="4586950"/>
            <a:ext cx="6038997" cy="15705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51280" y="2684017"/>
            <a:ext cx="148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axMono" panose="020F0409020202040504" pitchFamily="49" charset="0"/>
              </a:rPr>
              <a:t>Primitives</a:t>
            </a:r>
            <a:endParaRPr lang="en-US" dirty="0">
              <a:solidFill>
                <a:schemeClr val="bg1"/>
              </a:solidFill>
              <a:latin typeface="saxMono" panose="020F04090202020405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1280" y="5049075"/>
            <a:ext cx="188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axMono" panose="020F0409020202040504" pitchFamily="49" charset="0"/>
              </a:rPr>
              <a:t>Strings as non-primitive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98800" y="2954153"/>
            <a:ext cx="14528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98800" y="5372240"/>
            <a:ext cx="14528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67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Primitives aren’t “type-cast”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 smtClean="0"/>
              <a:t>/** The entry point.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*</a:t>
            </a:r>
          </a:p>
          <a:p>
            <a:pPr marL="0" indent="0">
              <a:buNone/>
            </a:pPr>
            <a:r>
              <a:rPr lang="en-US" dirty="0" smtClean="0"/>
              <a:t> * @</a:t>
            </a:r>
            <a:r>
              <a:rPr lang="en-US" dirty="0" err="1" smtClean="0"/>
              <a:t>param</a:t>
            </a:r>
            <a:r>
              <a:rPr lang="en-US" dirty="0" smtClean="0"/>
              <a:t> </a:t>
            </a:r>
            <a:r>
              <a:rPr lang="en-US" dirty="0" err="1" smtClean="0"/>
              <a:t>args</a:t>
            </a:r>
            <a:r>
              <a:rPr lang="en-US" dirty="0" smtClean="0"/>
              <a:t> The command line arguments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*/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 = </a:t>
            </a:r>
            <a:r>
              <a:rPr lang="en-US" dirty="0" err="1" smtClean="0"/>
              <a:t>Integer.parseInt</a:t>
            </a:r>
            <a:r>
              <a:rPr lang="en-US" dirty="0" smtClean="0"/>
              <a:t>(</a:t>
            </a:r>
            <a:r>
              <a:rPr lang="en-US" dirty="0" err="1" smtClean="0"/>
              <a:t>args</a:t>
            </a:r>
            <a:r>
              <a:rPr lang="en-US" dirty="0" smtClean="0"/>
              <a:t>[0]);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52800" y="4795520"/>
            <a:ext cx="512064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9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String type variable aren’t primitive, the capital “S” in the type indicates that it comes from a library (due to naming convention)</a:t>
            </a:r>
          </a:p>
          <a:p>
            <a:pPr lvl="1"/>
            <a:r>
              <a:rPr lang="en-US" dirty="0" smtClean="0"/>
              <a:t>String is part of the JAVA API—core functionality packaged with Java releases to make them viably useful</a:t>
            </a:r>
          </a:p>
          <a:p>
            <a:r>
              <a:rPr lang="en-US" dirty="0" smtClean="0"/>
              <a:t>Similarly, we have parts of the API like Integer or Double</a:t>
            </a:r>
          </a:p>
          <a:p>
            <a:pPr lvl="1"/>
            <a:r>
              <a:rPr lang="en-US" dirty="0" smtClean="0"/>
              <a:t>These provide services that allow us to convert one primitive type to another with additional functionality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762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578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String count = “6”;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sum = 600;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average = sum / count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49800" y="4276725"/>
            <a:ext cx="269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saxMono" panose="020F0409020202040504" pitchFamily="49" charset="0"/>
              </a:rPr>
              <a:t>ERROR!</a:t>
            </a:r>
            <a:endParaRPr lang="en-US" sz="3600" dirty="0">
              <a:solidFill>
                <a:srgbClr val="FF0000"/>
              </a:solidFill>
              <a:latin typeface="saxMono" panose="020F04090202020405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96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594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Variables acquire/inherit types four ways:</a:t>
            </a:r>
          </a:p>
          <a:p>
            <a:pPr lvl="1"/>
            <a:r>
              <a:rPr lang="en-US" dirty="0" smtClean="0"/>
              <a:t>Assignment</a:t>
            </a:r>
          </a:p>
          <a:p>
            <a:pPr marL="914400" lvl="2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count = 6;</a:t>
            </a:r>
          </a:p>
          <a:p>
            <a:pPr lvl="1"/>
            <a:r>
              <a:rPr lang="en-US" dirty="0" smtClean="0"/>
              <a:t>Promotion</a:t>
            </a:r>
          </a:p>
          <a:p>
            <a:pPr marL="914400" lvl="2" indent="0">
              <a:buNone/>
            </a:pPr>
            <a:r>
              <a:rPr lang="en-US" dirty="0" smtClean="0"/>
              <a:t>double count = 11.0;</a:t>
            </a:r>
          </a:p>
          <a:p>
            <a:pPr marL="914400" lvl="2" indent="0">
              <a:buNone/>
            </a:pPr>
            <a:r>
              <a:rPr lang="en-US" dirty="0" smtClean="0"/>
              <a:t>double average = sum / count;</a:t>
            </a:r>
          </a:p>
          <a:p>
            <a:pPr lvl="1"/>
            <a:r>
              <a:rPr lang="en-US" dirty="0" smtClean="0"/>
              <a:t>Casting</a:t>
            </a:r>
          </a:p>
          <a:p>
            <a:pPr marL="914400" lvl="2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count = 11;</a:t>
            </a:r>
          </a:p>
          <a:p>
            <a:pPr marL="914400" lvl="2" indent="0">
              <a:buNone/>
            </a:pPr>
            <a:r>
              <a:rPr lang="en-US" dirty="0" smtClean="0"/>
              <a:t>double average = sum / (double)count;</a:t>
            </a:r>
          </a:p>
          <a:p>
            <a:pPr lvl="1"/>
            <a:r>
              <a:rPr lang="en-US" dirty="0" smtClean="0"/>
              <a:t>Parsing</a:t>
            </a:r>
          </a:p>
          <a:p>
            <a:pPr lvl="2"/>
            <a:r>
              <a:rPr lang="en-US" dirty="0" smtClean="0"/>
              <a:t>String number = </a:t>
            </a:r>
            <a:r>
              <a:rPr lang="en-US" dirty="0" err="1" smtClean="0"/>
              <a:t>args</a:t>
            </a:r>
            <a:r>
              <a:rPr lang="en-US" dirty="0" smtClean="0"/>
              <a:t>[0]; // </a:t>
            </a:r>
            <a:r>
              <a:rPr lang="en-US" dirty="0" err="1" smtClean="0"/>
              <a:t>args</a:t>
            </a:r>
            <a:r>
              <a:rPr lang="en-US" dirty="0" smtClean="0"/>
              <a:t>[0] = “6”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count = </a:t>
            </a:r>
            <a:r>
              <a:rPr lang="en-US" dirty="0" err="1" smtClean="0"/>
              <a:t>Integer.parseInt</a:t>
            </a:r>
            <a:r>
              <a:rPr lang="en-US" dirty="0" smtClean="0"/>
              <a:t>(number);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774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and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 smtClean="0"/>
              <a:t>/** The entry point.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*</a:t>
            </a:r>
          </a:p>
          <a:p>
            <a:pPr marL="0" indent="0">
              <a:buNone/>
            </a:pPr>
            <a:r>
              <a:rPr lang="en-US" dirty="0" smtClean="0"/>
              <a:t> * @</a:t>
            </a:r>
            <a:r>
              <a:rPr lang="en-US" dirty="0" err="1" smtClean="0"/>
              <a:t>param</a:t>
            </a:r>
            <a:r>
              <a:rPr lang="en-US" dirty="0" smtClean="0"/>
              <a:t> </a:t>
            </a:r>
            <a:r>
              <a:rPr lang="en-US" dirty="0" err="1" smtClean="0"/>
              <a:t>args</a:t>
            </a:r>
            <a:r>
              <a:rPr lang="en-US" dirty="0" smtClean="0"/>
              <a:t> The command line arguments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*/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 = </a:t>
            </a:r>
            <a:r>
              <a:rPr lang="en-US" dirty="0" err="1" smtClean="0"/>
              <a:t>Integer.parseInt</a:t>
            </a:r>
            <a:r>
              <a:rPr lang="en-US" dirty="0" smtClean="0"/>
              <a:t>(</a:t>
            </a:r>
            <a:r>
              <a:rPr lang="en-US" dirty="0" err="1" smtClean="0"/>
              <a:t>args</a:t>
            </a:r>
            <a:r>
              <a:rPr lang="en-US" dirty="0" smtClean="0"/>
              <a:t>[0]);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52880" y="3212942"/>
            <a:ext cx="7548880" cy="556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77840" y="4208622"/>
            <a:ext cx="2600960" cy="556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685280" y="4765040"/>
            <a:ext cx="1422400" cy="556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9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and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err="1" smtClean="0"/>
              <a:t>gradle</a:t>
            </a:r>
            <a:r>
              <a:rPr lang="en-US" dirty="0" smtClean="0"/>
              <a:t> run --</a:t>
            </a:r>
            <a:r>
              <a:rPr lang="en-US" dirty="0" err="1" smtClean="0"/>
              <a:t>args</a:t>
            </a:r>
            <a:r>
              <a:rPr lang="en-US" dirty="0" smtClean="0"/>
              <a:t>=“100”</a:t>
            </a:r>
          </a:p>
          <a:p>
            <a:pPr marL="0" indent="0" algn="ctr">
              <a:buNone/>
            </a:pPr>
            <a:r>
              <a:rPr lang="en-US" dirty="0" smtClean="0"/>
              <a:t>==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java </a:t>
            </a:r>
            <a:r>
              <a:rPr lang="en-US" dirty="0" err="1" smtClean="0"/>
              <a:t>JavaProgram</a:t>
            </a:r>
            <a:r>
              <a:rPr lang="en-US" dirty="0" smtClean="0"/>
              <a:t> 100</a:t>
            </a:r>
          </a:p>
        </p:txBody>
      </p:sp>
    </p:spTree>
    <p:extLst>
      <p:ext uri="{BB962C8B-B14F-4D97-AF65-F5344CB8AC3E}">
        <p14:creationId xmlns:p14="http://schemas.microsoft.com/office/powerpoint/2010/main" val="14404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 and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“There has to be a different way.”</a:t>
            </a:r>
          </a:p>
          <a:p>
            <a:r>
              <a:rPr lang="en-US" dirty="0" smtClean="0"/>
              <a:t>Additional packages in Java give us the ability to get input in formats we can expect/prepare for.</a:t>
            </a:r>
          </a:p>
          <a:p>
            <a:pPr lvl="1"/>
            <a:r>
              <a:rPr lang="en-US" dirty="0" smtClean="0"/>
              <a:t>This part of the universe is called: “</a:t>
            </a:r>
            <a:r>
              <a:rPr lang="en-US" dirty="0" err="1" smtClean="0"/>
              <a:t>java.util.Scanner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This allows us to gather inputs from users using various sources.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java.lang.System.out.println</a:t>
            </a:r>
            <a:r>
              <a:rPr lang="en-US" dirty="0"/>
              <a:t>(“”);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java.util.Scanner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654800" y="1117600"/>
            <a:ext cx="843280" cy="711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47840" y="658574"/>
            <a:ext cx="159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axMono" panose="020F0409020202040504" pitchFamily="49" charset="0"/>
              </a:rPr>
              <a:t>(There is.)</a:t>
            </a:r>
            <a:endParaRPr lang="en-US" dirty="0">
              <a:solidFill>
                <a:schemeClr val="bg1"/>
              </a:solidFill>
              <a:latin typeface="saxMono" panose="020F04090202020405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68600" y="4439920"/>
            <a:ext cx="3103880" cy="497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727960" y="5471001"/>
            <a:ext cx="2555240" cy="497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324860" y="5017532"/>
            <a:ext cx="159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axMono" panose="020F0409020202040504" pitchFamily="49" charset="0"/>
              </a:rPr>
              <a:t>Classes</a:t>
            </a:r>
            <a:endParaRPr lang="en-US" dirty="0">
              <a:solidFill>
                <a:schemeClr val="bg1"/>
              </a:solidFill>
              <a:latin typeface="saxMono" panose="020F04090202020405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92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7" grpId="0" animBg="1"/>
      <p:bldP spid="28" grpId="0" animBg="1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551</Words>
  <Application>Microsoft Office PowerPoint</Application>
  <PresentationFormat>Widescreen</PresentationFormat>
  <Paragraphs>102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MS Gothic</vt:lpstr>
      <vt:lpstr>Arial</vt:lpstr>
      <vt:lpstr>Bahnschrift</vt:lpstr>
      <vt:lpstr>Calibri</vt:lpstr>
      <vt:lpstr>saxMono</vt:lpstr>
      <vt:lpstr>Office Theme</vt:lpstr>
      <vt:lpstr>CMPSC 100</vt:lpstr>
      <vt:lpstr>Recap</vt:lpstr>
      <vt:lpstr>Primitives aren’t “type-cast”</vt:lpstr>
      <vt:lpstr>Data conversion</vt:lpstr>
      <vt:lpstr>A simple problem</vt:lpstr>
      <vt:lpstr>Data conversion</vt:lpstr>
      <vt:lpstr>Arguments and input</vt:lpstr>
      <vt:lpstr>Arguments and input</vt:lpstr>
      <vt:lpstr>Arguments and input</vt:lpstr>
      <vt:lpstr>Activity</vt:lpstr>
      <vt:lpstr>Activity</vt:lpstr>
      <vt:lpstr>Activity</vt:lpstr>
      <vt:lpstr>Activity</vt:lpstr>
    </vt:vector>
  </TitlesOfParts>
  <Company>Allegheny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Douglas Luman</dc:creator>
  <cp:lastModifiedBy>Douglas Luman</cp:lastModifiedBy>
  <cp:revision>61</cp:revision>
  <dcterms:created xsi:type="dcterms:W3CDTF">2019-08-22T13:38:34Z</dcterms:created>
  <dcterms:modified xsi:type="dcterms:W3CDTF">2019-09-23T14:33:21Z</dcterms:modified>
</cp:coreProperties>
</file>