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087" autoAdjust="0"/>
  </p:normalViewPr>
  <p:slideViewPr>
    <p:cSldViewPr snapToGrid="0">
      <p:cViewPr varScale="1">
        <p:scale>
          <a:sx n="63" d="100"/>
          <a:sy n="63" d="100"/>
        </p:scale>
        <p:origin x="732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87406F-F45D-4B31-8EC9-9CE5FA7179BC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1E552-2793-4A17-A977-7D812E18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61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35200"/>
            <a:ext cx="5044966" cy="2387600"/>
          </a:xfrm>
        </p:spPr>
        <p:txBody>
          <a:bodyPr anchor="ctr"/>
          <a:lstStyle>
            <a:lvl1pPr algn="r">
              <a:defRPr sz="6000"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2235200"/>
            <a:ext cx="5486400" cy="2387600"/>
          </a:xfrm>
        </p:spPr>
        <p:txBody>
          <a:bodyPr anchor="ctr"/>
          <a:lstStyle>
            <a:lvl1pPr marL="0" indent="0" algn="l">
              <a:buNone/>
              <a:defRPr sz="2400">
                <a:latin typeface="saxMono" panose="020F0409020202040504" pitchFamily="49" charset="0"/>
                <a:ea typeface="MS Gothic" panose="020B0609070205080204" pitchFamily="49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8690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2pPr>
            <a:lvl3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3pPr>
            <a:lvl4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4pPr>
            <a:lvl5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79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2pPr>
            <a:lvl3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3pPr>
            <a:lvl4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4pPr>
            <a:lvl5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80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1pPr>
            <a:lvl2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2pPr>
            <a:lvl3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3pPr>
            <a:lvl4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4pPr>
            <a:lvl5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13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axMono" panose="020F0409020202040504" pitchFamily="49" charset="0"/>
                <a:ea typeface="MS Gothic" panose="020B0609070205080204" pitchFamily="49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8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1pPr>
            <a:lvl2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2pPr>
            <a:lvl3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3pPr>
            <a:lvl4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4pPr>
            <a:lvl5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1pPr>
            <a:lvl2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2pPr>
            <a:lvl3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3pPr>
            <a:lvl4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4pPr>
            <a:lvl5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90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2pPr>
            <a:lvl3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3pPr>
            <a:lvl4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4pPr>
            <a:lvl5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2pPr>
            <a:lvl3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3pPr>
            <a:lvl4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4pPr>
            <a:lvl5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67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0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48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>
              <a:defRPr sz="2800">
                <a:latin typeface="MS Gothic" panose="020B0609070205080204" pitchFamily="49" charset="-128"/>
                <a:ea typeface="MS Gothic" panose="020B0609070205080204" pitchFamily="49" charset="-128"/>
              </a:defRPr>
            </a:lvl2pPr>
            <a:lvl3pPr>
              <a:defRPr sz="2400">
                <a:latin typeface="MS Gothic" panose="020B0609070205080204" pitchFamily="49" charset="-128"/>
                <a:ea typeface="MS Gothic" panose="020B0609070205080204" pitchFamily="49" charset="-128"/>
              </a:defRPr>
            </a:lvl3pPr>
            <a:lvl4pPr>
              <a:defRPr sz="2000">
                <a:latin typeface="MS Gothic" panose="020B0609070205080204" pitchFamily="49" charset="-128"/>
                <a:ea typeface="MS Gothic" panose="020B0609070205080204" pitchFamily="49" charset="-128"/>
              </a:defRPr>
            </a:lvl4pPr>
            <a:lvl5pPr>
              <a:defRPr sz="2000">
                <a:latin typeface="MS Gothic" panose="020B0609070205080204" pitchFamily="49" charset="-128"/>
                <a:ea typeface="MS Gothic" panose="020B0609070205080204" pitchFamily="49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2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5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4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ALLEGHENY COLLEGE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fld id="{E410C4AF-9B07-4D39-B30B-2F12009993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9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4">
              <a:lumMod val="40000"/>
              <a:lumOff val="60000"/>
            </a:schemeClr>
          </a:solidFill>
          <a:latin typeface="Bahnschrif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saxMono" panose="020F0409020202040504" pitchFamily="49" charset="0"/>
          <a:ea typeface="MS Gothic" panose="020B0609070205080204" pitchFamily="49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saxMono" panose="020F0409020202040504" pitchFamily="49" charset="0"/>
          <a:ea typeface="MS Gothic" panose="020B0609070205080204" pitchFamily="49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saxMono" panose="020F0409020202040504" pitchFamily="49" charset="0"/>
          <a:ea typeface="MS Gothic" panose="020B0609070205080204" pitchFamily="49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axMono" panose="020F0409020202040504" pitchFamily="49" charset="0"/>
          <a:ea typeface="MS Gothic" panose="020B0609070205080204" pitchFamily="49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axMono" panose="020F0409020202040504" pitchFamily="49" charset="0"/>
          <a:ea typeface="MS Gothic" panose="020B0609070205080204" pitchFamily="49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35200"/>
            <a:ext cx="5044966" cy="2387600"/>
          </a:xfrm>
        </p:spPr>
        <p:txBody>
          <a:bodyPr/>
          <a:lstStyle/>
          <a:p>
            <a:r>
              <a:rPr lang="en-US" dirty="0" smtClean="0"/>
              <a:t>CMPSC 100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2235200"/>
            <a:ext cx="5496910" cy="2387600"/>
          </a:xfrm>
        </p:spPr>
        <p:txBody>
          <a:bodyPr/>
          <a:lstStyle/>
          <a:p>
            <a:r>
              <a:rPr lang="en-US" dirty="0" smtClean="0"/>
              <a:t>Computational Expression</a:t>
            </a:r>
          </a:p>
        </p:txBody>
      </p:sp>
    </p:spTree>
    <p:extLst>
      <p:ext uri="{BB962C8B-B14F-4D97-AF65-F5344CB8AC3E}">
        <p14:creationId xmlns:p14="http://schemas.microsoft.com/office/powerpoint/2010/main" val="138865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3172"/>
            <a:ext cx="10515600" cy="549379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java.util.Scanner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class CMPSC100Intros{</a:t>
            </a:r>
          </a:p>
          <a:p>
            <a:pPr marL="0" indent="0">
              <a:buNone/>
            </a:pPr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studentsRemaining</a:t>
            </a:r>
            <a:r>
              <a:rPr lang="en-US" dirty="0" smtClean="0"/>
              <a:t> = </a:t>
            </a:r>
            <a:r>
              <a:rPr lang="en-US" dirty="0" err="1" smtClean="0"/>
              <a:t>Integer.parseInt</a:t>
            </a:r>
            <a:r>
              <a:rPr lang="en-US" dirty="0" smtClean="0"/>
              <a:t>(</a:t>
            </a:r>
            <a:r>
              <a:rPr lang="en-US" dirty="0" err="1" smtClean="0"/>
              <a:t>args</a:t>
            </a:r>
            <a:r>
              <a:rPr lang="en-US" dirty="0" smtClean="0"/>
              <a:t>[0]);</a:t>
            </a:r>
          </a:p>
          <a:p>
            <a:pPr marL="0" indent="0">
              <a:buNone/>
            </a:pPr>
            <a:r>
              <a:rPr lang="en-US" dirty="0" smtClean="0"/>
              <a:t>        while(</a:t>
            </a:r>
            <a:r>
              <a:rPr lang="en-US" dirty="0" err="1" smtClean="0"/>
              <a:t>studentsRemaining</a:t>
            </a:r>
            <a:r>
              <a:rPr lang="en-US" dirty="0" smtClean="0"/>
              <a:t> &gt; 0){</a:t>
            </a:r>
          </a:p>
          <a:p>
            <a:pPr marL="0" indent="0">
              <a:buNone/>
            </a:pPr>
            <a:r>
              <a:rPr lang="en-US" dirty="0" smtClean="0"/>
              <a:t>            String[] </a:t>
            </a:r>
            <a:r>
              <a:rPr lang="en-US" dirty="0" err="1" smtClean="0"/>
              <a:t>askEachStudent</a:t>
            </a:r>
            <a:r>
              <a:rPr lang="en-US" dirty="0" smtClean="0"/>
              <a:t> = {</a:t>
            </a:r>
          </a:p>
          <a:p>
            <a:pPr marL="0" indent="0">
              <a:buNone/>
            </a:pPr>
            <a:r>
              <a:rPr lang="en-US" dirty="0" smtClean="0"/>
              <a:t>                "Your name",</a:t>
            </a:r>
          </a:p>
          <a:p>
            <a:pPr marL="0" indent="0">
              <a:buNone/>
            </a:pPr>
            <a:r>
              <a:rPr lang="en-US" dirty="0" smtClean="0"/>
              <a:t>                "One thing you've built that you're proud </a:t>
            </a:r>
            <a:r>
              <a:rPr lang="en-US" dirty="0" smtClean="0"/>
              <a:t>of“,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“One reason you’re taking this class” </a:t>
            </a:r>
            <a:r>
              <a:rPr lang="en-US" smtClean="0"/>
              <a:t>// ASTUTE </a:t>
            </a:r>
            <a:r>
              <a:rPr lang="en-US" dirty="0" smtClean="0"/>
              <a:t>WIZARDS DO NOT SAY “BECAUSE IT’S REQUIRED”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};</a:t>
            </a:r>
          </a:p>
          <a:p>
            <a:pPr marL="0" indent="0">
              <a:buNone/>
            </a:pPr>
            <a:r>
              <a:rPr lang="en-US" dirty="0" smtClean="0"/>
              <a:t>            Scanner response = new Scanner(System.in);</a:t>
            </a:r>
          </a:p>
          <a:p>
            <a:pPr marL="0" indent="0">
              <a:buNone/>
            </a:pPr>
            <a:r>
              <a:rPr lang="en-US" dirty="0" smtClean="0"/>
              <a:t>            for(String </a:t>
            </a:r>
            <a:r>
              <a:rPr lang="en-US" dirty="0" err="1" smtClean="0"/>
              <a:t>qForStudent</a:t>
            </a:r>
            <a:r>
              <a:rPr lang="en-US" dirty="0" smtClean="0"/>
              <a:t>: </a:t>
            </a:r>
            <a:r>
              <a:rPr lang="en-US" dirty="0" err="1" smtClean="0"/>
              <a:t>askEachStudent</a:t>
            </a:r>
            <a:r>
              <a:rPr lang="en-US" dirty="0" smtClean="0"/>
              <a:t>){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qForStudent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    String answer = </a:t>
            </a:r>
            <a:r>
              <a:rPr lang="en-US" dirty="0" err="1" smtClean="0"/>
              <a:t>response.next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studentsRemaining</a:t>
            </a:r>
            <a:r>
              <a:rPr lang="en-US" dirty="0" smtClean="0"/>
              <a:t>--;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259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656" y="691116"/>
            <a:ext cx="9376144" cy="5485847"/>
          </a:xfrm>
        </p:spPr>
        <p:txBody>
          <a:bodyPr anchor="ctr"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[Computer science] actually has a lot in common with magic…[</a:t>
            </a:r>
            <a:r>
              <a:rPr lang="en-US" dirty="0" err="1" smtClean="0"/>
              <a:t>i</a:t>
            </a:r>
            <a:r>
              <a:rPr lang="en-US" dirty="0" smtClean="0"/>
              <a:t>]t’s not a science. It’s also not really very much about computers…computer science, in some sense, isn’t real.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HAL ABELSON, PROFESSOR, MIT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77703" y="1041399"/>
            <a:ext cx="942754" cy="5135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4">
                    <a:lumMod val="40000"/>
                    <a:lumOff val="60000"/>
                  </a:schemeClr>
                </a:solidFill>
                <a:latin typeface="Bahnschrift" panose="020B0502040204020203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en-US" sz="8000" dirty="0" smtClean="0"/>
              <a:t>“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87824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427"/>
          <a:stretch/>
        </p:blipFill>
        <p:spPr>
          <a:xfrm>
            <a:off x="4300538" y="1350237"/>
            <a:ext cx="3590925" cy="28215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52710" y="4395262"/>
            <a:ext cx="6686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saxMono" panose="020F0409020202040504" pitchFamily="49" charset="0"/>
                <a:ea typeface="MS Gothic" panose="020B0609070205080204" pitchFamily="49" charset="-128"/>
              </a:rPr>
              <a:t>Stand back, we’re doing MAGIC!</a:t>
            </a:r>
            <a:endParaRPr lang="en-US" sz="2800" dirty="0">
              <a:solidFill>
                <a:schemeClr val="bg1"/>
              </a:solidFill>
              <a:latin typeface="saxMono" panose="020F0409020202040504" pitchFamily="49" charset="0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928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0484"/>
            <a:ext cx="10515600" cy="5496479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COMPUTER SCIENCE == </a:t>
            </a:r>
            <a:r>
              <a:rPr lang="en-US" u="sng" dirty="0" smtClean="0"/>
              <a:t>COMPUTATIONAL</a:t>
            </a:r>
            <a:r>
              <a:rPr lang="en-US" dirty="0" smtClean="0"/>
              <a:t>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20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computational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20 + 31 – (6 × 3) ÷ 2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188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760" y="1076960"/>
            <a:ext cx="3810000" cy="381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52710" y="4395262"/>
            <a:ext cx="6686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saxMono" panose="020F0409020202040504" pitchFamily="49" charset="0"/>
                <a:ea typeface="MS Gothic" panose="020B0609070205080204" pitchFamily="49" charset="-128"/>
              </a:rPr>
              <a:t>And now, PB&amp;J time.</a:t>
            </a:r>
            <a:endParaRPr lang="en-US" sz="2800" dirty="0">
              <a:solidFill>
                <a:schemeClr val="bg1"/>
              </a:solidFill>
              <a:latin typeface="saxMono" panose="020F0409020202040504" pitchFamily="49" charset="0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5727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write the instructions for compiling a peanut butter &amp; jelly sandwich using only:</a:t>
            </a:r>
          </a:p>
          <a:p>
            <a:pPr lvl="1"/>
            <a:r>
              <a:rPr lang="en-US" dirty="0" smtClean="0"/>
              <a:t>Verbs</a:t>
            </a:r>
          </a:p>
          <a:p>
            <a:pPr lvl="1"/>
            <a:r>
              <a:rPr lang="en-US" dirty="0" smtClean="0"/>
              <a:t>Nouns</a:t>
            </a:r>
          </a:p>
          <a:p>
            <a:pPr lvl="1"/>
            <a:r>
              <a:rPr lang="en-US" dirty="0" smtClean="0"/>
              <a:t>Numbers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word “then”</a:t>
            </a:r>
          </a:p>
          <a:p>
            <a:pPr lvl="1"/>
            <a:endParaRPr lang="en-US" dirty="0"/>
          </a:p>
          <a:p>
            <a:r>
              <a:rPr lang="en-US" dirty="0" smtClean="0"/>
              <a:t>Write only one instruction per line</a:t>
            </a:r>
          </a:p>
          <a:p>
            <a:r>
              <a:rPr lang="en-US" dirty="0" smtClean="0"/>
              <a:t>Capitalize all verbs and the word “then”</a:t>
            </a:r>
          </a:p>
          <a:p>
            <a:r>
              <a:rPr lang="en-US" dirty="0" smtClean="0"/>
              <a:t>When finished, write your group’s procedure on the board.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3638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particulars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haven’t already, accept your invitation to our course’s Slack channel</a:t>
            </a:r>
          </a:p>
          <a:p>
            <a:r>
              <a:rPr lang="en-US" dirty="0" smtClean="0"/>
              <a:t>Read through the syllabus (link posted to #general channel)</a:t>
            </a:r>
          </a:p>
          <a:p>
            <a:r>
              <a:rPr lang="en-US" dirty="0" smtClean="0"/>
              <a:t>View the course’s GitHub for the schedule—including readings (link posted to #general channel)</a:t>
            </a:r>
            <a:endParaRPr lang="en-US" dirty="0"/>
          </a:p>
          <a:p>
            <a:r>
              <a:rPr lang="en-US" dirty="0" smtClean="0"/>
              <a:t>Come back on Friday for our first “practical” session.</a:t>
            </a:r>
          </a:p>
          <a:p>
            <a:pPr lvl="1"/>
            <a:r>
              <a:rPr lang="en-US" dirty="0" smtClean="0"/>
              <a:t>We will cover </a:t>
            </a:r>
            <a:r>
              <a:rPr lang="en-US" dirty="0" err="1" smtClean="0"/>
              <a:t>git</a:t>
            </a:r>
            <a:r>
              <a:rPr lang="en-US" dirty="0" smtClean="0"/>
              <a:t>, Docker, and </a:t>
            </a:r>
            <a:r>
              <a:rPr lang="en-US" smtClean="0"/>
              <a:t>an introduction to *nix systems.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7651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1241</TotalTime>
  <Words>299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MS Gothic</vt:lpstr>
      <vt:lpstr>Arial</vt:lpstr>
      <vt:lpstr>Bahnschrift</vt:lpstr>
      <vt:lpstr>Calibri</vt:lpstr>
      <vt:lpstr>saxMono</vt:lpstr>
      <vt:lpstr>Office Theme</vt:lpstr>
      <vt:lpstr>CMPSC 100</vt:lpstr>
      <vt:lpstr>PowerPoint Presentation</vt:lpstr>
      <vt:lpstr>PowerPoint Presentation</vt:lpstr>
      <vt:lpstr>PowerPoint Presentation</vt:lpstr>
      <vt:lpstr>PowerPoint Presentation</vt:lpstr>
      <vt:lpstr>A computational process</vt:lpstr>
      <vt:lpstr>PowerPoint Presentation</vt:lpstr>
      <vt:lpstr>Objective</vt:lpstr>
      <vt:lpstr>Course particulars</vt:lpstr>
    </vt:vector>
  </TitlesOfParts>
  <Company>Allegheny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Douglas Luman</dc:creator>
  <cp:lastModifiedBy>Douglas Luman</cp:lastModifiedBy>
  <cp:revision>36</cp:revision>
  <dcterms:created xsi:type="dcterms:W3CDTF">2019-08-22T13:38:34Z</dcterms:created>
  <dcterms:modified xsi:type="dcterms:W3CDTF">2019-08-28T14:10:39Z</dcterms:modified>
</cp:coreProperties>
</file>