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76" r:id="rId4"/>
    <p:sldId id="262" r:id="rId5"/>
    <p:sldId id="267" r:id="rId6"/>
    <p:sldId id="268" r:id="rId7"/>
    <p:sldId id="275" r:id="rId8"/>
    <p:sldId id="257" r:id="rId9"/>
    <p:sldId id="258" r:id="rId10"/>
    <p:sldId id="259" r:id="rId11"/>
    <p:sldId id="260" r:id="rId12"/>
    <p:sldId id="265" r:id="rId13"/>
    <p:sldId id="273" r:id="rId14"/>
    <p:sldId id="266" r:id="rId15"/>
    <p:sldId id="274" r:id="rId16"/>
    <p:sldId id="272" r:id="rId17"/>
    <p:sldId id="261" r:id="rId18"/>
    <p:sldId id="269" r:id="rId19"/>
    <p:sldId id="270" r:id="rId20"/>
    <p:sldId id="278" r:id="rId21"/>
    <p:sldId id="279" r:id="rId22"/>
    <p:sldId id="27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94087" autoAdjust="0"/>
  </p:normalViewPr>
  <p:slideViewPr>
    <p:cSldViewPr snapToGrid="0">
      <p:cViewPr>
        <p:scale>
          <a:sx n="66" d="100"/>
          <a:sy n="66" d="100"/>
        </p:scale>
        <p:origin x="-228" y="-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406F-F45D-4B31-8EC9-9CE5FA7179B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E552-2793-4A17-A977-7D812E18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 anchor="ctr"/>
          <a:lstStyle>
            <a:lvl1pPr algn="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86400" cy="2387600"/>
          </a:xfrm>
        </p:spPr>
        <p:txBody>
          <a:bodyPr anchor="ctr"/>
          <a:lstStyle>
            <a:lvl1pPr marL="0" indent="0" algn="l">
              <a:buNone/>
              <a:defRPr sz="2400"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 sz="2400"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ALLEGHENY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E410C4AF-9B07-4D39-B30B-2F12009993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/>
          <a:lstStyle/>
          <a:p>
            <a:r>
              <a:rPr lang="en-US" dirty="0" smtClean="0"/>
              <a:t>CMPSC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96910" cy="2387600"/>
          </a:xfrm>
        </p:spPr>
        <p:txBody>
          <a:bodyPr/>
          <a:lstStyle/>
          <a:p>
            <a:r>
              <a:rPr lang="en-US" dirty="0" smtClean="0"/>
              <a:t>Computational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388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computers aren’t that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computer hardware components are still: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Main Memory (RAM)</a:t>
            </a:r>
          </a:p>
          <a:p>
            <a:pPr lvl="1"/>
            <a:r>
              <a:rPr lang="en-US" dirty="0" smtClean="0"/>
              <a:t>Secondary Memory (hard disk drive; solid state drive)</a:t>
            </a:r>
          </a:p>
          <a:p>
            <a:r>
              <a:rPr lang="en-US" dirty="0" smtClean="0"/>
              <a:t>The main computer software components are still:</a:t>
            </a:r>
          </a:p>
          <a:p>
            <a:pPr lvl="1"/>
            <a:r>
              <a:rPr lang="en-US" dirty="0" smtClean="0"/>
              <a:t>The operating system</a:t>
            </a:r>
          </a:p>
          <a:p>
            <a:r>
              <a:rPr lang="en-US" dirty="0" smtClean="0"/>
              <a:t>Peripheral devices, though useful to us humans are, in most cases, for our convenience.</a:t>
            </a:r>
          </a:p>
        </p:txBody>
      </p:sp>
    </p:spTree>
    <p:extLst>
      <p:ext uri="{BB962C8B-B14F-4D97-AF65-F5344CB8AC3E}">
        <p14:creationId xmlns:p14="http://schemas.microsoft.com/office/powerpoint/2010/main" val="33344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computers aren’t that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like systems 60+ years ago, we still measure memory using:</a:t>
            </a:r>
          </a:p>
          <a:p>
            <a:pPr lvl="1"/>
            <a:r>
              <a:rPr lang="en-US" dirty="0" smtClean="0"/>
              <a:t>Metric prefixes like kilo-,mega-,</a:t>
            </a:r>
            <a:r>
              <a:rPr lang="en-US" dirty="0" err="1" smtClean="0"/>
              <a:t>giga</a:t>
            </a:r>
            <a:r>
              <a:rPr lang="en-US" dirty="0" smtClean="0"/>
              <a:t>- (we’ve really only crept up the scale over time)</a:t>
            </a:r>
          </a:p>
          <a:p>
            <a:pPr lvl="1"/>
            <a:r>
              <a:rPr lang="en-US" dirty="0" smtClean="0"/>
              <a:t>Base 2 (binary) number systems as basis for representing information</a:t>
            </a:r>
          </a:p>
          <a:p>
            <a:pPr lvl="1"/>
            <a:r>
              <a:rPr lang="en-US" dirty="0" smtClean="0"/>
              <a:t>Digital vs. analog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165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does this have to do with us?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294" t="35048" r="28101" b="21553"/>
          <a:stretch/>
        </p:blipFill>
        <p:spPr>
          <a:xfrm>
            <a:off x="2087526" y="2402676"/>
            <a:ext cx="8016948" cy="3197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932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computers aren’t that different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411" t="28354" r="23217" b="19826"/>
          <a:stretch/>
        </p:blipFill>
        <p:spPr>
          <a:xfrm>
            <a:off x="3150781" y="2106246"/>
            <a:ext cx="5890437" cy="37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computers aren’t that different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458" t="27923" r="29380" b="17018"/>
          <a:stretch/>
        </p:blipFill>
        <p:spPr>
          <a:xfrm>
            <a:off x="838200" y="2746810"/>
            <a:ext cx="2636875" cy="250896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224670" y="3845347"/>
            <a:ext cx="299838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54679" y="2691185"/>
            <a:ext cx="3593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01101100 01101100 </a:t>
            </a:r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01101100</a:t>
            </a:r>
          </a:p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01101100 01101100 01101100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01101100 01101100 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01101100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01101100 01101100 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01101100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01101100 01101100 01101100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01101100 01101100 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01101100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01101100 01101100 01101100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01101100 01101100 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01101100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computers aren’t that different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08518" y="2263054"/>
            <a:ext cx="10574965" cy="4073952"/>
            <a:chOff x="838200" y="2263054"/>
            <a:chExt cx="10574965" cy="40739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33411" t="28354" r="23217" b="19826"/>
            <a:stretch/>
          </p:blipFill>
          <p:spPr>
            <a:xfrm>
              <a:off x="4857529" y="2263054"/>
              <a:ext cx="3195084" cy="205581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539127"/>
              <a:ext cx="2819400" cy="17797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39458" t="27923" r="29380" b="17018"/>
            <a:stretch/>
          </p:blipFill>
          <p:spPr>
            <a:xfrm>
              <a:off x="9252541" y="2267661"/>
              <a:ext cx="2160624" cy="205581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14806" t="35282" r="31356" b="29221"/>
            <a:stretch/>
          </p:blipFill>
          <p:spPr>
            <a:xfrm>
              <a:off x="4426615" y="4891239"/>
              <a:ext cx="4056911" cy="1445767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>
            <a:off x="3985808" y="3429000"/>
            <a:ext cx="603177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05527" y="4192088"/>
            <a:ext cx="9525" cy="8259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16508" y="3429000"/>
            <a:ext cx="603177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does this have to do with us?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294" t="35048" r="28101" b="21553"/>
          <a:stretch/>
        </p:blipFill>
        <p:spPr>
          <a:xfrm>
            <a:off x="2087526" y="2402676"/>
            <a:ext cx="8016948" cy="3197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Multiply 7"/>
          <p:cNvSpPr/>
          <p:nvPr/>
        </p:nvSpPr>
        <p:spPr>
          <a:xfrm>
            <a:off x="7829106" y="1460111"/>
            <a:ext cx="2275368" cy="50823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does this have to do with us?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23" y="3429000"/>
            <a:ext cx="2764465" cy="27644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475" t="35048" r="47598" b="21553"/>
          <a:stretch/>
        </p:blipFill>
        <p:spPr>
          <a:xfrm>
            <a:off x="806450" y="2501912"/>
            <a:ext cx="3136457" cy="3197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42" y="1690688"/>
            <a:ext cx="1883625" cy="140746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444409" y="4100529"/>
            <a:ext cx="299838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a “container?”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77656" y="691116"/>
            <a:ext cx="9376144" cy="548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container is a standard unit of software that packages up code and all its dependencies so the application run quickly and reliably from one computing environment to another.</a:t>
            </a:r>
            <a:endParaRPr 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DOCKER WEBSITE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7703" y="1041399"/>
            <a:ext cx="942754" cy="513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 smtClean="0"/>
              <a:t>“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159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a “container” really?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course, take container to mean: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 operating system image:</a:t>
            </a:r>
          </a:p>
          <a:p>
            <a:r>
              <a:rPr lang="en-US" dirty="0"/>
              <a:t>b</a:t>
            </a:r>
            <a:r>
              <a:rPr lang="en-US" dirty="0" smtClean="0"/>
              <a:t>uilt from a </a:t>
            </a:r>
            <a:r>
              <a:rPr lang="en-US" dirty="0" err="1" smtClean="0"/>
              <a:t>Dockerfile</a:t>
            </a:r>
            <a:r>
              <a:rPr lang="en-US" dirty="0" smtClean="0"/>
              <a:t> that is</a:t>
            </a:r>
          </a:p>
          <a:p>
            <a:r>
              <a:rPr lang="en-US" dirty="0" smtClean="0"/>
              <a:t>based a “base” image stuffed with extra software</a:t>
            </a:r>
            <a:r>
              <a:rPr lang="en-US" dirty="0"/>
              <a:t> </a:t>
            </a:r>
            <a:r>
              <a:rPr lang="en-US" dirty="0" smtClean="0"/>
              <a:t>so</a:t>
            </a:r>
          </a:p>
          <a:p>
            <a:r>
              <a:rPr lang="en-US" dirty="0" smtClean="0"/>
              <a:t>when run (“containerized”) dumps into main memory</a:t>
            </a:r>
            <a:r>
              <a:rPr lang="en-US" dirty="0"/>
              <a:t> </a:t>
            </a:r>
            <a:r>
              <a:rPr lang="en-US" dirty="0" smtClean="0"/>
              <a:t>&amp;</a:t>
            </a:r>
          </a:p>
          <a:p>
            <a:r>
              <a:rPr lang="en-US" dirty="0" smtClean="0"/>
              <a:t>ensures that everyone’s software runs the same way everywhere independent of personal system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7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0720"/>
            <a:ext cx="10515600" cy="549624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You’re already playing a game, but I’m not going to tell you the rules.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Compute it out, </a:t>
            </a:r>
            <a:r>
              <a:rPr lang="en-US" dirty="0" err="1" smtClean="0"/>
              <a:t>wizardfolk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7"/>
          <a:stretch/>
        </p:blipFill>
        <p:spPr>
          <a:xfrm>
            <a:off x="4300537" y="680720"/>
            <a:ext cx="3590925" cy="28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Tangent: what is an “image?”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81500" y="2143125"/>
            <a:ext cx="3429000" cy="2571750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3843688" y="1347537"/>
            <a:ext cx="4504623" cy="450462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43688" y="5691306"/>
            <a:ext cx="462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Unfortunately not this.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1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Tangent: what is an “image?”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snapshot of a computers “file systems” at a given point in time.</a:t>
            </a:r>
          </a:p>
          <a:p>
            <a:r>
              <a:rPr lang="en-US" dirty="0" smtClean="0"/>
              <a:t>You can have:</a:t>
            </a:r>
          </a:p>
          <a:p>
            <a:pPr lvl="1"/>
            <a:r>
              <a:rPr lang="en-US" dirty="0" smtClean="0"/>
              <a:t>A Unix image</a:t>
            </a:r>
          </a:p>
          <a:p>
            <a:pPr lvl="1"/>
            <a:r>
              <a:rPr lang="en-US" dirty="0" smtClean="0"/>
              <a:t>A Windows image</a:t>
            </a:r>
          </a:p>
          <a:p>
            <a:pPr lvl="1"/>
            <a:r>
              <a:rPr lang="en-US" dirty="0" smtClean="0"/>
              <a:t>A Mac image</a:t>
            </a:r>
          </a:p>
          <a:p>
            <a:r>
              <a:rPr lang="en-US" dirty="0" smtClean="0"/>
              <a:t>We can even take snapshots of personal machines, and install them elsewhere!</a:t>
            </a:r>
          </a:p>
        </p:txBody>
      </p:sp>
    </p:spTree>
    <p:extLst>
      <p:ext uri="{BB962C8B-B14F-4D97-AF65-F5344CB8AC3E}">
        <p14:creationId xmlns:p14="http://schemas.microsoft.com/office/powerpoint/2010/main" val="17452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 “container” really?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Dockerfile</a:t>
            </a:r>
            <a:r>
              <a:rPr lang="en-US" dirty="0" smtClean="0"/>
              <a:t> &gt; Image &gt; Container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But, sometimes…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Base image &gt; </a:t>
            </a:r>
            <a:r>
              <a:rPr lang="en-US" dirty="0" err="1" smtClean="0"/>
              <a:t>Dockerfile</a:t>
            </a:r>
            <a:r>
              <a:rPr lang="en-US" dirty="0" smtClean="0"/>
              <a:t> &gt; Image &gt;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 have 01100011 problems, “containers” are 01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“dumps into main memory”: Or, a Problem or Not?</a:t>
            </a:r>
          </a:p>
        </p:txBody>
      </p:sp>
    </p:spTree>
    <p:extLst>
      <p:ext uri="{BB962C8B-B14F-4D97-AF65-F5344CB8AC3E}">
        <p14:creationId xmlns:p14="http://schemas.microsoft.com/office/powerpoint/2010/main" val="13752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0720"/>
            <a:ext cx="10515600" cy="549624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Now that you’re at the right table, discuss one question that you have about either reading, making sure to identify which you’re referring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 advanced by Jeanette Wing (Carnegie Mellon) in the mid-2000s; has ancestors earlier (~1980)</a:t>
            </a:r>
          </a:p>
          <a:p>
            <a:r>
              <a:rPr lang="en-US" dirty="0" smtClean="0"/>
              <a:t>Is made up of several ideas, but I settle on two:</a:t>
            </a:r>
          </a:p>
          <a:p>
            <a:pPr lvl="1"/>
            <a:r>
              <a:rPr lang="en-US" dirty="0" smtClean="0"/>
              <a:t>Decomposition—breaking a problem apart</a:t>
            </a:r>
          </a:p>
          <a:p>
            <a:pPr lvl="1"/>
            <a:r>
              <a:rPr lang="en-US" dirty="0" smtClean="0"/>
              <a:t>Abstraction—generalizing the “rules” governing a problem</a:t>
            </a:r>
          </a:p>
          <a:p>
            <a:r>
              <a:rPr lang="en-US" dirty="0" smtClean="0"/>
              <a:t>How did you employ this kind of thinking to solve the game we played at the beginning of class?</a:t>
            </a:r>
            <a:endParaRPr lang="en-US" dirty="0"/>
          </a:p>
          <a:p>
            <a:pPr lvl="1"/>
            <a:r>
              <a:rPr lang="en-US" dirty="0" smtClean="0"/>
              <a:t>How did you “decompose” it?</a:t>
            </a:r>
          </a:p>
          <a:p>
            <a:pPr lvl="1"/>
            <a:r>
              <a:rPr lang="en-US" dirty="0" smtClean="0"/>
              <a:t>How/what did you “abstract?”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Fun fact: all of the table names are Ubuntu Unix builds.</a:t>
            </a:r>
          </a:p>
        </p:txBody>
      </p:sp>
    </p:spTree>
    <p:extLst>
      <p:ext uri="{BB962C8B-B14F-4D97-AF65-F5344CB8AC3E}">
        <p14:creationId xmlns:p14="http://schemas.microsoft.com/office/powerpoint/2010/main" val="23021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thinking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77656" y="691116"/>
            <a:ext cx="9376144" cy="548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Stating </a:t>
            </a:r>
            <a:r>
              <a:rPr lang="en-US" dirty="0"/>
              <a:t>the difficulty of a problem accounts for the underlying power of the machine—the computing device that will run the </a:t>
            </a:r>
            <a:r>
              <a:rPr lang="en-US" dirty="0" smtClean="0"/>
              <a:t>solution</a:t>
            </a:r>
            <a:endParaRPr 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JEANETTE WING, “COMPUTATIONAL THINKING”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77703" y="1041399"/>
            <a:ext cx="942754" cy="513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 smtClean="0"/>
              <a:t>“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746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thinking: the Bit 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endParaRPr lang="en-US" u="sng" dirty="0"/>
          </a:p>
          <a:p>
            <a:pPr marL="0" indent="0" algn="ctr">
              <a:buNone/>
            </a:pPr>
            <a:r>
              <a:rPr lang="en-US" dirty="0" smtClean="0"/>
              <a:t>_ _ _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_ _ _</a:t>
            </a:r>
          </a:p>
          <a:p>
            <a:pPr marL="0" indent="0" algn="ctr">
              <a:buNone/>
            </a:pPr>
            <a:r>
              <a:rPr lang="en-US" dirty="0" smtClean="0"/>
              <a:t>_ _ _</a:t>
            </a:r>
          </a:p>
          <a:p>
            <a:pPr marL="0" indent="0" algn="ctr">
              <a:buNone/>
            </a:pPr>
            <a:r>
              <a:rPr lang="en-US" dirty="0" smtClean="0"/>
              <a:t>_ _ _</a:t>
            </a:r>
          </a:p>
          <a:p>
            <a:pPr marL="0" indent="0" algn="ctr">
              <a:buNone/>
            </a:pPr>
            <a:r>
              <a:rPr lang="en-US" dirty="0" smtClean="0"/>
              <a:t>_ _ _</a:t>
            </a:r>
          </a:p>
          <a:p>
            <a:pPr marL="0" indent="0" algn="ctr">
              <a:buNone/>
            </a:pPr>
            <a:r>
              <a:rPr lang="en-US" dirty="0" smtClean="0"/>
              <a:t>_ _ _</a:t>
            </a:r>
          </a:p>
          <a:p>
            <a:pPr marL="0" indent="0" algn="ctr">
              <a:buNone/>
            </a:pP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Solve in 7 steps or fewer:</a:t>
            </a:r>
          </a:p>
          <a:p>
            <a:pPr lvl="1"/>
            <a:r>
              <a:rPr lang="en-US" dirty="0" smtClean="0"/>
              <a:t>Transform the binary “word” “000” &gt;&gt; “100”</a:t>
            </a:r>
          </a:p>
          <a:p>
            <a:pPr lvl="1"/>
            <a:r>
              <a:rPr lang="en-US" dirty="0" smtClean="0"/>
              <a:t>Changing only 1 bit at a time</a:t>
            </a:r>
          </a:p>
          <a:p>
            <a:pPr lvl="1"/>
            <a:r>
              <a:rPr lang="en-US" dirty="0" smtClean="0"/>
              <a:t>You may only use a 1 or 0 in any position (no fancy “bases” other than 2)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9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thinking: the Bit 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endParaRPr lang="en-US" u="sng" dirty="0"/>
          </a:p>
          <a:p>
            <a:pPr marL="0" indent="0" algn="ctr">
              <a:buNone/>
            </a:pP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</a:p>
          <a:p>
            <a:pPr marL="0" indent="0" algn="ctr">
              <a:buNone/>
            </a:pP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</a:p>
          <a:p>
            <a:pPr marL="0" indent="0" algn="ctr">
              <a:buNone/>
            </a:pP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</a:p>
          <a:p>
            <a:pPr marL="0" indent="0" algn="ctr">
              <a:buNone/>
            </a:pP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</a:p>
          <a:p>
            <a:pPr marL="0" indent="0" algn="ctr">
              <a:buNone/>
            </a:pP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</a:p>
          <a:p>
            <a:pPr marL="0" indent="0" algn="ctr">
              <a:buNone/>
            </a:pP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</a:p>
          <a:p>
            <a:pPr marL="0" indent="0" algn="ctr">
              <a:buNone/>
            </a:pP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Solve in 7 steps or fewer:</a:t>
            </a:r>
          </a:p>
          <a:p>
            <a:pPr lvl="1"/>
            <a:r>
              <a:rPr lang="en-US" dirty="0" smtClean="0"/>
              <a:t>Transform the binary “word” “000” &gt;&gt; “100”</a:t>
            </a:r>
          </a:p>
          <a:p>
            <a:pPr lvl="1"/>
            <a:r>
              <a:rPr lang="en-US" dirty="0" smtClean="0"/>
              <a:t>Changing only 1 bit at a time</a:t>
            </a:r>
          </a:p>
          <a:p>
            <a:pPr lvl="1"/>
            <a:r>
              <a:rPr lang="en-US" dirty="0" smtClean="0"/>
              <a:t>You may only use a 1 or 0 in any position (no fancy “bases” other than 2)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30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85791" y="707707"/>
            <a:ext cx="10020419" cy="5442586"/>
            <a:chOff x="1116149" y="707707"/>
            <a:chExt cx="10020419" cy="5442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149" y="707707"/>
              <a:ext cx="4146732" cy="544258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509" y="707707"/>
              <a:ext cx="4219059" cy="5442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04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5275" y="707707"/>
            <a:ext cx="9821451" cy="5442586"/>
            <a:chOff x="1085791" y="707707"/>
            <a:chExt cx="9821451" cy="54425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791" y="707707"/>
              <a:ext cx="4086026" cy="5442586"/>
            </a:xfrm>
            <a:prstGeom prst="rect">
              <a:avLst/>
            </a:prstGeom>
          </p:spPr>
        </p:pic>
        <p:pic>
          <p:nvPicPr>
            <p:cNvPr id="1026" name="Picture 2" descr="http://www.1000bit.it/lista/a/apple/apple2/1980-apple-frankli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7151" y="707707"/>
              <a:ext cx="4020091" cy="544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71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733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MS Gothic</vt:lpstr>
      <vt:lpstr>Arial</vt:lpstr>
      <vt:lpstr>Bahnschrift</vt:lpstr>
      <vt:lpstr>Calibri</vt:lpstr>
      <vt:lpstr>saxMono</vt:lpstr>
      <vt:lpstr>Office Theme</vt:lpstr>
      <vt:lpstr>CMPSC 100</vt:lpstr>
      <vt:lpstr>PowerPoint Presentation</vt:lpstr>
      <vt:lpstr>PowerPoint Presentation</vt:lpstr>
      <vt:lpstr>Computational thinking</vt:lpstr>
      <vt:lpstr>Computational thinking</vt:lpstr>
      <vt:lpstr>Computational thinking: the Bit Ladder</vt:lpstr>
      <vt:lpstr>Computational thinking: the Bit Ladder</vt:lpstr>
      <vt:lpstr>PowerPoint Presentation</vt:lpstr>
      <vt:lpstr>PowerPoint Presentation</vt:lpstr>
      <vt:lpstr>Current computers aren’t that different</vt:lpstr>
      <vt:lpstr>Current computers aren’t that different</vt:lpstr>
      <vt:lpstr>But what does this have to do with us?</vt:lpstr>
      <vt:lpstr>Current computers aren’t that different</vt:lpstr>
      <vt:lpstr>Current computers aren’t that different</vt:lpstr>
      <vt:lpstr>Current computers aren’t that different</vt:lpstr>
      <vt:lpstr>But what does this have to do with us?</vt:lpstr>
      <vt:lpstr>But what does this have to do with us?</vt:lpstr>
      <vt:lpstr>So what is a “container?”</vt:lpstr>
      <vt:lpstr>So what is a “container” really?</vt:lpstr>
      <vt:lpstr>Tangent: what is an “image?”</vt:lpstr>
      <vt:lpstr>Tangent: what is an “image?”</vt:lpstr>
      <vt:lpstr>So what is a “container” really?</vt:lpstr>
      <vt:lpstr>I have 01100011 problems, “containers” are 01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59</cp:revision>
  <dcterms:created xsi:type="dcterms:W3CDTF">2019-08-22T13:38:34Z</dcterms:created>
  <dcterms:modified xsi:type="dcterms:W3CDTF">2019-09-02T14:50:31Z</dcterms:modified>
</cp:coreProperties>
</file>