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94087" autoAdjust="0"/>
  </p:normalViewPr>
  <p:slideViewPr>
    <p:cSldViewPr snapToGrid="0">
      <p:cViewPr varScale="1">
        <p:scale>
          <a:sx n="63" d="100"/>
          <a:sy n="63" d="100"/>
        </p:scale>
        <p:origin x="76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Programming: what?!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an object-oriented programming (OOP) language. </a:t>
            </a:r>
          </a:p>
          <a:p>
            <a:r>
              <a:rPr lang="en-US" dirty="0"/>
              <a:t>W</a:t>
            </a:r>
            <a:r>
              <a:rPr lang="en-US" dirty="0" smtClean="0"/>
              <a:t>e often remark that “everything is an object.”</a:t>
            </a:r>
            <a:r>
              <a:rPr lang="en-US" dirty="0"/>
              <a:t> </a:t>
            </a:r>
            <a:r>
              <a:rPr lang="en-US" dirty="0" smtClean="0"/>
              <a:t>But what do we mean?</a:t>
            </a:r>
          </a:p>
          <a:p>
            <a:r>
              <a:rPr lang="en-US" dirty="0" smtClean="0"/>
              <a:t>Each Java object (“class”) is made up of “properties,” or “attributes.”</a:t>
            </a:r>
          </a:p>
          <a:p>
            <a:r>
              <a:rPr lang="en-US" dirty="0" smtClean="0"/>
              <a:t>Each of these model “states” or “behaviors”</a:t>
            </a:r>
          </a:p>
          <a:p>
            <a:r>
              <a:rPr lang="en-US" dirty="0" smtClean="0"/>
              <a:t>Think of objects, then, as “describing” how something looks, works, behaves, and changes.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9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11" t="19924" r="30142" b="9159"/>
          <a:stretch/>
        </p:blipFill>
        <p:spPr>
          <a:xfrm>
            <a:off x="2769140" y="1006398"/>
            <a:ext cx="6653720" cy="4845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44080" y="4815840"/>
            <a:ext cx="1823803" cy="741680"/>
          </a:xfrm>
          <a:prstGeom prst="rect">
            <a:avLst/>
          </a:prstGeom>
          <a:solidFill>
            <a:srgbClr val="FFFAC1"/>
          </a:solidFill>
          <a:ln w="38100">
            <a:solidFill>
              <a:schemeClr val="bg2">
                <a:lumMod val="9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4080" y="4990960"/>
            <a:ext cx="1823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Luman’s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Account</a:t>
            </a: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Balance: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$-10 x 10</a:t>
            </a:r>
            <a:r>
              <a:rPr lang="en-US" sz="10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 means:</a:t>
            </a:r>
          </a:p>
          <a:p>
            <a:pPr lvl="1"/>
            <a:r>
              <a:rPr lang="en-US" dirty="0" smtClean="0"/>
              <a:t>Creating software which models real or imaginary concepts which</a:t>
            </a:r>
            <a:r>
              <a:rPr lang="en-US" dirty="0"/>
              <a:t> </a:t>
            </a:r>
            <a:r>
              <a:rPr lang="en-US" dirty="0" smtClean="0"/>
              <a:t>have:</a:t>
            </a:r>
          </a:p>
          <a:p>
            <a:pPr lvl="2"/>
            <a:r>
              <a:rPr lang="en-US" dirty="0" smtClean="0"/>
              <a:t>States</a:t>
            </a:r>
          </a:p>
          <a:p>
            <a:pPr lvl="2"/>
            <a:r>
              <a:rPr lang="en-US" dirty="0" smtClean="0"/>
              <a:t>Behaviors</a:t>
            </a:r>
          </a:p>
          <a:p>
            <a:pPr lvl="2"/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 smtClean="0"/>
              <a:t>Making these objects as “common” as possible: that is, “abstracting” what a “bank account” is so that</a:t>
            </a:r>
          </a:p>
          <a:p>
            <a:pPr lvl="1"/>
            <a:r>
              <a:rPr lang="en-US" dirty="0" smtClean="0"/>
              <a:t>Objects can be reused and combined in ways to create other objects which model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27793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let’s try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should have:</a:t>
            </a:r>
          </a:p>
          <a:p>
            <a:pPr lvl="1"/>
            <a:r>
              <a:rPr lang="en-US" dirty="0" smtClean="0"/>
              <a:t>1 suit of playing cards from a deck of cards</a:t>
            </a:r>
          </a:p>
          <a:p>
            <a:r>
              <a:rPr lang="en-US" dirty="0" smtClean="0"/>
              <a:t>Your groups’ job is to create the definition of a “playing card”</a:t>
            </a:r>
          </a:p>
          <a:p>
            <a:r>
              <a:rPr lang="en-US" dirty="0" smtClean="0"/>
              <a:t>Our class’ goal is to combine these various “card” objects into a “deck”</a:t>
            </a:r>
          </a:p>
        </p:txBody>
      </p:sp>
    </p:spTree>
    <p:extLst>
      <p:ext uri="{BB962C8B-B14F-4D97-AF65-F5344CB8AC3E}">
        <p14:creationId xmlns:p14="http://schemas.microsoft.com/office/powerpoint/2010/main" val="9911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 smtClean="0"/>
              <a:t>GreetWorld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String greeting = “Greetings, World!”;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(greeting);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27680" y="3515359"/>
            <a:ext cx="1635760" cy="4560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53920" y="1423352"/>
            <a:ext cx="4231640" cy="1532097"/>
            <a:chOff x="2153920" y="1423352"/>
            <a:chExt cx="4231640" cy="1532097"/>
          </a:xfrm>
        </p:grpSpPr>
        <p:grpSp>
          <p:nvGrpSpPr>
            <p:cNvPr id="29" name="Group 28"/>
            <p:cNvGrpSpPr/>
            <p:nvPr/>
          </p:nvGrpSpPr>
          <p:grpSpPr>
            <a:xfrm>
              <a:off x="2153920" y="1423352"/>
              <a:ext cx="4231640" cy="1532097"/>
              <a:chOff x="2153920" y="1423352"/>
              <a:chExt cx="4231640" cy="153209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153920" y="2499360"/>
                <a:ext cx="1259840" cy="456089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ine Callout 2 (No Border) 10"/>
              <p:cNvSpPr/>
              <p:nvPr/>
            </p:nvSpPr>
            <p:spPr>
              <a:xfrm>
                <a:off x="3937000" y="1423352"/>
                <a:ext cx="2448560" cy="955040"/>
              </a:xfrm>
              <a:prstGeom prst="callout2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206240" y="1690688"/>
              <a:ext cx="197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saxMono" panose="020F0409020202040504" pitchFamily="49" charset="0"/>
                </a:rPr>
                <a:t>Class declaration</a:t>
              </a:r>
              <a:endParaRPr lang="en-US" sz="1400" dirty="0">
                <a:latin typeface="saxMono" panose="020F04090202020405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19200" y="2015330"/>
            <a:ext cx="9301480" cy="2993550"/>
            <a:chOff x="1219200" y="2015330"/>
            <a:chExt cx="9301480" cy="2993550"/>
          </a:xfrm>
        </p:grpSpPr>
        <p:grpSp>
          <p:nvGrpSpPr>
            <p:cNvPr id="30" name="Group 29"/>
            <p:cNvGrpSpPr/>
            <p:nvPr/>
          </p:nvGrpSpPr>
          <p:grpSpPr>
            <a:xfrm>
              <a:off x="1219200" y="2015330"/>
              <a:ext cx="9301480" cy="2993550"/>
              <a:chOff x="1219200" y="2015330"/>
              <a:chExt cx="9301480" cy="299355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19200" y="3068955"/>
                <a:ext cx="7884160" cy="193992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ine Callout 2 (No Border) 13"/>
              <p:cNvSpPr/>
              <p:nvPr/>
            </p:nvSpPr>
            <p:spPr>
              <a:xfrm>
                <a:off x="8072120" y="2015330"/>
                <a:ext cx="2448560" cy="955040"/>
              </a:xfrm>
              <a:prstGeom prst="callout2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341360" y="2282666"/>
              <a:ext cx="197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saxMono" panose="020F0409020202040504" pitchFamily="49" charset="0"/>
                </a:rPr>
                <a:t>Method declaration</a:t>
              </a:r>
              <a:endParaRPr lang="en-US" sz="1400" dirty="0">
                <a:latin typeface="saxMono" panose="020F04090202020405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74800" y="4038917"/>
            <a:ext cx="5842000" cy="1514952"/>
            <a:chOff x="1574800" y="4038917"/>
            <a:chExt cx="5842000" cy="1514952"/>
          </a:xfrm>
        </p:grpSpPr>
        <p:grpSp>
          <p:nvGrpSpPr>
            <p:cNvPr id="32" name="Group 31"/>
            <p:cNvGrpSpPr/>
            <p:nvPr/>
          </p:nvGrpSpPr>
          <p:grpSpPr>
            <a:xfrm>
              <a:off x="1574800" y="4038917"/>
              <a:ext cx="5842000" cy="1514952"/>
              <a:chOff x="1574800" y="4038917"/>
              <a:chExt cx="5842000" cy="151495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574800" y="4038917"/>
                <a:ext cx="5842000" cy="456089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ine Callout 2 (No Border) 15"/>
              <p:cNvSpPr/>
              <p:nvPr/>
            </p:nvSpPr>
            <p:spPr>
              <a:xfrm rot="10800000">
                <a:off x="2981960" y="4598829"/>
                <a:ext cx="2448560" cy="955040"/>
              </a:xfrm>
              <a:prstGeom prst="callout2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51200" y="4866165"/>
              <a:ext cx="197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saxMono" panose="020F0409020202040504" pitchFamily="49" charset="0"/>
                </a:rPr>
                <a:t>Statement</a:t>
              </a:r>
              <a:endParaRPr lang="en-US" sz="1400" dirty="0">
                <a:latin typeface="saxMono" panose="020F04090202020405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800" y="3317240"/>
            <a:ext cx="1432560" cy="959815"/>
            <a:chOff x="0" y="3429000"/>
            <a:chExt cx="1432560" cy="959815"/>
          </a:xfrm>
        </p:grpSpPr>
        <p:sp>
          <p:nvSpPr>
            <p:cNvPr id="23" name="Line Callout 1 22"/>
            <p:cNvSpPr/>
            <p:nvPr/>
          </p:nvSpPr>
          <p:spPr>
            <a:xfrm flipH="1">
              <a:off x="0" y="3429000"/>
              <a:ext cx="1432560" cy="959815"/>
            </a:xfrm>
            <a:prstGeom prst="borderCallout1">
              <a:avLst>
                <a:gd name="adj1" fmla="val 63738"/>
                <a:gd name="adj2" fmla="val -11879"/>
                <a:gd name="adj3" fmla="val 41049"/>
                <a:gd name="adj4" fmla="val -109255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9700" y="3755018"/>
              <a:ext cx="1079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saxMono" panose="020F0409020202040504" pitchFamily="49" charset="0"/>
                </a:rPr>
                <a:t>Identifer</a:t>
              </a:r>
              <a:endParaRPr lang="en-US" sz="1400" dirty="0">
                <a:latin typeface="saxMono" panose="020F0409020202040504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22240" y="3515358"/>
            <a:ext cx="5699760" cy="1016166"/>
            <a:chOff x="5212080" y="3515358"/>
            <a:chExt cx="5699760" cy="1016166"/>
          </a:xfrm>
        </p:grpSpPr>
        <p:sp>
          <p:nvSpPr>
            <p:cNvPr id="10" name="Rounded Rectangle 9"/>
            <p:cNvSpPr/>
            <p:nvPr/>
          </p:nvSpPr>
          <p:spPr>
            <a:xfrm>
              <a:off x="5212080" y="3515358"/>
              <a:ext cx="3738880" cy="45608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ne Callout 1 25"/>
            <p:cNvSpPr/>
            <p:nvPr/>
          </p:nvSpPr>
          <p:spPr>
            <a:xfrm>
              <a:off x="9479280" y="3571709"/>
              <a:ext cx="1432560" cy="959815"/>
            </a:xfrm>
            <a:prstGeom prst="borderCallout1">
              <a:avLst>
                <a:gd name="adj1" fmla="val 63738"/>
                <a:gd name="adj2" fmla="val -11879"/>
                <a:gd name="adj3" fmla="val 41049"/>
                <a:gd name="adj4" fmla="val -109255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32950" y="3880812"/>
              <a:ext cx="1079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saxMono" panose="020F0409020202040504" pitchFamily="49" charset="0"/>
                </a:rPr>
                <a:t>Value</a:t>
              </a:r>
              <a:endParaRPr lang="en-US" sz="2000" dirty="0">
                <a:latin typeface="saxMono" panose="020F04090202020405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9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public                  class                                   HelloWorld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                 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public                static          void    main    (String[]       </a:t>
            </a:r>
            <a:r>
              <a:rPr lang="en-US" dirty="0" err="1"/>
              <a:t>args</a:t>
            </a:r>
            <a:r>
              <a:rPr lang="en-US" dirty="0"/>
              <a:t>)                  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String  greeting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  =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                          "Greetings, World!";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                          greeting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                  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  }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language, there exist certain agreements to enhance legibility and understanding.</a:t>
            </a:r>
          </a:p>
          <a:p>
            <a:r>
              <a:rPr lang="en-US" dirty="0" smtClean="0"/>
              <a:t>Take, for example, the following sentence: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Colorless green ideas sleep furiously.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/>
              <a:t>Code also has conventions, such as:</a:t>
            </a:r>
          </a:p>
          <a:p>
            <a:pPr lvl="1"/>
            <a:r>
              <a:rPr lang="en-US" dirty="0"/>
              <a:t>Spacing</a:t>
            </a:r>
          </a:p>
          <a:p>
            <a:pPr lvl="1"/>
            <a:r>
              <a:rPr lang="en-US" dirty="0"/>
              <a:t>Use of white space</a:t>
            </a:r>
          </a:p>
          <a:p>
            <a:pPr lvl="1"/>
            <a:r>
              <a:rPr lang="en-US" dirty="0"/>
              <a:t>Names for identifiers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test of </a:t>
            </a:r>
            <a:r>
              <a:rPr lang="en-US" dirty="0" err="1" smtClean="0"/>
              <a:t>identifers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RESULT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result</a:t>
            </a:r>
          </a:p>
          <a:p>
            <a:pPr marL="0" indent="0">
              <a:buNone/>
            </a:pPr>
            <a:r>
              <a:rPr lang="en-US" dirty="0" smtClean="0"/>
              <a:t>	12345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x12345y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black&amp;yellow</a:t>
            </a:r>
            <a:endParaRPr lang="en-US" dirty="0" smtClean="0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answer_7</a:t>
            </a:r>
          </a:p>
        </p:txBody>
      </p:sp>
    </p:spTree>
    <p:extLst>
      <p:ext uri="{BB962C8B-B14F-4D97-AF65-F5344CB8AC3E}">
        <p14:creationId xmlns:p14="http://schemas.microsoft.com/office/powerpoint/2010/main" val="7540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342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Object Oriented Programming: what?!</vt:lpstr>
      <vt:lpstr>PowerPoint Presentation</vt:lpstr>
      <vt:lpstr>So what have we learned?</vt:lpstr>
      <vt:lpstr>So, let’s try it out!</vt:lpstr>
      <vt:lpstr>Objects in Java</vt:lpstr>
      <vt:lpstr>PowerPoint Presentation</vt:lpstr>
      <vt:lpstr>Conventions</vt:lpstr>
      <vt:lpstr>Conventions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70</cp:revision>
  <dcterms:created xsi:type="dcterms:W3CDTF">2019-08-22T13:38:34Z</dcterms:created>
  <dcterms:modified xsi:type="dcterms:W3CDTF">2019-09-08T00:51:08Z</dcterms:modified>
</cp:coreProperties>
</file>