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EB Garamond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EBGaramond-italic.fntdata"/><Relationship Id="rId10" Type="http://schemas.openxmlformats.org/officeDocument/2006/relationships/font" Target="fonts/EBGaramond-bold.fntdata"/><Relationship Id="rId12" Type="http://schemas.openxmlformats.org/officeDocument/2006/relationships/font" Target="fonts/EBGaramond-boldItalic.fntdata"/><Relationship Id="rId9" Type="http://schemas.openxmlformats.org/officeDocument/2006/relationships/font" Target="fonts/EBGaramo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70390391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70390391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7039039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7039039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24625"/>
            <a:ext cx="8520600" cy="9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CMPSC 101 - Data Structures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40450"/>
            <a:ext cx="8520600" cy="24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M/W/F 10-10:50am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 2:30-4:20pm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Alden 101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and Information Science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Majors/Minors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Science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Science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Engineering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Doubles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Art, Science, and Innovation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Economics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15"/>
          <p:cNvGrpSpPr/>
          <p:nvPr/>
        </p:nvGrpSpPr>
        <p:grpSpPr>
          <a:xfrm>
            <a:off x="2523413" y="473210"/>
            <a:ext cx="4097182" cy="4197080"/>
            <a:chOff x="2523413" y="690400"/>
            <a:chExt cx="4097182" cy="4197080"/>
          </a:xfrm>
        </p:grpSpPr>
        <p:pic>
          <p:nvPicPr>
            <p:cNvPr id="68" name="Google Shape;68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35954" y="690400"/>
              <a:ext cx="1872100" cy="3620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98930" y="3831825"/>
              <a:ext cx="1946148" cy="611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5"/>
            <p:cNvSpPr/>
            <p:nvPr/>
          </p:nvSpPr>
          <p:spPr>
            <a:xfrm>
              <a:off x="2523413" y="4601881"/>
              <a:ext cx="4097182" cy="285599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19050">
                    <a:solidFill>
                      <a:srgbClr val="1D2F5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1D2F51"/>
                  </a:solidFill>
                  <a:latin typeface="Inter;800"/>
                </a:rPr>
                <a:t>OUR SHARED VALUES</a:t>
              </a:r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227275" y="721333"/>
            <a:ext cx="3124200" cy="1591967"/>
            <a:chOff x="227275" y="721333"/>
            <a:chExt cx="3124200" cy="1591967"/>
          </a:xfrm>
        </p:grpSpPr>
        <p:grpSp>
          <p:nvGrpSpPr>
            <p:cNvPr id="72" name="Google Shape;72;p15"/>
            <p:cNvGrpSpPr/>
            <p:nvPr/>
          </p:nvGrpSpPr>
          <p:grpSpPr>
            <a:xfrm>
              <a:off x="331283" y="721333"/>
              <a:ext cx="2517556" cy="188981"/>
              <a:chOff x="205575" y="1771350"/>
              <a:chExt cx="4012042" cy="301164"/>
            </a:xfrm>
          </p:grpSpPr>
          <p:sp>
            <p:nvSpPr>
              <p:cNvPr id="73" name="Google Shape;73;p15"/>
              <p:cNvSpPr/>
              <p:nvPr/>
            </p:nvSpPr>
            <p:spPr>
              <a:xfrm>
                <a:off x="205575" y="1775172"/>
                <a:ext cx="1555065" cy="293504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 cap="flat" cmpd="sng" w="9525">
                      <a:solidFill>
                        <a:srgbClr val="1D2F5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solidFill>
                      <a:srgbClr val="1D2F51"/>
                    </a:solidFill>
                    <a:latin typeface="Inter;800"/>
                  </a:rPr>
                  <a:t>WE ARE</a:t>
                </a: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1873932" y="1771350"/>
                <a:ext cx="2343685" cy="301164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 cap="flat" cmpd="sng" w="9525">
                      <a:solidFill>
                        <a:srgbClr val="1D2F5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solidFill>
                      <a:srgbClr val="DD5635"/>
                    </a:solidFill>
                    <a:latin typeface="Inter;800"/>
                  </a:rPr>
                  <a:t>TECHNICAL</a:t>
                </a:r>
              </a:p>
            </p:txBody>
          </p:sp>
        </p:grpSp>
        <p:sp>
          <p:nvSpPr>
            <p:cNvPr id="75" name="Google Shape;75;p15"/>
            <p:cNvSpPr txBox="1"/>
            <p:nvPr/>
          </p:nvSpPr>
          <p:spPr>
            <a:xfrm>
              <a:off x="227275" y="1020300"/>
              <a:ext cx="31242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D2F5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We aim to achieve competence and excellence in technical knowledge, its applications, and effects.</a:t>
              </a:r>
              <a:endParaRPr sz="1800">
                <a:solidFill>
                  <a:srgbClr val="1D2F5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5675350" y="721333"/>
            <a:ext cx="3124200" cy="1591967"/>
            <a:chOff x="5720325" y="343058"/>
            <a:chExt cx="3124200" cy="1591967"/>
          </a:xfrm>
        </p:grpSpPr>
        <p:sp>
          <p:nvSpPr>
            <p:cNvPr id="77" name="Google Shape;77;p15"/>
            <p:cNvSpPr/>
            <p:nvPr/>
          </p:nvSpPr>
          <p:spPr>
            <a:xfrm>
              <a:off x="5824333" y="345456"/>
              <a:ext cx="975802" cy="184173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rgbClr val="1D2F5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1D2F51"/>
                  </a:solidFill>
                  <a:latin typeface="Inter;800"/>
                </a:rPr>
                <a:t>WE ARE</a:t>
              </a: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871227" y="343058"/>
              <a:ext cx="1082819" cy="18898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rgbClr val="1D2F5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8DBD54"/>
                  </a:solidFill>
                  <a:latin typeface="Inter;800"/>
                </a:rPr>
                <a:t>ETHICAL</a:t>
              </a:r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5720325" y="642025"/>
              <a:ext cx="31242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D2F5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We make decisions rooted in the principles of equity and justice, focusing on the greater good of our communities.</a:t>
              </a:r>
              <a:endParaRPr sz="1800">
                <a:solidFill>
                  <a:srgbClr val="1D2F5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5675350" y="2571758"/>
            <a:ext cx="3124200" cy="1314767"/>
            <a:chOff x="11380575" y="673733"/>
            <a:chExt cx="3124200" cy="1314767"/>
          </a:xfrm>
        </p:grpSpPr>
        <p:sp>
          <p:nvSpPr>
            <p:cNvPr id="81" name="Google Shape;81;p15"/>
            <p:cNvSpPr/>
            <p:nvPr/>
          </p:nvSpPr>
          <p:spPr>
            <a:xfrm>
              <a:off x="11484583" y="676131"/>
              <a:ext cx="975802" cy="184173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rgbClr val="1D2F5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1D2F51"/>
                  </a:solidFill>
                  <a:latin typeface="Inter;800"/>
                </a:rPr>
                <a:t>WE ARE</a:t>
              </a: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2524027" y="673733"/>
              <a:ext cx="1721125" cy="18898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rgbClr val="1D2F5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F5DD63"/>
                  </a:solidFill>
                  <a:latin typeface="Inter;800"/>
                </a:rPr>
                <a:t>RESPONSIBLE</a:t>
              </a: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11380575" y="972700"/>
              <a:ext cx="31242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D2F5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We honor commitments and take responsibility for our actions and outcomes.</a:t>
              </a:r>
              <a:endParaRPr sz="1800">
                <a:solidFill>
                  <a:srgbClr val="1D2F5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227275" y="2571745"/>
            <a:ext cx="3124200" cy="1533562"/>
            <a:chOff x="227275" y="2571745"/>
            <a:chExt cx="3124200" cy="1533562"/>
          </a:xfrm>
        </p:grpSpPr>
        <p:sp>
          <p:nvSpPr>
            <p:cNvPr id="85" name="Google Shape;85;p15"/>
            <p:cNvSpPr txBox="1"/>
            <p:nvPr/>
          </p:nvSpPr>
          <p:spPr>
            <a:xfrm>
              <a:off x="227275" y="2812307"/>
              <a:ext cx="31242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D2F5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We provide an inclusive community environment which invites and celebrates diversity of experience, thought, and belief.</a:t>
              </a:r>
              <a:endParaRPr sz="1800">
                <a:solidFill>
                  <a:srgbClr val="1D2F5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grpSp>
          <p:nvGrpSpPr>
            <p:cNvPr id="86" name="Google Shape;86;p15"/>
            <p:cNvGrpSpPr/>
            <p:nvPr/>
          </p:nvGrpSpPr>
          <p:grpSpPr>
            <a:xfrm>
              <a:off x="331283" y="2571745"/>
              <a:ext cx="2389791" cy="188980"/>
              <a:chOff x="382520" y="2468320"/>
              <a:chExt cx="2389791" cy="188980"/>
            </a:xfrm>
          </p:grpSpPr>
          <p:sp>
            <p:nvSpPr>
              <p:cNvPr id="87" name="Google Shape;87;p15"/>
              <p:cNvSpPr/>
              <p:nvPr/>
            </p:nvSpPr>
            <p:spPr>
              <a:xfrm>
                <a:off x="382520" y="2470719"/>
                <a:ext cx="975802" cy="184173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 cap="flat" cmpd="sng" w="9525">
                      <a:solidFill>
                        <a:srgbClr val="1D2F5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solidFill>
                      <a:srgbClr val="1D2F51"/>
                    </a:solidFill>
                    <a:latin typeface="Inter;800"/>
                  </a:rPr>
                  <a:t>WE ARE</a:t>
                </a: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1429414" y="2468320"/>
                <a:ext cx="1342897" cy="188980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 cap="flat" cmpd="sng" w="9525">
                      <a:solidFill>
                        <a:srgbClr val="1D2F5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solidFill>
                      <a:srgbClr val="1D2F51"/>
                    </a:solidFill>
                    <a:latin typeface="Inter;800"/>
                  </a:rPr>
                  <a:t>INCLUSIVE</a:t>
                </a:r>
              </a:p>
            </p:txBody>
          </p:sp>
        </p:grpSp>
      </p:grpSp>
      <p:cxnSp>
        <p:nvCxnSpPr>
          <p:cNvPr id="89" name="Google Shape;89;p15"/>
          <p:cNvCxnSpPr>
            <a:endCxn id="75" idx="3"/>
          </p:cNvCxnSpPr>
          <p:nvPr/>
        </p:nvCxnSpPr>
        <p:spPr>
          <a:xfrm rot="10800000">
            <a:off x="3351475" y="1666800"/>
            <a:ext cx="850200" cy="25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>
            <a:endCxn id="85" idx="3"/>
          </p:cNvCxnSpPr>
          <p:nvPr/>
        </p:nvCxnSpPr>
        <p:spPr>
          <a:xfrm flipH="1">
            <a:off x="3351475" y="3056807"/>
            <a:ext cx="841200" cy="402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>
            <a:endCxn id="79" idx="1"/>
          </p:cNvCxnSpPr>
          <p:nvPr/>
        </p:nvCxnSpPr>
        <p:spPr>
          <a:xfrm flipH="1" rot="10800000">
            <a:off x="4869250" y="1666800"/>
            <a:ext cx="806100" cy="170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>
            <a:endCxn id="83" idx="1"/>
          </p:cNvCxnSpPr>
          <p:nvPr/>
        </p:nvCxnSpPr>
        <p:spPr>
          <a:xfrm>
            <a:off x="4842550" y="2967925"/>
            <a:ext cx="832800" cy="410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