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76" r:id="rId2"/>
    <p:sldId id="277" r:id="rId3"/>
    <p:sldId id="278" r:id="rId4"/>
    <p:sldId id="279" r:id="rId5"/>
    <p:sldId id="261" r:id="rId6"/>
    <p:sldId id="263" r:id="rId7"/>
    <p:sldId id="264" r:id="rId8"/>
    <p:sldId id="265" r:id="rId9"/>
    <p:sldId id="275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Sorts Mill Goudy" panose="020B060402020202020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495" autoAdjust="0"/>
  </p:normalViewPr>
  <p:slideViewPr>
    <p:cSldViewPr snapToGrid="0">
      <p:cViewPr varScale="1">
        <p:scale>
          <a:sx n="95" d="100"/>
          <a:sy n="95" d="100"/>
        </p:scale>
        <p:origin x="136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39d39ade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g12339d39ade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39d39ade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endParaRPr dirty="0"/>
          </a:p>
        </p:txBody>
      </p:sp>
      <p:sp>
        <p:nvSpPr>
          <p:cNvPr id="162" name="Google Shape;162;g12339d39ade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91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39d39ade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endParaRPr dirty="0"/>
          </a:p>
        </p:txBody>
      </p:sp>
      <p:sp>
        <p:nvSpPr>
          <p:cNvPr id="162" name="Google Shape;162;g12339d39ade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08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39d39ade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endParaRPr dirty="0"/>
          </a:p>
        </p:txBody>
      </p:sp>
      <p:sp>
        <p:nvSpPr>
          <p:cNvPr id="162" name="Google Shape;162;g12339d39ade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11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39d39ade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File Format</a:t>
            </a:r>
            <a:r>
              <a:rPr lang="en-US" dirty="0"/>
              <a:t>: Markdown text is saved in files with an .md or .markdown extension.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r>
              <a:rPr lang="en-US" b="1" dirty="0">
                <a:effectLst/>
              </a:rPr>
              <a:t>Conversion Process</a:t>
            </a:r>
            <a:r>
              <a:rPr lang="en-US" dirty="0"/>
              <a:t>: A Markdown application processes the file, converting the Markdown-formatted text into HTML, suitable for web browsers or print-ready documents.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r>
              <a:rPr lang="en-US" b="1" dirty="0">
                <a:effectLst/>
              </a:rPr>
              <a:t>Markdown Processor</a:t>
            </a:r>
            <a:r>
              <a:rPr lang="en-US" dirty="0"/>
              <a:t>: This component, also known as a parser, transforms Markdown text to HTML, allowing the document to be viewed in browsers or styled and printed.</a:t>
            </a:r>
            <a:endParaRPr dirty="0"/>
          </a:p>
        </p:txBody>
      </p:sp>
      <p:sp>
        <p:nvSpPr>
          <p:cNvPr id="162" name="Google Shape;162;g12339d39ade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70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39d39ade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Versatile Use</a:t>
            </a:r>
            <a:r>
              <a:rPr lang="en-US" dirty="0"/>
              <a:t>: Markdown is ideal for note-taking, creating web content, and producing print-ready </a:t>
            </a:r>
            <a:r>
              <a:rPr lang="en-US" dirty="0" err="1"/>
              <a:t>documents.</a:t>
            </a:r>
            <a:r>
              <a:rPr lang="en-US" b="1" dirty="0" err="1">
                <a:effectLst/>
              </a:rPr>
              <a:t>Easy</a:t>
            </a:r>
            <a:r>
              <a:rPr lang="en-US" b="1" dirty="0">
                <a:effectLst/>
              </a:rPr>
              <a:t> to Learn</a:t>
            </a:r>
            <a:r>
              <a:rPr lang="en-US" dirty="0"/>
              <a:t>: The Markdown syntax is simple to pick up, allowing for widespread use across various </a:t>
            </a:r>
            <a:r>
              <a:rPr lang="en-US" dirty="0" err="1"/>
              <a:t>applications.</a:t>
            </a:r>
            <a:r>
              <a:rPr lang="en-US" b="1" dirty="0" err="1">
                <a:effectLst/>
              </a:rPr>
              <a:t>Broad</a:t>
            </a:r>
            <a:r>
              <a:rPr lang="en-US" b="1" dirty="0">
                <a:effectLst/>
              </a:rPr>
              <a:t> Applications</a:t>
            </a:r>
            <a:r>
              <a:rPr lang="en-US" dirty="0"/>
              <a:t>: Used for everything from web content and email messages to grocery lists.</a:t>
            </a:r>
            <a:endParaRPr dirty="0"/>
          </a:p>
        </p:txBody>
      </p:sp>
      <p:sp>
        <p:nvSpPr>
          <p:cNvPr id="162" name="Google Shape;162;g12339d39ade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02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39d39ade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endParaRPr dirty="0"/>
          </a:p>
        </p:txBody>
      </p:sp>
      <p:sp>
        <p:nvSpPr>
          <p:cNvPr id="162" name="Google Shape;162;g12339d39ade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16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39d39ade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62" name="Google Shape;162;g12339d39ade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73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39d39ade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62" name="Google Shape;162;g12339d39ade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02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421560" y="1732771"/>
            <a:ext cx="5809922" cy="61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D1930"/>
              </a:buClr>
              <a:buSzPts val="4400"/>
              <a:buFont typeface="Sorts Mill Goudy"/>
              <a:buNone/>
              <a:defRPr>
                <a:solidFill>
                  <a:srgbClr val="0D19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421559" y="2346833"/>
            <a:ext cx="5680086" cy="42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0067B3"/>
              </a:buClr>
              <a:buSzPts val="3200"/>
              <a:buNone/>
              <a:defRPr>
                <a:solidFill>
                  <a:srgbClr val="0067B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4" descr="Horz-289C-123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0333" y="3472745"/>
            <a:ext cx="4127501" cy="1078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4"/>
          <p:cNvCxnSpPr/>
          <p:nvPr/>
        </p:nvCxnSpPr>
        <p:spPr>
          <a:xfrm>
            <a:off x="2233422" y="1902098"/>
            <a:ext cx="0" cy="790222"/>
          </a:xfrm>
          <a:prstGeom prst="straightConnector1">
            <a:avLst/>
          </a:prstGeom>
          <a:noFill/>
          <a:ln w="25400" cap="flat" cmpd="sng">
            <a:solidFill>
              <a:srgbClr val="E9AB2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-5292" y="4601191"/>
            <a:ext cx="9181042" cy="548878"/>
          </a:xfrm>
          <a:prstGeom prst="rect">
            <a:avLst/>
          </a:prstGeom>
          <a:solidFill>
            <a:srgbClr val="E9AB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 rot="5400000">
            <a:off x="5572455" y="1480278"/>
            <a:ext cx="4171289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  <a:defRPr>
                <a:solidFill>
                  <a:srgbClr val="006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4" descr="Wordmark-289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746311"/>
            <a:ext cx="2171700" cy="245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4"/>
          <p:cNvCxnSpPr/>
          <p:nvPr/>
        </p:nvCxnSpPr>
        <p:spPr>
          <a:xfrm rot="10800000">
            <a:off x="7620000" y="207344"/>
            <a:ext cx="1066800" cy="0"/>
          </a:xfrm>
          <a:prstGeom prst="straightConnector1">
            <a:avLst/>
          </a:prstGeom>
          <a:noFill/>
          <a:ln w="25400" cap="flat" cmpd="sng">
            <a:solidFill>
              <a:srgbClr val="E9AB2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-5292" y="4601191"/>
            <a:ext cx="9181042" cy="548878"/>
          </a:xfrm>
          <a:prstGeom prst="rect">
            <a:avLst/>
          </a:prstGeom>
          <a:solidFill>
            <a:srgbClr val="E9AB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  <a:defRPr>
                <a:solidFill>
                  <a:srgbClr val="006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 descr="Wordmark-289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746311"/>
            <a:ext cx="2171700" cy="245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457200" y="234199"/>
            <a:ext cx="0" cy="790222"/>
          </a:xfrm>
          <a:prstGeom prst="straightConnector1">
            <a:avLst/>
          </a:prstGeom>
          <a:noFill/>
          <a:ln w="25400" cap="flat" cmpd="sng">
            <a:solidFill>
              <a:srgbClr val="E9AB2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5292" y="4601191"/>
            <a:ext cx="9181042" cy="548878"/>
          </a:xfrm>
          <a:prstGeom prst="rect">
            <a:avLst/>
          </a:prstGeom>
          <a:solidFill>
            <a:srgbClr val="E9AB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000"/>
              <a:buFont typeface="Sorts Mill Goudy"/>
              <a:buNone/>
              <a:defRPr sz="4000" b="1" cap="none">
                <a:solidFill>
                  <a:srgbClr val="006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 descr="Wordmark-289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746311"/>
            <a:ext cx="2171700" cy="245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>
            <a:off x="434622" y="3305175"/>
            <a:ext cx="0" cy="790222"/>
          </a:xfrm>
          <a:prstGeom prst="straightConnector1">
            <a:avLst/>
          </a:prstGeom>
          <a:noFill/>
          <a:ln w="25400" cap="flat" cmpd="sng">
            <a:solidFill>
              <a:srgbClr val="E9AB2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-5292" y="4601191"/>
            <a:ext cx="9181042" cy="548878"/>
          </a:xfrm>
          <a:prstGeom prst="rect">
            <a:avLst/>
          </a:prstGeom>
          <a:solidFill>
            <a:srgbClr val="E9AB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8" descr="Wordmark-289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746311"/>
            <a:ext cx="2171700" cy="245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>
            <a:off x="457200" y="234199"/>
            <a:ext cx="0" cy="790222"/>
          </a:xfrm>
          <a:prstGeom prst="straightConnector1">
            <a:avLst/>
          </a:prstGeom>
          <a:noFill/>
          <a:ln w="25400" cap="flat" cmpd="sng">
            <a:solidFill>
              <a:srgbClr val="E9AB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  <a:defRPr>
                <a:solidFill>
                  <a:srgbClr val="006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-5292" y="4601191"/>
            <a:ext cx="9181042" cy="548878"/>
          </a:xfrm>
          <a:prstGeom prst="rect">
            <a:avLst/>
          </a:prstGeom>
          <a:solidFill>
            <a:srgbClr val="E9AB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9" descr="Wordmark-289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746311"/>
            <a:ext cx="2171700" cy="245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457200" y="234199"/>
            <a:ext cx="0" cy="790222"/>
          </a:xfrm>
          <a:prstGeom prst="straightConnector1">
            <a:avLst/>
          </a:prstGeom>
          <a:noFill/>
          <a:ln w="25400" cap="flat" cmpd="sng">
            <a:solidFill>
              <a:srgbClr val="E9AB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  <a:defRPr>
                <a:solidFill>
                  <a:srgbClr val="006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-5292" y="4601191"/>
            <a:ext cx="9181042" cy="548878"/>
          </a:xfrm>
          <a:prstGeom prst="rect">
            <a:avLst/>
          </a:prstGeom>
          <a:solidFill>
            <a:srgbClr val="E9AB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 descr="Wordmark-289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746311"/>
            <a:ext cx="2171700" cy="24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-5292" y="4601191"/>
            <a:ext cx="9181042" cy="548878"/>
          </a:xfrm>
          <a:prstGeom prst="rect">
            <a:avLst/>
          </a:prstGeom>
          <a:solidFill>
            <a:srgbClr val="E9AB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686741" y="204788"/>
            <a:ext cx="2778772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2000"/>
              <a:buFont typeface="Sorts Mill Goudy"/>
              <a:buNone/>
              <a:defRPr sz="2000" b="1">
                <a:solidFill>
                  <a:srgbClr val="006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1" descr="Wordmark-289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746311"/>
            <a:ext cx="2171700" cy="245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1"/>
          <p:cNvCxnSpPr/>
          <p:nvPr/>
        </p:nvCxnSpPr>
        <p:spPr>
          <a:xfrm>
            <a:off x="457200" y="234199"/>
            <a:ext cx="0" cy="790222"/>
          </a:xfrm>
          <a:prstGeom prst="straightConnector1">
            <a:avLst/>
          </a:prstGeom>
          <a:noFill/>
          <a:ln w="25400" cap="flat" cmpd="sng">
            <a:solidFill>
              <a:srgbClr val="E9AB2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-5292" y="4601191"/>
            <a:ext cx="9181042" cy="548878"/>
          </a:xfrm>
          <a:prstGeom prst="rect">
            <a:avLst/>
          </a:prstGeom>
          <a:solidFill>
            <a:srgbClr val="E9AB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022592" y="3600450"/>
            <a:ext cx="5256095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2000"/>
              <a:buFont typeface="Sorts Mill Goudy"/>
              <a:buNone/>
              <a:defRPr sz="2000" b="1">
                <a:solidFill>
                  <a:srgbClr val="006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2022592" y="4025503"/>
            <a:ext cx="5256095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2" descr="Wordmark-289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746311"/>
            <a:ext cx="2171700" cy="245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1792288" y="3600450"/>
            <a:ext cx="0" cy="790222"/>
          </a:xfrm>
          <a:prstGeom prst="straightConnector1">
            <a:avLst/>
          </a:prstGeom>
          <a:noFill/>
          <a:ln w="25400" cap="flat" cmpd="sng">
            <a:solidFill>
              <a:srgbClr val="E9AB2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-5292" y="4601191"/>
            <a:ext cx="9181042" cy="548878"/>
          </a:xfrm>
          <a:prstGeom prst="rect">
            <a:avLst/>
          </a:prstGeom>
          <a:solidFill>
            <a:srgbClr val="E9AB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3" descr="Wordmark-289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746311"/>
            <a:ext cx="2171700" cy="245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3"/>
          <p:cNvCxnSpPr/>
          <p:nvPr/>
        </p:nvCxnSpPr>
        <p:spPr>
          <a:xfrm>
            <a:off x="457200" y="234199"/>
            <a:ext cx="0" cy="790222"/>
          </a:xfrm>
          <a:prstGeom prst="straightConnector1">
            <a:avLst/>
          </a:prstGeom>
          <a:noFill/>
          <a:ln w="25400" cap="flat" cmpd="sng">
            <a:solidFill>
              <a:srgbClr val="E9AB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  <a:defRPr>
                <a:solidFill>
                  <a:srgbClr val="006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rts Mill Goudy"/>
              <a:buNone/>
              <a:defRPr sz="44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llinge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t.i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host.org/" TargetMode="External"/><Relationship Id="rId4" Type="http://schemas.openxmlformats.org/officeDocument/2006/relationships/hyperlink" Target="https://jekyllrb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text-project/retext" TargetMode="External"/><Relationship Id="rId3" Type="http://schemas.openxmlformats.org/officeDocument/2006/relationships/hyperlink" Target="https://macdown.uranusjr.com/" TargetMode="External"/><Relationship Id="rId7" Type="http://schemas.openxmlformats.org/officeDocument/2006/relationships/hyperlink" Target="https://markdownmonster.west-wind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de.github.io/ghostwriter/" TargetMode="External"/><Relationship Id="rId5" Type="http://schemas.openxmlformats.org/officeDocument/2006/relationships/hyperlink" Target="https://marked2app.com/" TargetMode="External"/><Relationship Id="rId10" Type="http://schemas.openxmlformats.org/officeDocument/2006/relationships/hyperlink" Target="https://stackedit.io/" TargetMode="External"/><Relationship Id="rId4" Type="http://schemas.openxmlformats.org/officeDocument/2006/relationships/hyperlink" Target="https://ia.net/writer" TargetMode="External"/><Relationship Id="rId9" Type="http://schemas.openxmlformats.org/officeDocument/2006/relationships/hyperlink" Target="https://dillinger.io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oc.org/" TargetMode="External"/><Relationship Id="rId3" Type="http://schemas.openxmlformats.org/officeDocument/2006/relationships/hyperlink" Target="https://www.markdownguide.org/getting-started/" TargetMode="External"/><Relationship Id="rId7" Type="http://schemas.openxmlformats.org/officeDocument/2006/relationships/hyperlink" Target="https://dave.autonoma.ca/blog/2019/05/22/typesetting-markdown-part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undimark/awesome-markdown" TargetMode="External"/><Relationship Id="rId5" Type="http://schemas.openxmlformats.org/officeDocument/2006/relationships/hyperlink" Target="https://www.markdowntutorial.com/" TargetMode="External"/><Relationship Id="rId4" Type="http://schemas.openxmlformats.org/officeDocument/2006/relationships/hyperlink" Target="https://daringfireball.net/projects/markdown/" TargetMode="External"/><Relationship Id="rId9" Type="http://schemas.openxmlformats.org/officeDocument/2006/relationships/hyperlink" Target="https://www.contextgarden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ctrTitle"/>
          </p:nvPr>
        </p:nvSpPr>
        <p:spPr>
          <a:xfrm>
            <a:off x="2351220" y="1924829"/>
            <a:ext cx="6561667" cy="105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EB Garamond"/>
                <a:sym typeface="EB Garamond"/>
              </a:rPr>
              <a:t>CMPSC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EB Garamond"/>
                <a:cs typeface="EB Garamond"/>
                <a:sym typeface="EB Garamond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EB Garamond"/>
                <a:sym typeface="EB Garamond"/>
              </a:rPr>
              <a:t>104 – Document Engineering</a:t>
            </a:r>
            <a:b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  <a:ea typeface="EB Garamond"/>
                <a:sym typeface="EB Garamond"/>
              </a:rPr>
            </a:br>
            <a:r>
              <a:rPr lang="en" sz="2400" dirty="0">
                <a:solidFill>
                  <a:schemeClr val="bg2"/>
                </a:solidFill>
                <a:latin typeface="Consolas" panose="020B0609020204030204" pitchFamily="49" charset="0"/>
                <a:ea typeface="EB Garamond"/>
                <a:cs typeface="EB Garamond"/>
                <a:sym typeface="EB Garamond"/>
              </a:rPr>
              <a:t>Prof. Hang Zhao</a:t>
            </a:r>
            <a:br>
              <a:rPr lang="en" sz="2400" dirty="0">
                <a:solidFill>
                  <a:schemeClr val="bg2"/>
                </a:solidFill>
                <a:latin typeface="Consolas" panose="020B0609020204030204" pitchFamily="49" charset="0"/>
                <a:ea typeface="EB Garamond"/>
                <a:cs typeface="EB Garamond"/>
                <a:sym typeface="EB Garamond"/>
              </a:rPr>
            </a:br>
            <a:endParaRPr sz="2400" dirty="0">
              <a:solidFill>
                <a:schemeClr val="bg2"/>
              </a:solidFill>
              <a:latin typeface="Consolas" panose="020B0609020204030204" pitchFamily="49" charset="0"/>
              <a:ea typeface="EB Garamond"/>
              <a:sym typeface="EB Garamon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98FC1-725D-8AEE-6E20-E244D1F67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105"/>
            <a:ext cx="2230734" cy="2230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</a:pPr>
            <a:r>
              <a:rPr lang="en-US" sz="3400" dirty="0">
                <a:latin typeface="EB Garamond" panose="00000500000000000000" pitchFamily="2" charset="0"/>
                <a:ea typeface="EB Garamond" panose="00000500000000000000" pitchFamily="2" charset="0"/>
                <a:cs typeface="EB Garamond"/>
                <a:sym typeface="EB Garamond"/>
              </a:rPr>
              <a:t>Overview</a:t>
            </a:r>
            <a:endParaRPr sz="3400" dirty="0"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A106C-6906-305C-D9B5-03A54CFD72F1}"/>
              </a:ext>
            </a:extLst>
          </p:cNvPr>
          <p:cNvSpPr txBox="1"/>
          <p:nvPr/>
        </p:nvSpPr>
        <p:spPr>
          <a:xfrm>
            <a:off x="457199" y="1342293"/>
            <a:ext cx="81542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en-US" sz="2000" b="1" dirty="0">
                <a:latin typeface="EB Garamond" panose="00000500000000000000" pitchFamily="2" charset="0"/>
                <a:ea typeface="EB Garamond" panose="00000500000000000000" pitchFamily="2" charset="0"/>
              </a:rPr>
              <a:t>What is Markdown?</a:t>
            </a:r>
          </a:p>
          <a:p>
            <a:pPr algn="l">
              <a:buSzPct val="100000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Markdown is a lightweight markup language designed for simplicity, allowing users to format plain text with easy-to-read syntax, such as using # for headings and ** for bold text (e.g., **bold**).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FEA94-1F1A-16C0-71C9-ED10B5FD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3" y="2435886"/>
            <a:ext cx="7880478" cy="24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</a:pPr>
            <a:r>
              <a:rPr lang="en-US" sz="3400" dirty="0">
                <a:latin typeface="EB Garamond" panose="00000500000000000000" pitchFamily="2" charset="0"/>
                <a:ea typeface="EB Garamond" panose="00000500000000000000" pitchFamily="2" charset="0"/>
                <a:cs typeface="EB Garamond"/>
                <a:sym typeface="EB Garamond"/>
              </a:rPr>
              <a:t>Overview</a:t>
            </a:r>
            <a:endParaRPr sz="3400" dirty="0"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A106C-6906-305C-D9B5-03A54CFD72F1}"/>
              </a:ext>
            </a:extLst>
          </p:cNvPr>
          <p:cNvSpPr txBox="1"/>
          <p:nvPr/>
        </p:nvSpPr>
        <p:spPr>
          <a:xfrm>
            <a:off x="457199" y="1342293"/>
            <a:ext cx="815423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en-US" sz="2000" b="1" dirty="0">
                <a:latin typeface="EB Garamond" panose="00000500000000000000" pitchFamily="2" charset="0"/>
                <a:ea typeface="EB Garamond" panose="00000500000000000000" pitchFamily="2" charset="0"/>
              </a:rPr>
              <a:t>Why Use Markdown?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Versatile: Use it for anything from websites to presentations. (websites, documents, notes, books, presentations, email messages, and technical documentation.)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Portable: Works across all apps and devices. Easy to switch between Markdown apps without losing data.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Universal: Compatible with any operating system.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Future-Proof: Your files remain readable forever, even if the app you use stops working.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Widely Accepted: Supported on major platforms like Reddit and GitHub.</a:t>
            </a:r>
          </a:p>
        </p:txBody>
      </p:sp>
    </p:spTree>
    <p:extLst>
      <p:ext uri="{BB962C8B-B14F-4D97-AF65-F5344CB8AC3E}">
        <p14:creationId xmlns:p14="http://schemas.microsoft.com/office/powerpoint/2010/main" val="151189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</a:pPr>
            <a:r>
              <a:rPr lang="en-US" sz="3400" dirty="0">
                <a:latin typeface="EB Garamond" panose="00000500000000000000" pitchFamily="2" charset="0"/>
                <a:ea typeface="EB Garamond" panose="00000500000000000000" pitchFamily="2" charset="0"/>
                <a:cs typeface="EB Garamond"/>
                <a:sym typeface="EB Garamond"/>
              </a:rPr>
              <a:t>Getting Started with Markdown</a:t>
            </a:r>
            <a:endParaRPr sz="3400" dirty="0"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A106C-6906-305C-D9B5-03A54CFD72F1}"/>
              </a:ext>
            </a:extLst>
          </p:cNvPr>
          <p:cNvSpPr txBox="1"/>
          <p:nvPr/>
        </p:nvSpPr>
        <p:spPr>
          <a:xfrm>
            <a:off x="356715" y="1221713"/>
            <a:ext cx="815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To start using Markdown, try it online without downloading anything. For example, use Dillinger (</a:t>
            </a: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  <a:hlinkClick r:id="rId3"/>
              </a:rPr>
              <a:t>https://dillinger.io/</a:t>
            </a: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), a free online Markdown editor where you can type on the left side and see a preview on the right.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86F33-7159-5ECF-E1A8-246A182E8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742" y="1754225"/>
            <a:ext cx="4412183" cy="28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3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</a:pPr>
            <a:r>
              <a:rPr lang="en-US" sz="3400" dirty="0">
                <a:latin typeface="EB Garamond" panose="00000500000000000000" pitchFamily="2" charset="0"/>
                <a:ea typeface="EB Garamond" panose="00000500000000000000" pitchFamily="2" charset="0"/>
                <a:cs typeface="EB Garamond"/>
                <a:sym typeface="EB Garamond"/>
              </a:rPr>
              <a:t>How Does it Work?</a:t>
            </a:r>
            <a:endParaRPr sz="3400" dirty="0"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22367-886C-30B9-9F6C-B3849B17964F}"/>
              </a:ext>
            </a:extLst>
          </p:cNvPr>
          <p:cNvSpPr txBox="1"/>
          <p:nvPr/>
        </p:nvSpPr>
        <p:spPr>
          <a:xfrm>
            <a:off x="494880" y="1353289"/>
            <a:ext cx="74433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Markdown text is saved in files with an .md or .markdown extension.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A Markdown application processes the file, converting the Markdown-formatted text into HTML, suitable for web browsers or print-ready documents.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Markdown applications use something called a Markdown processor (also commonly referred to as a “parser” or an “implementation”) to take the Markdown-formatted text and output it to HTML format  or convert it to another file format, like PDF.</a:t>
            </a:r>
          </a:p>
        </p:txBody>
      </p:sp>
    </p:spTree>
    <p:extLst>
      <p:ext uri="{BB962C8B-B14F-4D97-AF65-F5344CB8AC3E}">
        <p14:creationId xmlns:p14="http://schemas.microsoft.com/office/powerpoint/2010/main" val="296491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</a:pPr>
            <a:r>
              <a:rPr lang="en-US" sz="3400" dirty="0">
                <a:latin typeface="EB Garamond" panose="00000500000000000000" pitchFamily="2" charset="0"/>
                <a:ea typeface="EB Garamond" panose="00000500000000000000" pitchFamily="2" charset="0"/>
                <a:cs typeface="EB Garamond"/>
                <a:sym typeface="EB Garamond"/>
              </a:rPr>
              <a:t>What’s Markdown Good For?</a:t>
            </a:r>
            <a:endParaRPr sz="3400" dirty="0"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22367-886C-30B9-9F6C-B3849B17964F}"/>
              </a:ext>
            </a:extLst>
          </p:cNvPr>
          <p:cNvSpPr txBox="1"/>
          <p:nvPr/>
        </p:nvSpPr>
        <p:spPr>
          <a:xfrm>
            <a:off x="396908" y="1453772"/>
            <a:ext cx="77422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Markdown is ideal for note-taking, creating web content, and producing print-ready documents.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The Markdown syntax is simple to pick up, allowing for widespread use across various applications.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Used for everything from web content and email messages to grocery lists.</a:t>
            </a:r>
          </a:p>
        </p:txBody>
      </p:sp>
    </p:spTree>
    <p:extLst>
      <p:ext uri="{BB962C8B-B14F-4D97-AF65-F5344CB8AC3E}">
        <p14:creationId xmlns:p14="http://schemas.microsoft.com/office/powerpoint/2010/main" val="388930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</a:pPr>
            <a:r>
              <a:rPr lang="en-US" sz="3400" dirty="0">
                <a:latin typeface="EB Garamond" panose="00000500000000000000" pitchFamily="2" charset="0"/>
                <a:ea typeface="EB Garamond" panose="00000500000000000000" pitchFamily="2" charset="0"/>
                <a:cs typeface="EB Garamond"/>
                <a:sym typeface="EB Garamond"/>
              </a:rPr>
              <a:t>Websites</a:t>
            </a:r>
            <a:endParaRPr sz="3400" dirty="0"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EF5B1-2C23-F21D-E553-92D44F75DC18}"/>
              </a:ext>
            </a:extLst>
          </p:cNvPr>
          <p:cNvSpPr txBox="1"/>
          <p:nvPr/>
        </p:nvSpPr>
        <p:spPr>
          <a:xfrm>
            <a:off x="406955" y="1470065"/>
            <a:ext cx="82798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Markdown is especially useful for creating website content.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Blot.im (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3"/>
              </a:rPr>
              <a:t>https://blot.im/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) allows you to easily convert Markdown files to a website by dragging them into a Dropbox folder.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Jekyll (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4"/>
              </a:rPr>
              <a:t>https://jekyllrb.com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) is a powerful static site generator that integrates with GitHub Pages for free hosting.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Ghost (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5"/>
              </a:rPr>
              <a:t>https://ghost.org/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) offers a free, open-source blogging platform with Markdown support. </a:t>
            </a:r>
          </a:p>
        </p:txBody>
      </p:sp>
    </p:spTree>
    <p:extLst>
      <p:ext uri="{BB962C8B-B14F-4D97-AF65-F5344CB8AC3E}">
        <p14:creationId xmlns:p14="http://schemas.microsoft.com/office/powerpoint/2010/main" val="21889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</a:pPr>
            <a:r>
              <a:rPr lang="en-US" sz="3400" dirty="0">
                <a:latin typeface="EB Garamond" panose="00000500000000000000" pitchFamily="2" charset="0"/>
                <a:ea typeface="EB Garamond" panose="00000500000000000000" pitchFamily="2" charset="0"/>
                <a:cs typeface="EB Garamond"/>
                <a:sym typeface="EB Garamond"/>
              </a:rPr>
              <a:t>Documents</a:t>
            </a:r>
            <a:endParaRPr sz="3400" dirty="0"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22367-886C-30B9-9F6C-B3849B17964F}"/>
              </a:ext>
            </a:extLst>
          </p:cNvPr>
          <p:cNvSpPr txBox="1"/>
          <p:nvPr/>
        </p:nvSpPr>
        <p:spPr>
          <a:xfrm>
            <a:off x="534277" y="1109811"/>
            <a:ext cx="83200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EB Garamond" panose="00000500000000000000" pitchFamily="2" charset="0"/>
                <a:ea typeface="EB Garamond" panose="00000500000000000000" pitchFamily="2" charset="0"/>
              </a:rPr>
              <a:t>Here are some Markdown document authoring applications I recommend: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Mac: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3"/>
              </a:rPr>
              <a:t>MacDown</a:t>
            </a:r>
            <a:r>
              <a:rPr lang="en-US" sz="1600" dirty="0">
                <a:solidFill>
                  <a:srgbClr val="212529"/>
                </a:solidFill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,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</a:t>
            </a: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4"/>
              </a:rPr>
              <a:t>iA Writer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, or </a:t>
            </a: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5"/>
              </a:rPr>
              <a:t>Marked 2</a:t>
            </a:r>
            <a:endParaRPr lang="en-US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iOS / Android: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</a:t>
            </a: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4"/>
              </a:rPr>
              <a:t>iA Writer</a:t>
            </a:r>
            <a:endParaRPr lang="en-US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Windows: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</a:t>
            </a: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6"/>
              </a:rPr>
              <a:t>ghostwriter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or </a:t>
            </a: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7"/>
              </a:rPr>
              <a:t>Markdown Monster</a:t>
            </a:r>
            <a:endParaRPr lang="en-US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Linux: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</a:t>
            </a:r>
            <a:r>
              <a:rPr lang="en-US" sz="1600" b="0" i="0" u="none" strike="noStrike" dirty="0" err="1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8"/>
              </a:rPr>
              <a:t>ReText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or </a:t>
            </a: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6"/>
              </a:rPr>
              <a:t>ghostwriter</a:t>
            </a:r>
            <a:endParaRPr lang="en-US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Web: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</a:t>
            </a: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9"/>
              </a:rPr>
              <a:t>Dillinger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or  </a:t>
            </a:r>
            <a:r>
              <a:rPr lang="en-US" sz="1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10"/>
              </a:rPr>
              <a:t>StackEdit</a:t>
            </a:r>
            <a:endParaRPr lang="en-US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01792" y="205978"/>
            <a:ext cx="798500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7B3"/>
              </a:buClr>
              <a:buSzPts val="4400"/>
              <a:buFont typeface="Sorts Mill Goudy"/>
              <a:buNone/>
            </a:pPr>
            <a:r>
              <a:rPr lang="en-US" sz="3400" dirty="0">
                <a:latin typeface="EB Garamond" panose="00000500000000000000" pitchFamily="2" charset="0"/>
                <a:ea typeface="EB Garamond" panose="00000500000000000000" pitchFamily="2" charset="0"/>
                <a:cs typeface="EB Garamond"/>
                <a:sym typeface="EB Garamond"/>
              </a:rPr>
              <a:t>Reference and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2D90B-562A-7905-D1CB-8076DA19CCBF}"/>
              </a:ext>
            </a:extLst>
          </p:cNvPr>
          <p:cNvSpPr txBox="1"/>
          <p:nvPr/>
        </p:nvSpPr>
        <p:spPr>
          <a:xfrm>
            <a:off x="502415" y="1248311"/>
            <a:ext cx="86415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Markdown guide (</a:t>
            </a:r>
            <a:r>
              <a:rPr lang="en-US" sz="1600" dirty="0">
                <a:solidFill>
                  <a:srgbClr val="212529"/>
                </a:solidFill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3"/>
              </a:rPr>
              <a:t>https://www.markdownguide.org/getting-started/</a:t>
            </a:r>
            <a:r>
              <a:rPr lang="en-US" sz="1600" dirty="0">
                <a:solidFill>
                  <a:srgbClr val="212529"/>
                </a:solidFill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4"/>
              </a:rPr>
              <a:t>John Gruber’s Markdown documentation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. The original guide written by the creator of Markdown.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5"/>
              </a:rPr>
              <a:t>Markdown Tutorial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. An open source website that allows you to try Markdown in your web browser.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6"/>
              </a:rPr>
              <a:t>Awesome Markdown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. A list of Markdown tools and learning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7"/>
              </a:rPr>
              <a:t>Typesetting Markdown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. A multi-part series that describes an ecosystem for typesetting Markdown documents using </a:t>
            </a:r>
            <a:r>
              <a:rPr lang="en-US" sz="1600" b="0" i="0" u="none" strike="noStrike" dirty="0" err="1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8"/>
              </a:rPr>
              <a:t>pandoc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 and </a:t>
            </a:r>
            <a:r>
              <a:rPr lang="en-US" sz="1600" b="0" i="0" u="none" strike="noStrike" dirty="0" err="1">
                <a:solidFill>
                  <a:srgbClr val="007BFF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  <a:hlinkClick r:id="rId9"/>
              </a:rPr>
              <a:t>ConTeXt</a:t>
            </a:r>
            <a:r>
              <a:rPr 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94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32595</TotalTime>
  <Words>665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-apple-system</vt:lpstr>
      <vt:lpstr>Consolas</vt:lpstr>
      <vt:lpstr>Sorts Mill Goudy</vt:lpstr>
      <vt:lpstr>EB Garamond</vt:lpstr>
      <vt:lpstr>Office Theme</vt:lpstr>
      <vt:lpstr>CMPSC 104 – Document Engineering Prof. Hang Zhao </vt:lpstr>
      <vt:lpstr>Overview</vt:lpstr>
      <vt:lpstr>Overview</vt:lpstr>
      <vt:lpstr>Getting Started with Markdown</vt:lpstr>
      <vt:lpstr>How Does it Work?</vt:lpstr>
      <vt:lpstr>What’s Markdown Good For?</vt:lpstr>
      <vt:lpstr>Websites</vt:lpstr>
      <vt:lpstr>Documents</vt:lpstr>
      <vt:lpstr>Reference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Hang Zhao</dc:creator>
  <cp:lastModifiedBy>Hang Zhao</cp:lastModifiedBy>
  <cp:revision>230</cp:revision>
  <dcterms:modified xsi:type="dcterms:W3CDTF">2024-04-21T17:39:09Z</dcterms:modified>
</cp:coreProperties>
</file>