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JetBrains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15A128-8AE6-470F-A9F7-78AE31241DE4}">
  <a:tblStyle styleId="{A415A128-8AE6-470F-A9F7-78AE31241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JetBrainsMono-bold.fntdata"/><Relationship Id="rId16" Type="http://schemas.openxmlformats.org/officeDocument/2006/relationships/font" Target="fonts/JetBrains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JetBrains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JetBrains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1e9647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1e9647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41e9647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41e9647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41e9647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41e9647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41e9647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41e9647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1e9647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41e9647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1e9647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41e9647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41e9647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41e9647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1e96475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41e96475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41e9647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41e9647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063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7182" l="11263" r="11379" t="24414"/>
          <a:stretch/>
        </p:blipFill>
        <p:spPr>
          <a:xfrm>
            <a:off x="509825" y="1733375"/>
            <a:ext cx="8111775" cy="15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991950" y="645750"/>
            <a:ext cx="7160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Setting some terms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346075" y="13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{A415A128-8AE6-470F-A9F7-78AE31241DE4}</a:tableStyleId>
              </a:tblPr>
              <a:tblGrid>
                <a:gridCol w="3135275"/>
                <a:gridCol w="331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User Interface (UI)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User Experience (UX)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Typography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Information architecture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Colors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Wireframing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Button shapes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Visual hierarchy/order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Images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User stories, user flows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Gewgaws, flim-flam, glitter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Testing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62" name="Google Shape;62;p14"/>
          <p:cNvSpPr/>
          <p:nvPr/>
        </p:nvSpPr>
        <p:spPr>
          <a:xfrm>
            <a:off x="4361775" y="1263200"/>
            <a:ext cx="3591300" cy="259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41925" y="894425"/>
            <a:ext cx="2928000" cy="487200"/>
          </a:xfrm>
          <a:prstGeom prst="rect">
            <a:avLst/>
          </a:prstGeom>
          <a:solidFill>
            <a:srgbClr val="20637D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Spend your time here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49763" l="0" r="0" t="0"/>
          <a:stretch/>
        </p:blipFill>
        <p:spPr>
          <a:xfrm>
            <a:off x="215075" y="140975"/>
            <a:ext cx="3411674" cy="24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11190" l="0" r="0" t="0"/>
          <a:stretch/>
        </p:blipFill>
        <p:spPr>
          <a:xfrm>
            <a:off x="4076050" y="140975"/>
            <a:ext cx="4867724" cy="21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49601" l="0" r="0" t="0"/>
          <a:stretch/>
        </p:blipFill>
        <p:spPr>
          <a:xfrm>
            <a:off x="215075" y="2663740"/>
            <a:ext cx="3411675" cy="218873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076050" y="1838050"/>
            <a:ext cx="40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20637D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 Pattern</a:t>
            </a:r>
            <a:endParaRPr sz="1800">
              <a:solidFill>
                <a:schemeClr val="lt1"/>
              </a:solidFill>
              <a:highlight>
                <a:srgbClr val="20637D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5075" y="2110050"/>
            <a:ext cx="34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20637D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Pinball pattern</a:t>
            </a:r>
            <a:endParaRPr sz="1800">
              <a:solidFill>
                <a:schemeClr val="lt1"/>
              </a:solidFill>
              <a:highlight>
                <a:srgbClr val="20637D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15113" y="4390775"/>
            <a:ext cx="34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20637D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Layer Cake Pattern</a:t>
            </a:r>
            <a:endParaRPr sz="1800">
              <a:solidFill>
                <a:schemeClr val="lt1"/>
              </a:solidFill>
              <a:highlight>
                <a:srgbClr val="20637D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101200" y="2447125"/>
            <a:ext cx="47922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01200" y="2390325"/>
            <a:ext cx="48678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Fundamentally, page readers </a:t>
            </a:r>
            <a:r>
              <a:rPr lang="en" sz="1800" u="sng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scan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they don’t read.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991950" y="1121600"/>
            <a:ext cx="7160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 Factors influence web information consumption: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Level of Motivation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Type of Task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Level of Focus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Personal Reading Habits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91950" y="645750"/>
            <a:ext cx="7160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Know your users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1346075" y="14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{A415A128-8AE6-470F-A9F7-78AE31241DE4}</a:tableStyleId>
              </a:tblPr>
              <a:tblGrid>
                <a:gridCol w="3135275"/>
                <a:gridCol w="331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Novice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Expert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Use menus to separate functions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Make commands available over menus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2063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Keep interface simple, general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Specialize to suit specific need(s)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Emphasize single tasks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JetBrains Mono"/>
                          <a:ea typeface="JetBrains Mono"/>
                          <a:cs typeface="JetBrains Mono"/>
                          <a:sym typeface="JetBrains Mono"/>
                        </a:rPr>
                        <a:t>Emphasize power in system</a:t>
                      </a:r>
                      <a:endParaRPr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991950" y="1121600"/>
            <a:ext cx="7160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Rules for designing simple interfaces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Place user in control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Reduce user’s need to memorize or pay attention too closely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lphaL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.e. Users make mistakes; often many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Establish consistency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991950" y="1121600"/>
            <a:ext cx="7160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User control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Don’t use multiple “modes”; one mode per screen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Make operating mode visible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lphaL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Are user’s editing? Just reading?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Offer many ways to go back or undo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Hide technical details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991950" y="1121600"/>
            <a:ext cx="7160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Reduce user need for memory/attention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Establish defaults based on habits/patterns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Define and keep shortcuts consistent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Prompt user to </a:t>
            </a:r>
            <a:r>
              <a:rPr i="1"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recognize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not </a:t>
            </a:r>
            <a:r>
              <a:rPr i="1"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remember</a:t>
            </a:r>
            <a:endParaRPr i="1"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lphaL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Here, use toolbars, drill-downs, tabs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Provide action “audit trails”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056" y="3987800"/>
            <a:ext cx="991875" cy="9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991950" y="1121600"/>
            <a:ext cx="7160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Establish consistency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Show 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application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or “mode” in the same place everywhere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 uniform visual </a:t>
            </a: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interface standards, language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etBrains Mono"/>
              <a:buAutoNum type="arabicPeriod"/>
            </a:pPr>
            <a:r>
              <a:rPr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Default to the idea that the system should </a:t>
            </a:r>
            <a:r>
              <a:rPr i="1" lang="en" sz="1800">
                <a:solidFill>
                  <a:schemeClr val="lt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explain its own use</a:t>
            </a:r>
            <a:endParaRPr sz="1800">
              <a:solidFill>
                <a:schemeClr val="lt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