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2"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087" autoAdjust="0"/>
  </p:normalViewPr>
  <p:slideViewPr>
    <p:cSldViewPr snapToGrid="0">
      <p:cViewPr varScale="1">
        <p:scale>
          <a:sx n="63" d="100"/>
          <a:sy n="63" d="100"/>
        </p:scale>
        <p:origin x="732"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406F-F45D-4B31-8EC9-9CE5FA7179BC}"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1E552-2793-4A17-A977-7D812E18BA8B}" type="slidenum">
              <a:rPr lang="en-US" smtClean="0"/>
              <a:t>‹#›</a:t>
            </a:fld>
            <a:endParaRPr lang="en-US"/>
          </a:p>
        </p:txBody>
      </p:sp>
    </p:spTree>
    <p:extLst>
      <p:ext uri="{BB962C8B-B14F-4D97-AF65-F5344CB8AC3E}">
        <p14:creationId xmlns:p14="http://schemas.microsoft.com/office/powerpoint/2010/main" val="389856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35200"/>
            <a:ext cx="5044966" cy="2387600"/>
          </a:xfrm>
        </p:spPr>
        <p:txBody>
          <a:bodyPr anchor="ctr"/>
          <a:lstStyle>
            <a:lvl1pPr algn="r">
              <a:defRPr sz="6000">
                <a:latin typeface="Bahnschrift" panose="020B05020402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96000" y="2235200"/>
            <a:ext cx="5486400" cy="2387600"/>
          </a:xfrm>
        </p:spPr>
        <p:txBody>
          <a:bodyPr anchor="ctr"/>
          <a:lstStyle>
            <a:lvl1pPr marL="0" indent="0" algn="l">
              <a:buNone/>
              <a:defRPr sz="2400">
                <a:latin typeface="saxMono" panose="020F0409020202040504" pitchFamily="49" charset="0"/>
                <a:ea typeface="MS Gothic" panose="020B0609070205080204" pitchFamily="49"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8986903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hnschrift" panose="020B0502040204020203"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MS Gothic" panose="020B0609070205080204" pitchFamily="49" charset="-128"/>
                <a:ea typeface="MS Gothic" panose="020B0609070205080204" pitchFamily="49" charset="-128"/>
              </a:defRPr>
            </a:lvl1pPr>
            <a:lvl2pPr>
              <a:defRPr>
                <a:latin typeface="MS Gothic" panose="020B0609070205080204" pitchFamily="49" charset="-128"/>
                <a:ea typeface="MS Gothic" panose="020B0609070205080204" pitchFamily="49" charset="-128"/>
              </a:defRPr>
            </a:lvl2pPr>
            <a:lvl3pPr>
              <a:defRPr>
                <a:latin typeface="MS Gothic" panose="020B0609070205080204" pitchFamily="49" charset="-128"/>
                <a:ea typeface="MS Gothic" panose="020B0609070205080204" pitchFamily="49" charset="-128"/>
              </a:defRPr>
            </a:lvl3pPr>
            <a:lvl4pPr>
              <a:defRPr>
                <a:latin typeface="MS Gothic" panose="020B0609070205080204" pitchFamily="49" charset="-128"/>
                <a:ea typeface="MS Gothic" panose="020B0609070205080204" pitchFamily="49" charset="-128"/>
              </a:defRPr>
            </a:lvl4pPr>
            <a:lvl5pPr>
              <a:defRPr>
                <a:latin typeface="MS Gothic" panose="020B0609070205080204" pitchFamily="49" charset="-128"/>
                <a:ea typeface="MS Gothic" panose="020B0609070205080204" pitchFamily="49" charset="-12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CEE9158-D55C-48AF-AB8C-3C6514A907F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200467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Bahnschrift" panose="020B0502040204020203"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MS Gothic" panose="020B0609070205080204" pitchFamily="49" charset="-128"/>
                <a:ea typeface="MS Gothic" panose="020B0609070205080204" pitchFamily="49" charset="-128"/>
              </a:defRPr>
            </a:lvl1pPr>
            <a:lvl2pPr>
              <a:defRPr>
                <a:latin typeface="MS Gothic" panose="020B0609070205080204" pitchFamily="49" charset="-128"/>
                <a:ea typeface="MS Gothic" panose="020B0609070205080204" pitchFamily="49" charset="-128"/>
              </a:defRPr>
            </a:lvl2pPr>
            <a:lvl3pPr>
              <a:defRPr>
                <a:latin typeface="MS Gothic" panose="020B0609070205080204" pitchFamily="49" charset="-128"/>
                <a:ea typeface="MS Gothic" panose="020B0609070205080204" pitchFamily="49" charset="-128"/>
              </a:defRPr>
            </a:lvl3pPr>
            <a:lvl4pPr>
              <a:defRPr>
                <a:latin typeface="MS Gothic" panose="020B0609070205080204" pitchFamily="49" charset="-128"/>
                <a:ea typeface="MS Gothic" panose="020B0609070205080204" pitchFamily="49" charset="-128"/>
              </a:defRPr>
            </a:lvl4pPr>
            <a:lvl5pPr>
              <a:defRPr>
                <a:latin typeface="MS Gothic" panose="020B0609070205080204" pitchFamily="49" charset="-128"/>
                <a:ea typeface="MS Gothic" panose="020B0609070205080204" pitchFamily="49" charset="-12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CEE9158-D55C-48AF-AB8C-3C6514A907F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6119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hnschrif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axMono" panose="020F0409020202040504" pitchFamily="49" charset="0"/>
                <a:ea typeface="MS Gothic" panose="020B0609070205080204" pitchFamily="49" charset="-128"/>
              </a:defRPr>
            </a:lvl1pPr>
            <a:lvl2pPr>
              <a:defRPr>
                <a:latin typeface="saxMono" panose="020F0409020202040504" pitchFamily="49" charset="0"/>
                <a:ea typeface="MS Gothic" panose="020B0609070205080204" pitchFamily="49" charset="-128"/>
              </a:defRPr>
            </a:lvl2pPr>
            <a:lvl3pPr>
              <a:defRPr>
                <a:latin typeface="saxMono" panose="020F0409020202040504" pitchFamily="49" charset="0"/>
                <a:ea typeface="MS Gothic" panose="020B0609070205080204" pitchFamily="49" charset="-128"/>
              </a:defRPr>
            </a:lvl3pPr>
            <a:lvl4pPr>
              <a:defRPr>
                <a:latin typeface="saxMono" panose="020F0409020202040504" pitchFamily="49" charset="0"/>
                <a:ea typeface="MS Gothic" panose="020B0609070205080204" pitchFamily="49" charset="-128"/>
              </a:defRPr>
            </a:lvl4pPr>
            <a:lvl5pPr>
              <a:defRPr>
                <a:latin typeface="saxMono" panose="020F0409020202040504" pitchFamily="49" charset="0"/>
                <a:ea typeface="MS Gothic" panose="020B0609070205080204" pitchFamily="49" charset="-12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CEE9158-D55C-48AF-AB8C-3C6514A907F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354981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Bahnschrif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axMono" panose="020F0409020202040504" pitchFamily="49" charset="0"/>
                <a:ea typeface="MS Gothic" panose="020B0609070205080204" pitchFamily="49"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p>
            <a:fld id="{8CEE9158-D55C-48AF-AB8C-3C6514A907FE}"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328148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hnschrif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saxMono" panose="020F0409020202040504" pitchFamily="49" charset="0"/>
                <a:ea typeface="MS Gothic" panose="020B0609070205080204" pitchFamily="49" charset="-128"/>
              </a:defRPr>
            </a:lvl1pPr>
            <a:lvl2pPr>
              <a:defRPr>
                <a:latin typeface="saxMono" panose="020F0409020202040504" pitchFamily="49" charset="0"/>
                <a:ea typeface="MS Gothic" panose="020B0609070205080204" pitchFamily="49" charset="-128"/>
              </a:defRPr>
            </a:lvl2pPr>
            <a:lvl3pPr>
              <a:defRPr>
                <a:latin typeface="saxMono" panose="020F0409020202040504" pitchFamily="49" charset="0"/>
                <a:ea typeface="MS Gothic" panose="020B0609070205080204" pitchFamily="49" charset="-128"/>
              </a:defRPr>
            </a:lvl3pPr>
            <a:lvl4pPr>
              <a:defRPr>
                <a:latin typeface="saxMono" panose="020F0409020202040504" pitchFamily="49" charset="0"/>
                <a:ea typeface="MS Gothic" panose="020B0609070205080204" pitchFamily="49" charset="-128"/>
              </a:defRPr>
            </a:lvl4pPr>
            <a:lvl5pPr>
              <a:defRPr>
                <a:latin typeface="saxMono" panose="020F0409020202040504" pitchFamily="49" charset="0"/>
                <a:ea typeface="MS Gothic" panose="020B0609070205080204" pitchFamily="49" charset="-12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saxMono" panose="020F0409020202040504" pitchFamily="49" charset="0"/>
                <a:ea typeface="MS Gothic" panose="020B0609070205080204" pitchFamily="49" charset="-128"/>
              </a:defRPr>
            </a:lvl1pPr>
            <a:lvl2pPr>
              <a:defRPr>
                <a:latin typeface="saxMono" panose="020F0409020202040504" pitchFamily="49" charset="0"/>
                <a:ea typeface="MS Gothic" panose="020B0609070205080204" pitchFamily="49" charset="-128"/>
              </a:defRPr>
            </a:lvl2pPr>
            <a:lvl3pPr>
              <a:defRPr>
                <a:latin typeface="saxMono" panose="020F0409020202040504" pitchFamily="49" charset="0"/>
                <a:ea typeface="MS Gothic" panose="020B0609070205080204" pitchFamily="49" charset="-128"/>
              </a:defRPr>
            </a:lvl3pPr>
            <a:lvl4pPr>
              <a:defRPr>
                <a:latin typeface="saxMono" panose="020F0409020202040504" pitchFamily="49" charset="0"/>
                <a:ea typeface="MS Gothic" panose="020B0609070205080204" pitchFamily="49" charset="-128"/>
              </a:defRPr>
            </a:lvl4pPr>
            <a:lvl5pPr>
              <a:defRPr>
                <a:latin typeface="saxMono" panose="020F0409020202040504" pitchFamily="49" charset="0"/>
                <a:ea typeface="MS Gothic" panose="020B0609070205080204" pitchFamily="49" charset="-12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CEE9158-D55C-48AF-AB8C-3C6514A907FE}"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228059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Bahnschrif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MS Gothic" panose="020B0609070205080204" pitchFamily="49" charset="-128"/>
                <a:ea typeface="MS Gothic" panose="020B0609070205080204" pitchFamily="49"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MS Gothic" panose="020B0609070205080204" pitchFamily="49" charset="-128"/>
                <a:ea typeface="MS Gothic" panose="020B0609070205080204" pitchFamily="49" charset="-128"/>
              </a:defRPr>
            </a:lvl1pPr>
            <a:lvl2pPr>
              <a:defRPr>
                <a:latin typeface="MS Gothic" panose="020B0609070205080204" pitchFamily="49" charset="-128"/>
                <a:ea typeface="MS Gothic" panose="020B0609070205080204" pitchFamily="49" charset="-128"/>
              </a:defRPr>
            </a:lvl2pPr>
            <a:lvl3pPr>
              <a:defRPr>
                <a:latin typeface="MS Gothic" panose="020B0609070205080204" pitchFamily="49" charset="-128"/>
                <a:ea typeface="MS Gothic" panose="020B0609070205080204" pitchFamily="49" charset="-128"/>
              </a:defRPr>
            </a:lvl3pPr>
            <a:lvl4pPr>
              <a:defRPr>
                <a:latin typeface="MS Gothic" panose="020B0609070205080204" pitchFamily="49" charset="-128"/>
                <a:ea typeface="MS Gothic" panose="020B0609070205080204" pitchFamily="49" charset="-128"/>
              </a:defRPr>
            </a:lvl4pPr>
            <a:lvl5pPr>
              <a:defRPr>
                <a:latin typeface="MS Gothic" panose="020B0609070205080204" pitchFamily="49" charset="-128"/>
                <a:ea typeface="MS Gothic" panose="020B0609070205080204" pitchFamily="49" charset="-12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MS Gothic" panose="020B0609070205080204" pitchFamily="49" charset="-128"/>
                <a:ea typeface="MS Gothic" panose="020B0609070205080204" pitchFamily="49"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MS Gothic" panose="020B0609070205080204" pitchFamily="49" charset="-128"/>
                <a:ea typeface="MS Gothic" panose="020B0609070205080204" pitchFamily="49" charset="-128"/>
              </a:defRPr>
            </a:lvl1pPr>
            <a:lvl2pPr>
              <a:defRPr>
                <a:latin typeface="MS Gothic" panose="020B0609070205080204" pitchFamily="49" charset="-128"/>
                <a:ea typeface="MS Gothic" panose="020B0609070205080204" pitchFamily="49" charset="-128"/>
              </a:defRPr>
            </a:lvl2pPr>
            <a:lvl3pPr>
              <a:defRPr>
                <a:latin typeface="MS Gothic" panose="020B0609070205080204" pitchFamily="49" charset="-128"/>
                <a:ea typeface="MS Gothic" panose="020B0609070205080204" pitchFamily="49" charset="-128"/>
              </a:defRPr>
            </a:lvl3pPr>
            <a:lvl4pPr>
              <a:defRPr>
                <a:latin typeface="MS Gothic" panose="020B0609070205080204" pitchFamily="49" charset="-128"/>
                <a:ea typeface="MS Gothic" panose="020B0609070205080204" pitchFamily="49" charset="-128"/>
              </a:defRPr>
            </a:lvl4pPr>
            <a:lvl5pPr>
              <a:defRPr>
                <a:latin typeface="MS Gothic" panose="020B0609070205080204" pitchFamily="49" charset="-128"/>
                <a:ea typeface="MS Gothic" panose="020B0609070205080204" pitchFamily="49" charset="-12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CEE9158-D55C-48AF-AB8C-3C6514A907FE}"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273926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hnschrift" panose="020B0502040204020203"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CEE9158-D55C-48AF-AB8C-3C6514A907FE}"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31640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E9158-D55C-48AF-AB8C-3C6514A907FE}"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107554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Bahnschrif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MS Gothic" panose="020B0609070205080204" pitchFamily="49" charset="-128"/>
                <a:ea typeface="MS Gothic" panose="020B0609070205080204" pitchFamily="49" charset="-128"/>
              </a:defRPr>
            </a:lvl1pPr>
            <a:lvl2pPr>
              <a:defRPr sz="2800">
                <a:latin typeface="MS Gothic" panose="020B0609070205080204" pitchFamily="49" charset="-128"/>
                <a:ea typeface="MS Gothic" panose="020B0609070205080204" pitchFamily="49" charset="-128"/>
              </a:defRPr>
            </a:lvl2pPr>
            <a:lvl3pPr>
              <a:defRPr sz="2400">
                <a:latin typeface="MS Gothic" panose="020B0609070205080204" pitchFamily="49" charset="-128"/>
                <a:ea typeface="MS Gothic" panose="020B0609070205080204" pitchFamily="49" charset="-128"/>
              </a:defRPr>
            </a:lvl3pPr>
            <a:lvl4pPr>
              <a:defRPr sz="2000">
                <a:latin typeface="MS Gothic" panose="020B0609070205080204" pitchFamily="49" charset="-128"/>
                <a:ea typeface="MS Gothic" panose="020B0609070205080204" pitchFamily="49" charset="-128"/>
              </a:defRPr>
            </a:lvl4pPr>
            <a:lvl5pPr>
              <a:defRPr sz="2000">
                <a:latin typeface="MS Gothic" panose="020B0609070205080204" pitchFamily="49" charset="-128"/>
                <a:ea typeface="MS Gothic" panose="020B0609070205080204" pitchFamily="49" charset="-128"/>
              </a:defRPr>
            </a:lvl5pPr>
            <a:lvl6pPr>
              <a:defRPr sz="2000"/>
            </a:lvl6pPr>
            <a:lvl7pPr>
              <a:defRPr sz="2000"/>
            </a:lvl7pPr>
            <a:lvl8pPr>
              <a:defRPr sz="2000"/>
            </a:lvl8pPr>
            <a:lvl9pPr>
              <a:defRPr sz="20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S Gothic" panose="020B0609070205080204" pitchFamily="49" charset="-128"/>
                <a:ea typeface="MS Gothic" panose="020B0609070205080204" pitchFamily="49"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
        <p:nvSpPr>
          <p:cNvPr id="5" name="Date Placeholder 4"/>
          <p:cNvSpPr>
            <a:spLocks noGrp="1"/>
          </p:cNvSpPr>
          <p:nvPr>
            <p:ph type="dt" sz="half" idx="10"/>
          </p:nvPr>
        </p:nvSpPr>
        <p:spPr/>
        <p:txBody>
          <a:bodyPr/>
          <a:lstStyle/>
          <a:p>
            <a:fld id="{8CEE9158-D55C-48AF-AB8C-3C6514A907FE}"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210372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Bahnschrift" panose="020B0502040204020203"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S Gothic" panose="020B0609070205080204" pitchFamily="49" charset="-128"/>
                <a:ea typeface="MS Gothic" panose="020B0609070205080204" pitchFamily="49"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
        <p:nvSpPr>
          <p:cNvPr id="5" name="Date Placeholder 4"/>
          <p:cNvSpPr>
            <a:spLocks noGrp="1"/>
          </p:cNvSpPr>
          <p:nvPr>
            <p:ph type="dt" sz="half" idx="10"/>
          </p:nvPr>
        </p:nvSpPr>
        <p:spPr/>
        <p:txBody>
          <a:bodyPr/>
          <a:lstStyle/>
          <a:p>
            <a:fld id="{8CEE9158-D55C-48AF-AB8C-3C6514A907FE}"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0C4AF-9B07-4D39-B30B-2F12009993FB}" type="slidenum">
              <a:rPr lang="en-US" smtClean="0"/>
              <a:t>‹#›</a:t>
            </a:fld>
            <a:endParaRPr lang="en-US"/>
          </a:p>
        </p:txBody>
      </p:sp>
    </p:spTree>
    <p:extLst>
      <p:ext uri="{BB962C8B-B14F-4D97-AF65-F5344CB8AC3E}">
        <p14:creationId xmlns:p14="http://schemas.microsoft.com/office/powerpoint/2010/main" val="57755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4">
                    <a:lumMod val="40000"/>
                    <a:lumOff val="60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lumMod val="40000"/>
                    <a:lumOff val="60000"/>
                  </a:schemeClr>
                </a:solidFill>
                <a:latin typeface="Bahnschrift" panose="020B0502040204020203" pitchFamily="34" charset="0"/>
              </a:defRPr>
            </a:lvl1pPr>
          </a:lstStyle>
          <a:p>
            <a:r>
              <a:rPr lang="en-US" dirty="0" smtClean="0"/>
              <a:t>ALLEGHENY COLLEGE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4">
                    <a:lumMod val="40000"/>
                    <a:lumOff val="60000"/>
                  </a:schemeClr>
                </a:solidFill>
              </a:defRPr>
            </a:lvl1pPr>
          </a:lstStyle>
          <a:p>
            <a:fld id="{E410C4AF-9B07-4D39-B30B-2F12009993FB}" type="slidenum">
              <a:rPr lang="en-US" smtClean="0"/>
              <a:pPr/>
              <a:t>‹#›</a:t>
            </a:fld>
            <a:endParaRPr lang="en-US" dirty="0"/>
          </a:p>
        </p:txBody>
      </p:sp>
    </p:spTree>
    <p:extLst>
      <p:ext uri="{BB962C8B-B14F-4D97-AF65-F5344CB8AC3E}">
        <p14:creationId xmlns:p14="http://schemas.microsoft.com/office/powerpoint/2010/main" val="365429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lumMod val="40000"/>
              <a:lumOff val="60000"/>
            </a:schemeClr>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axMono" panose="020F0409020202040504" pitchFamily="49" charset="0"/>
          <a:ea typeface="MS Gothic" panose="020B0609070205080204" pitchFamily="49"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axMono" panose="020F0409020202040504" pitchFamily="49" charset="0"/>
          <a:ea typeface="MS Gothic"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axMono" panose="020F0409020202040504" pitchFamily="49" charset="0"/>
          <a:ea typeface="MS Gothic"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35200"/>
            <a:ext cx="5044966" cy="2387600"/>
          </a:xfrm>
        </p:spPr>
        <p:txBody>
          <a:bodyPr/>
          <a:lstStyle/>
          <a:p>
            <a:r>
              <a:rPr lang="en-US" dirty="0" smtClean="0"/>
              <a:t>CMPSC 480</a:t>
            </a:r>
            <a:endParaRPr lang="en-US" dirty="0"/>
          </a:p>
        </p:txBody>
      </p:sp>
      <p:sp>
        <p:nvSpPr>
          <p:cNvPr id="3" name="Subtitle 2"/>
          <p:cNvSpPr>
            <a:spLocks noGrp="1"/>
          </p:cNvSpPr>
          <p:nvPr>
            <p:ph type="subTitle" idx="1"/>
          </p:nvPr>
        </p:nvSpPr>
        <p:spPr>
          <a:xfrm>
            <a:off x="6096000" y="2235200"/>
            <a:ext cx="5496910" cy="2387600"/>
          </a:xfrm>
        </p:spPr>
        <p:txBody>
          <a:bodyPr/>
          <a:lstStyle/>
          <a:p>
            <a:r>
              <a:rPr lang="en-US" dirty="0" smtClean="0"/>
              <a:t>Software Innovation 1</a:t>
            </a:r>
          </a:p>
        </p:txBody>
      </p:sp>
    </p:spTree>
    <p:extLst>
      <p:ext uri="{BB962C8B-B14F-4D97-AF65-F5344CB8AC3E}">
        <p14:creationId xmlns:p14="http://schemas.microsoft.com/office/powerpoint/2010/main" val="1388652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470"/>
            <a:ext cx="10515600" cy="1325563"/>
          </a:xfrm>
        </p:spPr>
        <p:txBody>
          <a:bodyPr/>
          <a:lstStyle/>
          <a:p>
            <a:r>
              <a:rPr lang="en-US" dirty="0" smtClean="0"/>
              <a:t>An example title and opening</a:t>
            </a:r>
            <a:endParaRPr lang="en-US" dirty="0"/>
          </a:p>
        </p:txBody>
      </p:sp>
      <p:sp>
        <p:nvSpPr>
          <p:cNvPr id="3" name="Content Placeholder 2"/>
          <p:cNvSpPr>
            <a:spLocks noGrp="1"/>
          </p:cNvSpPr>
          <p:nvPr>
            <p:ph idx="1"/>
          </p:nvPr>
        </p:nvSpPr>
        <p:spPr/>
        <p:txBody>
          <a:bodyPr/>
          <a:lstStyle/>
          <a:p>
            <a:pPr marL="0" indent="0">
              <a:buNone/>
            </a:pPr>
            <a:r>
              <a:rPr lang="en-US" dirty="0" smtClean="0"/>
              <a:t>Doug Luman, Digital Human</a:t>
            </a:r>
          </a:p>
          <a:p>
            <a:pPr marL="0" indent="0">
              <a:buNone/>
            </a:pPr>
            <a:endParaRPr lang="en-US" dirty="0" smtClean="0"/>
          </a:p>
          <a:p>
            <a:pPr marL="514350" indent="-514350">
              <a:buFont typeface="+mj-lt"/>
              <a:buAutoNum type="arabicPeriod"/>
            </a:pPr>
            <a:r>
              <a:rPr lang="en-US" dirty="0" smtClean="0"/>
              <a:t>Educator researching how a computationally-centered practice can filter, mediate, or create artistic experience.</a:t>
            </a:r>
          </a:p>
          <a:p>
            <a:pPr marL="514350" indent="-514350">
              <a:buFont typeface="+mj-lt"/>
              <a:buAutoNum type="arabicPeriod"/>
            </a:pPr>
            <a:r>
              <a:rPr lang="en-US" dirty="0" smtClean="0"/>
              <a:t>Writer investigating how computational failure and pseudo-randomness inform human experience.</a:t>
            </a:r>
          </a:p>
        </p:txBody>
      </p:sp>
    </p:spTree>
    <p:extLst>
      <p:ext uri="{BB962C8B-B14F-4D97-AF65-F5344CB8AC3E}">
        <p14:creationId xmlns:p14="http://schemas.microsoft.com/office/powerpoint/2010/main" val="2008303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innovation narrative</a:t>
            </a:r>
            <a:endParaRPr lang="en-US" dirty="0"/>
          </a:p>
        </p:txBody>
      </p:sp>
      <p:sp>
        <p:nvSpPr>
          <p:cNvPr id="3" name="Content Placeholder 2"/>
          <p:cNvSpPr>
            <a:spLocks noGrp="1"/>
          </p:cNvSpPr>
          <p:nvPr>
            <p:ph idx="1"/>
          </p:nvPr>
        </p:nvSpPr>
        <p:spPr/>
        <p:txBody>
          <a:bodyPr/>
          <a:lstStyle/>
          <a:p>
            <a:r>
              <a:rPr lang="en-US" dirty="0" smtClean="0"/>
              <a:t>In the time remaining, draft a version of your “Opening”</a:t>
            </a:r>
          </a:p>
          <a:p>
            <a:pPr lvl="1"/>
            <a:r>
              <a:rPr lang="en-US" dirty="0" smtClean="0"/>
              <a:t>It may be best to save the “Title” section until last, though some may find it easier to start there.</a:t>
            </a:r>
            <a:endParaRPr lang="en-US" dirty="0"/>
          </a:p>
          <a:p>
            <a:r>
              <a:rPr lang="en-US" dirty="0" smtClean="0"/>
              <a:t>Keep the format in mind:</a:t>
            </a:r>
          </a:p>
          <a:p>
            <a:pPr marL="0" indent="0">
              <a:buNone/>
            </a:pPr>
            <a:endParaRPr lang="en-US" dirty="0"/>
          </a:p>
          <a:p>
            <a:pPr marL="0" indent="0" algn="ctr">
              <a:buNone/>
            </a:pPr>
            <a:r>
              <a:rPr lang="en-US" sz="2400" dirty="0" smtClean="0"/>
              <a:t>{DEVELOPER, et al.} {RESEARCHING, et al.} {INTEREST AREA}</a:t>
            </a:r>
          </a:p>
          <a:p>
            <a:pPr marL="0" indent="0" algn="ctr">
              <a:buNone/>
            </a:pPr>
            <a:r>
              <a:rPr lang="en-US" sz="2400" smtClean="0"/>
              <a:t>({</a:t>
            </a:r>
            <a:r>
              <a:rPr lang="en-US" sz="2400" dirty="0" smtClean="0"/>
              <a:t>NOUN} {VERB} {</a:t>
            </a:r>
            <a:r>
              <a:rPr lang="en-US" sz="2400" smtClean="0"/>
              <a:t>NOUN})</a:t>
            </a:r>
            <a:endParaRPr lang="en-US" sz="2400" dirty="0"/>
          </a:p>
        </p:txBody>
      </p:sp>
    </p:spTree>
    <p:extLst>
      <p:ext uri="{BB962C8B-B14F-4D97-AF65-F5344CB8AC3E}">
        <p14:creationId xmlns:p14="http://schemas.microsoft.com/office/powerpoint/2010/main" val="1483181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to know you</a:t>
            </a:r>
            <a:endParaRPr lang="en-US" dirty="0"/>
          </a:p>
        </p:txBody>
      </p:sp>
      <p:sp>
        <p:nvSpPr>
          <p:cNvPr id="3" name="Content Placeholder 2"/>
          <p:cNvSpPr>
            <a:spLocks noGrp="1"/>
          </p:cNvSpPr>
          <p:nvPr>
            <p:ph idx="1"/>
          </p:nvPr>
        </p:nvSpPr>
        <p:spPr/>
        <p:txBody>
          <a:bodyPr/>
          <a:lstStyle/>
          <a:p>
            <a:r>
              <a:rPr lang="en-US" dirty="0" smtClean="0"/>
              <a:t>Prepare an introduction to the class which contains:</a:t>
            </a:r>
          </a:p>
          <a:p>
            <a:pPr lvl="1"/>
            <a:r>
              <a:rPr lang="en-US" dirty="0" smtClean="0"/>
              <a:t>Your name</a:t>
            </a:r>
          </a:p>
          <a:p>
            <a:pPr lvl="1"/>
            <a:r>
              <a:rPr lang="en-US" dirty="0" smtClean="0"/>
              <a:t>5 points which make up you “Developer Manifesto” that are phrased in the form:</a:t>
            </a:r>
          </a:p>
          <a:p>
            <a:endParaRPr lang="en-US" dirty="0"/>
          </a:p>
          <a:p>
            <a:pPr marL="0" indent="0" algn="ctr">
              <a:buNone/>
            </a:pPr>
            <a:r>
              <a:rPr lang="en-US" dirty="0" smtClean="0"/>
              <a:t>“I believe code…”</a:t>
            </a:r>
            <a:endParaRPr lang="en-US" dirty="0"/>
          </a:p>
        </p:txBody>
      </p:sp>
    </p:spTree>
    <p:extLst>
      <p:ext uri="{BB962C8B-B14F-4D97-AF65-F5344CB8AC3E}">
        <p14:creationId xmlns:p14="http://schemas.microsoft.com/office/powerpoint/2010/main" val="228006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977656" y="691116"/>
            <a:ext cx="9376144" cy="54858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axMono" panose="020F0409020202040504" pitchFamily="49" charset="0"/>
                <a:ea typeface="MS Gothic" panose="020B0609070205080204" pitchFamily="49"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axMono" panose="020F0409020202040504" pitchFamily="49" charset="0"/>
                <a:ea typeface="MS Gothic"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axMono" panose="020F0409020202040504" pitchFamily="49" charset="0"/>
                <a:ea typeface="MS Gothic"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If innovation is about anything…it is about creating a future that does not exist in the present; it is about taking what is now intangible and rendering it tangible, taking the unseen and making it seen…Essentially, innovation is taking what is not true in the present and making it the true in the future…[It] can only be created, or re-created…inside of an innovation narrative</a:t>
            </a:r>
            <a:r>
              <a:rPr lang="en-US" dirty="0" smtClean="0"/>
              <a:t>.</a:t>
            </a:r>
          </a:p>
          <a:p>
            <a:pPr marL="0" indent="0">
              <a:lnSpc>
                <a:spcPct val="100000"/>
              </a:lnSpc>
              <a:buNone/>
            </a:pPr>
            <a:endParaRPr lang="en-US" dirty="0" smtClean="0"/>
          </a:p>
          <a:p>
            <a:pPr marL="0" indent="0">
              <a:lnSpc>
                <a:spcPct val="100000"/>
              </a:lnSpc>
              <a:buNone/>
            </a:pPr>
            <a:r>
              <a:rPr lang="en-US" dirty="0" smtClean="0">
                <a:solidFill>
                  <a:schemeClr val="accent4">
                    <a:lumMod val="40000"/>
                    <a:lumOff val="60000"/>
                  </a:schemeClr>
                </a:solidFill>
                <a:latin typeface="Bahnschrift" panose="020B0502040204020203" pitchFamily="34" charset="0"/>
              </a:rPr>
              <a:t>HENRY DOSS, “INNOVATION </a:t>
            </a:r>
            <a:r>
              <a:rPr lang="en-US" dirty="0">
                <a:solidFill>
                  <a:schemeClr val="accent4">
                    <a:lumMod val="40000"/>
                    <a:lumOff val="60000"/>
                  </a:schemeClr>
                </a:solidFill>
                <a:latin typeface="Bahnschrift" panose="020B0502040204020203" pitchFamily="34" charset="0"/>
              </a:rPr>
              <a:t>EMERGES FROM STORIES WE TELL”</a:t>
            </a:r>
          </a:p>
        </p:txBody>
      </p:sp>
      <p:sp>
        <p:nvSpPr>
          <p:cNvPr id="5" name="Title 1"/>
          <p:cNvSpPr txBox="1">
            <a:spLocks/>
          </p:cNvSpPr>
          <p:nvPr/>
        </p:nvSpPr>
        <p:spPr>
          <a:xfrm>
            <a:off x="577703" y="1041399"/>
            <a:ext cx="942754" cy="513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4">
                    <a:lumMod val="40000"/>
                    <a:lumOff val="60000"/>
                  </a:schemeClr>
                </a:solidFill>
                <a:latin typeface="Bahnschrift" panose="020B0502040204020203" pitchFamily="34" charset="0"/>
                <a:ea typeface="+mj-ea"/>
                <a:cs typeface="+mj-cs"/>
              </a:defRPr>
            </a:lvl1pPr>
          </a:lstStyle>
          <a:p>
            <a:pPr algn="r"/>
            <a:r>
              <a:rPr lang="en-US" sz="8000" dirty="0" smtClean="0"/>
              <a:t>“</a:t>
            </a:r>
            <a:endParaRPr lang="en-US" sz="8000" dirty="0"/>
          </a:p>
        </p:txBody>
      </p:sp>
    </p:spTree>
    <p:extLst>
      <p:ext uri="{BB962C8B-B14F-4D97-AF65-F5344CB8AC3E}">
        <p14:creationId xmlns:p14="http://schemas.microsoft.com/office/powerpoint/2010/main" val="3176119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645"/>
            <a:ext cx="10515600" cy="1325563"/>
          </a:xfrm>
        </p:spPr>
        <p:txBody>
          <a:bodyPr/>
          <a:lstStyle/>
          <a:p>
            <a:r>
              <a:rPr lang="en-US" dirty="0" smtClean="0"/>
              <a:t>Story time</a:t>
            </a:r>
            <a:endParaRPr lang="en-US" dirty="0"/>
          </a:p>
        </p:txBody>
      </p:sp>
      <p:sp>
        <p:nvSpPr>
          <p:cNvPr id="3" name="Content Placeholder 2"/>
          <p:cNvSpPr>
            <a:spLocks noGrp="1"/>
          </p:cNvSpPr>
          <p:nvPr>
            <p:ph idx="1"/>
          </p:nvPr>
        </p:nvSpPr>
        <p:spPr/>
        <p:txBody>
          <a:bodyPr/>
          <a:lstStyle/>
          <a:p>
            <a:pPr marL="0" indent="0">
              <a:buNone/>
            </a:pPr>
            <a:r>
              <a:rPr lang="en-US" dirty="0" smtClean="0"/>
              <a:t>Abe was frustrated that whenever he typed a company acronym in a Microsoft Word document, it didn’t automatically link to the company’s intranet page for that acronym. Nadine, seeing Abe’s frustration, wrote Abe a Word macro to do it. </a:t>
            </a:r>
          </a:p>
          <a:p>
            <a:pPr marL="0" indent="0">
              <a:buNone/>
            </a:pPr>
            <a:endParaRPr lang="en-US" dirty="0"/>
          </a:p>
          <a:p>
            <a:pPr marL="0" indent="0">
              <a:buNone/>
            </a:pPr>
            <a:r>
              <a:rPr lang="en-US" dirty="0" smtClean="0"/>
              <a:t>Whenever he shares it with other people, they like it.</a:t>
            </a:r>
          </a:p>
        </p:txBody>
      </p:sp>
    </p:spTree>
    <p:extLst>
      <p:ext uri="{BB962C8B-B14F-4D97-AF65-F5344CB8AC3E}">
        <p14:creationId xmlns:p14="http://schemas.microsoft.com/office/powerpoint/2010/main" val="514262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time</a:t>
            </a:r>
            <a:endParaRPr lang="en-US" dirty="0"/>
          </a:p>
        </p:txBody>
      </p:sp>
      <p:sp>
        <p:nvSpPr>
          <p:cNvPr id="3" name="Content Placeholder 2"/>
          <p:cNvSpPr>
            <a:spLocks noGrp="1"/>
          </p:cNvSpPr>
          <p:nvPr>
            <p:ph idx="1"/>
          </p:nvPr>
        </p:nvSpPr>
        <p:spPr/>
        <p:txBody>
          <a:bodyPr/>
          <a:lstStyle/>
          <a:p>
            <a:pPr marL="0" indent="0">
              <a:buNone/>
            </a:pPr>
            <a:r>
              <a:rPr lang="en-US" dirty="0" smtClean="0"/>
              <a:t>Recently, Steve created a new kind of phone. Rather than a type which “flips” open, only to reveal a two-tone screen and a “T9” keyboard, his phone features a full-color LED screen—just like a computer! The phone also runs what his company calls “apps,” essentially software programs, which allow users to do more then just call phone numbers. They can even use the internet on it!</a:t>
            </a:r>
            <a:endParaRPr lang="en-US" dirty="0"/>
          </a:p>
        </p:txBody>
      </p:sp>
    </p:spTree>
    <p:extLst>
      <p:ext uri="{BB962C8B-B14F-4D97-AF65-F5344CB8AC3E}">
        <p14:creationId xmlns:p14="http://schemas.microsoft.com/office/powerpoint/2010/main" val="1167857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time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Abe’s company is besieged by acronyms. Everything has an acronym. Abe was really frustrated that every time he typed an acronym in a Word document, and it didn’t automatically link to the company’s intranet page for what that acronym stands for. Everyone at the company complains about it.</a:t>
            </a:r>
          </a:p>
          <a:p>
            <a:pPr marL="0" indent="0">
              <a:buNone/>
            </a:pPr>
            <a:endParaRPr lang="en-US" dirty="0" smtClean="0"/>
          </a:p>
          <a:p>
            <a:pPr marL="0" indent="0">
              <a:buNone/>
            </a:pPr>
            <a:r>
              <a:rPr lang="en-US" dirty="0" smtClean="0"/>
              <a:t>Nadine, seeing Abe’s frustration, wrote a Word macro that automatically hyperlinks organizational acronyms. Needless to say, Abe was very happy. He shared the macro with everyone in the company, and Nadine won the “Employee of the Year” award.</a:t>
            </a:r>
            <a:endParaRPr lang="en-US" dirty="0"/>
          </a:p>
        </p:txBody>
      </p:sp>
    </p:spTree>
    <p:extLst>
      <p:ext uri="{BB962C8B-B14F-4D97-AF65-F5344CB8AC3E}">
        <p14:creationId xmlns:p14="http://schemas.microsoft.com/office/powerpoint/2010/main" val="3088849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977656" y="691116"/>
            <a:ext cx="9376144" cy="54858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axMono" panose="020F0409020202040504" pitchFamily="49" charset="0"/>
                <a:ea typeface="MS Gothic" panose="020B0609070205080204" pitchFamily="49"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axMono" panose="020F0409020202040504" pitchFamily="49" charset="0"/>
                <a:ea typeface="MS Gothic"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axMono" panose="020F0409020202040504" pitchFamily="49" charset="0"/>
                <a:ea typeface="MS Gothic"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dirty="0" smtClean="0"/>
              <a:t>An innovation </a:t>
            </a:r>
            <a:r>
              <a:rPr lang="en-US" dirty="0"/>
              <a:t>is an idea, practice, or object that is perceived as new by an individual…[</a:t>
            </a:r>
            <a:r>
              <a:rPr lang="en-US" dirty="0" err="1"/>
              <a:t>i</a:t>
            </a:r>
            <a:r>
              <a:rPr lang="en-US" dirty="0"/>
              <a:t>]t matters little, so far as human behavior is concerned, whether or not an idea is ‘objectively’ new…[t]he perceived newness of the idea for the individual determines [their] reaction to it</a:t>
            </a:r>
            <a:r>
              <a:rPr lang="en-US" dirty="0" smtClean="0"/>
              <a:t>.</a:t>
            </a:r>
            <a:endParaRPr lang="en-US" dirty="0"/>
          </a:p>
          <a:p>
            <a:pPr marL="0" indent="0">
              <a:buNone/>
            </a:pPr>
            <a:endParaRPr lang="en-US" dirty="0"/>
          </a:p>
          <a:p>
            <a:pPr marL="0" indent="0">
              <a:buNone/>
            </a:pPr>
            <a:r>
              <a:rPr lang="en-US" dirty="0">
                <a:solidFill>
                  <a:schemeClr val="accent4">
                    <a:lumMod val="40000"/>
                    <a:lumOff val="60000"/>
                  </a:schemeClr>
                </a:solidFill>
                <a:latin typeface="Bahnschrift" panose="020B0502040204020203" pitchFamily="34" charset="0"/>
              </a:rPr>
              <a:t>EVERETT M. ROGERS, DIFFUSION OF INNOVATIONS</a:t>
            </a:r>
          </a:p>
        </p:txBody>
      </p:sp>
      <p:sp>
        <p:nvSpPr>
          <p:cNvPr id="8" name="Title 1"/>
          <p:cNvSpPr txBox="1">
            <a:spLocks/>
          </p:cNvSpPr>
          <p:nvPr/>
        </p:nvSpPr>
        <p:spPr>
          <a:xfrm>
            <a:off x="577703" y="1041399"/>
            <a:ext cx="942754" cy="513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4">
                    <a:lumMod val="40000"/>
                    <a:lumOff val="60000"/>
                  </a:schemeClr>
                </a:solidFill>
                <a:latin typeface="Bahnschrift" panose="020B0502040204020203" pitchFamily="34" charset="0"/>
                <a:ea typeface="+mj-ea"/>
                <a:cs typeface="+mj-cs"/>
              </a:defRPr>
            </a:lvl1pPr>
          </a:lstStyle>
          <a:p>
            <a:pPr algn="r"/>
            <a:r>
              <a:rPr lang="en-US" sz="8000" dirty="0" smtClean="0"/>
              <a:t>“</a:t>
            </a:r>
            <a:endParaRPr lang="en-US" sz="8000" dirty="0"/>
          </a:p>
        </p:txBody>
      </p:sp>
    </p:spTree>
    <p:extLst>
      <p:ext uri="{BB962C8B-B14F-4D97-AF65-F5344CB8AC3E}">
        <p14:creationId xmlns:p14="http://schemas.microsoft.com/office/powerpoint/2010/main" val="3800804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977656" y="691116"/>
            <a:ext cx="9376144" cy="54858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axMono" panose="020F0409020202040504" pitchFamily="49" charset="0"/>
                <a:ea typeface="MS Gothic" panose="020B0609070205080204" pitchFamily="49"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axMono" panose="020F0409020202040504" pitchFamily="49" charset="0"/>
                <a:ea typeface="MS Gothic"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axMono" panose="020F0409020202040504" pitchFamily="49" charset="0"/>
                <a:ea typeface="MS Gothic"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axMono" panose="020F0409020202040504" pitchFamily="49" charset="0"/>
                <a:ea typeface="MS Gothic"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If innovation is about anything…</a:t>
            </a:r>
            <a:r>
              <a:rPr lang="en-US" dirty="0">
                <a:solidFill>
                  <a:schemeClr val="accent2">
                    <a:lumMod val="60000"/>
                    <a:lumOff val="40000"/>
                  </a:schemeClr>
                </a:solidFill>
              </a:rPr>
              <a:t>it is about creating a future that does not exist in the present; it is about taking what is now intangible and rendering it tangible, taking the unseen and making it seen</a:t>
            </a:r>
            <a:r>
              <a:rPr lang="en-US" dirty="0"/>
              <a:t>…Essentially, innovation is taking what is not true in the present and making it the true in the future…[It] can only be created, or re-created…inside of an innovation narrative</a:t>
            </a:r>
            <a:r>
              <a:rPr lang="en-US" dirty="0" smtClean="0"/>
              <a:t>.</a:t>
            </a:r>
          </a:p>
          <a:p>
            <a:pPr marL="0" indent="0">
              <a:lnSpc>
                <a:spcPct val="100000"/>
              </a:lnSpc>
              <a:buNone/>
            </a:pPr>
            <a:endParaRPr lang="en-US" dirty="0" smtClean="0"/>
          </a:p>
          <a:p>
            <a:pPr marL="0" indent="0">
              <a:lnSpc>
                <a:spcPct val="100000"/>
              </a:lnSpc>
              <a:buNone/>
            </a:pPr>
            <a:r>
              <a:rPr lang="en-US" dirty="0" smtClean="0">
                <a:solidFill>
                  <a:schemeClr val="accent4">
                    <a:lumMod val="40000"/>
                    <a:lumOff val="60000"/>
                  </a:schemeClr>
                </a:solidFill>
                <a:latin typeface="Bahnschrift" panose="020B0502040204020203" pitchFamily="34" charset="0"/>
              </a:rPr>
              <a:t>HENRY DOSS, “INNOVATION </a:t>
            </a:r>
            <a:r>
              <a:rPr lang="en-US" dirty="0">
                <a:solidFill>
                  <a:schemeClr val="accent4">
                    <a:lumMod val="40000"/>
                    <a:lumOff val="60000"/>
                  </a:schemeClr>
                </a:solidFill>
                <a:latin typeface="Bahnschrift" panose="020B0502040204020203" pitchFamily="34" charset="0"/>
              </a:rPr>
              <a:t>EMERGES FROM STORIES WE TELL”</a:t>
            </a:r>
          </a:p>
        </p:txBody>
      </p:sp>
      <p:sp>
        <p:nvSpPr>
          <p:cNvPr id="5" name="Title 1"/>
          <p:cNvSpPr txBox="1">
            <a:spLocks/>
          </p:cNvSpPr>
          <p:nvPr/>
        </p:nvSpPr>
        <p:spPr>
          <a:xfrm>
            <a:off x="577703" y="1041399"/>
            <a:ext cx="942754" cy="513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4">
                    <a:lumMod val="40000"/>
                    <a:lumOff val="60000"/>
                  </a:schemeClr>
                </a:solidFill>
                <a:latin typeface="Bahnschrift" panose="020B0502040204020203" pitchFamily="34" charset="0"/>
                <a:ea typeface="+mj-ea"/>
                <a:cs typeface="+mj-cs"/>
              </a:defRPr>
            </a:lvl1pPr>
          </a:lstStyle>
          <a:p>
            <a:pPr algn="r"/>
            <a:r>
              <a:rPr lang="en-US" sz="8000" dirty="0" smtClean="0"/>
              <a:t>“</a:t>
            </a:r>
            <a:endParaRPr lang="en-US" sz="8000" dirty="0"/>
          </a:p>
        </p:txBody>
      </p:sp>
    </p:spTree>
    <p:extLst>
      <p:ext uri="{BB962C8B-B14F-4D97-AF65-F5344CB8AC3E}">
        <p14:creationId xmlns:p14="http://schemas.microsoft.com/office/powerpoint/2010/main" val="54015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“Developer Narrative”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Opening</a:t>
            </a:r>
          </a:p>
          <a:p>
            <a:r>
              <a:rPr lang="en-US" dirty="0" smtClean="0"/>
              <a:t>Specific personal story</a:t>
            </a:r>
          </a:p>
          <a:p>
            <a:r>
              <a:rPr lang="en-US" dirty="0" smtClean="0"/>
              <a:t>Transferrable research or skills</a:t>
            </a:r>
          </a:p>
          <a:p>
            <a:r>
              <a:rPr lang="en-US" dirty="0" smtClean="0"/>
              <a:t>Supporting experience</a:t>
            </a:r>
          </a:p>
          <a:p>
            <a:r>
              <a:rPr lang="en-US" dirty="0" smtClean="0"/>
              <a:t>Ending</a:t>
            </a:r>
            <a:endParaRPr lang="en-US" dirty="0"/>
          </a:p>
        </p:txBody>
      </p:sp>
    </p:spTree>
    <p:extLst>
      <p:ext uri="{BB962C8B-B14F-4D97-AF65-F5344CB8AC3E}">
        <p14:creationId xmlns:p14="http://schemas.microsoft.com/office/powerpoint/2010/main" val="1466738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645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Gothic</vt:lpstr>
      <vt:lpstr>Arial</vt:lpstr>
      <vt:lpstr>Bahnschrift</vt:lpstr>
      <vt:lpstr>Calibri</vt:lpstr>
      <vt:lpstr>saxMono</vt:lpstr>
      <vt:lpstr>Office Theme</vt:lpstr>
      <vt:lpstr>CMPSC 480</vt:lpstr>
      <vt:lpstr>Getting to know you</vt:lpstr>
      <vt:lpstr>PowerPoint Presentation</vt:lpstr>
      <vt:lpstr>Story time</vt:lpstr>
      <vt:lpstr>Story time</vt:lpstr>
      <vt:lpstr>Story time</vt:lpstr>
      <vt:lpstr>PowerPoint Presentation</vt:lpstr>
      <vt:lpstr>PowerPoint Presentation</vt:lpstr>
      <vt:lpstr>The “Developer Narrative”</vt:lpstr>
      <vt:lpstr>An example title and opening</vt:lpstr>
      <vt:lpstr>Your innovation narrative</vt:lpstr>
    </vt:vector>
  </TitlesOfParts>
  <Company>Allegheny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Luman</dc:creator>
  <cp:lastModifiedBy>Douglas Luman</cp:lastModifiedBy>
  <cp:revision>50</cp:revision>
  <dcterms:created xsi:type="dcterms:W3CDTF">2019-08-22T13:38:34Z</dcterms:created>
  <dcterms:modified xsi:type="dcterms:W3CDTF">2019-09-05T13:13:23Z</dcterms:modified>
</cp:coreProperties>
</file>