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8" r:id="rId5"/>
    <p:sldId id="283" r:id="rId6"/>
    <p:sldId id="297" r:id="rId7"/>
    <p:sldId id="299" r:id="rId8"/>
    <p:sldId id="300" r:id="rId9"/>
    <p:sldId id="301" r:id="rId10"/>
    <p:sldId id="292" r:id="rId11"/>
    <p:sldId id="302" r:id="rId12"/>
    <p:sldId id="303" r:id="rId13"/>
    <p:sldId id="305" r:id="rId14"/>
    <p:sldId id="284" r:id="rId15"/>
    <p:sldId id="304"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86" d="100"/>
          <a:sy n="86" d="100"/>
        </p:scale>
        <p:origin x="562" y="4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6/21/2023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6/21/2023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hyperlink" Target="https://www.guru99.com/waterfall-vs-agile.html"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3932037" cy="1411276"/>
          </a:xfrm>
        </p:spPr>
        <p:txBody>
          <a:bodyPr anchor="b">
            <a:normAutofit/>
          </a:bodyPr>
          <a:lstStyle/>
          <a:p>
            <a:r>
              <a:rPr lang="en-US"/>
              <a:t>Agile Presentation</a:t>
            </a:r>
            <a:endParaRPr lang="en-US" dirty="0"/>
          </a:p>
        </p:txBody>
      </p:sp>
      <p:sp>
        <p:nvSpPr>
          <p:cNvPr id="23" name="Footer Placeholder 2">
            <a:extLst>
              <a:ext uri="{FF2B5EF4-FFF2-40B4-BE49-F238E27FC236}">
                <a16:creationId xmlns:a16="http://schemas.microsoft.com/office/drawing/2014/main" id="{27D7C825-3EB3-9E8A-B80F-763A5FD06F2B}"/>
              </a:ext>
            </a:extLst>
          </p:cNvPr>
          <p:cNvSpPr>
            <a:spLocks noGrp="1"/>
          </p:cNvSpPr>
          <p:nvPr>
            <p:ph type="ftr" sz="quarter" idx="13"/>
          </p:nvPr>
        </p:nvSpPr>
        <p:spPr>
          <a:xfrm>
            <a:off x="432000" y="6439820"/>
            <a:ext cx="5664000" cy="295062"/>
          </a:xfrm>
        </p:spPr>
        <p:txBody>
          <a:bodyPr/>
          <a:lstStyle/>
          <a:p>
            <a:pPr>
              <a:spcAft>
                <a:spcPts val="600"/>
              </a:spcAft>
            </a:pPr>
            <a:r>
              <a:rPr lang="en-US" noProof="0"/>
              <a:t>Add a footer</a:t>
            </a:r>
          </a:p>
        </p:txBody>
      </p:sp>
      <p:sp>
        <p:nvSpPr>
          <p:cNvPr id="24" name="Slide Number Placeholder 3">
            <a:extLst>
              <a:ext uri="{FF2B5EF4-FFF2-40B4-BE49-F238E27FC236}">
                <a16:creationId xmlns:a16="http://schemas.microsoft.com/office/drawing/2014/main" id="{1DBBF8B6-C6B2-2C68-00D3-D026B2393DEF}"/>
              </a:ext>
            </a:extLst>
          </p:cNvPr>
          <p:cNvSpPr>
            <a:spLocks noGrp="1"/>
          </p:cNvSpPr>
          <p:nvPr>
            <p:ph type="sldNum" sz="quarter" idx="33"/>
          </p:nvPr>
        </p:nvSpPr>
        <p:spPr>
          <a:xfrm>
            <a:off x="11760000" y="6371351"/>
            <a:ext cx="432000" cy="432000"/>
          </a:xfrm>
        </p:spPr>
        <p:txBody>
          <a:bodyPr/>
          <a:lstStyle/>
          <a:p>
            <a:pPr>
              <a:spcAft>
                <a:spcPts val="600"/>
              </a:spcAft>
            </a:pPr>
            <a:fld id="{19B51A1E-902D-48AF-9020-955120F399B6}" type="slidenum">
              <a:rPr lang="en-US" noProof="0" smtClean="0"/>
              <a:pPr>
                <a:spcAft>
                  <a:spcPts val="600"/>
                </a:spcAft>
              </a:pPr>
              <a:t>1</a:t>
            </a:fld>
            <a:endParaRPr lang="en-US" noProof="0"/>
          </a:p>
        </p:txBody>
      </p:sp>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l="6552" r="4206"/>
          <a:stretch/>
        </p:blipFill>
        <p:spPr>
          <a:xfrm>
            <a:off x="4788816" y="432001"/>
            <a:ext cx="6971184" cy="5429050"/>
          </a:xfrm>
          <a:noFill/>
        </p:spPr>
      </p:pic>
      <p:sp>
        <p:nvSpPr>
          <p:cNvPr id="4" name="Subtitle 3">
            <a:extLst>
              <a:ext uri="{FF2B5EF4-FFF2-40B4-BE49-F238E27FC236}">
                <a16:creationId xmlns:a16="http://schemas.microsoft.com/office/drawing/2014/main" id="{4772945D-CA91-4CFE-8EB7-941C7618C994}"/>
              </a:ext>
            </a:extLst>
          </p:cNvPr>
          <p:cNvSpPr>
            <a:spLocks noGrp="1"/>
          </p:cNvSpPr>
          <p:nvPr>
            <p:ph type="body" sz="half" idx="2"/>
          </p:nvPr>
        </p:nvSpPr>
        <p:spPr>
          <a:xfrm>
            <a:off x="432000" y="2057400"/>
            <a:ext cx="3932237" cy="3811588"/>
          </a:xfrm>
        </p:spPr>
        <p:txBody>
          <a:bodyPr>
            <a:normAutofit/>
          </a:bodyPr>
          <a:lstStyle/>
          <a:p>
            <a:r>
              <a:rPr lang="en-US" dirty="0"/>
              <a:t>Michael Kinful</a:t>
            </a:r>
            <a:br>
              <a:rPr lang="en-US" dirty="0"/>
            </a:br>
            <a:r>
              <a:rPr lang="en-US" dirty="0"/>
              <a:t>CS-250-T5472</a:t>
            </a:r>
            <a:br>
              <a:rPr lang="en-US" dirty="0"/>
            </a:br>
            <a:endParaRPr lang="en-US"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2681056" y="587691"/>
            <a:ext cx="5385404" cy="698115"/>
          </a:xfrm>
        </p:spPr>
        <p:txBody>
          <a:bodyPr anchor="ctr">
            <a:normAutofit fontScale="90000"/>
          </a:bodyPr>
          <a:lstStyle/>
          <a:p>
            <a:pPr algn="ctr"/>
            <a:r>
              <a:rPr lang="en-US" sz="3600" dirty="0">
                <a:solidFill>
                  <a:srgbClr val="FF0000"/>
                </a:solidFill>
              </a:rPr>
              <a:t>What is the Waterfall method?</a:t>
            </a:r>
          </a:p>
        </p:txBody>
      </p:sp>
      <p:sp>
        <p:nvSpPr>
          <p:cNvPr id="27" name="Text Placeholder 3">
            <a:extLst>
              <a:ext uri="{FF2B5EF4-FFF2-40B4-BE49-F238E27FC236}">
                <a16:creationId xmlns:a16="http://schemas.microsoft.com/office/drawing/2014/main" id="{6DCC1124-DFCC-DDC5-4287-58C7012CA994}"/>
              </a:ext>
            </a:extLst>
          </p:cNvPr>
          <p:cNvSpPr>
            <a:spLocks noGrp="1"/>
          </p:cNvSpPr>
          <p:nvPr>
            <p:ph type="body" sz="quarter" idx="32"/>
          </p:nvPr>
        </p:nvSpPr>
        <p:spPr>
          <a:xfrm>
            <a:off x="1723723" y="1285806"/>
            <a:ext cx="8344202" cy="4404226"/>
          </a:xfrm>
        </p:spPr>
        <p:txBody>
          <a:bodyPr/>
          <a:lstStyle/>
          <a:p>
            <a:pPr algn="l"/>
            <a:endParaRPr lang="en-US" sz="1600" dirty="0"/>
          </a:p>
          <a:p>
            <a:pPr algn="l"/>
            <a:r>
              <a:rPr lang="en-US" sz="1600" dirty="0"/>
              <a:t>Unlike Agile, the Waterfall principle is a linear and sequential approach that makes it extremely beneficial for smaller projects.  Due to its extremely structured approach, Waterfall is a lot easier and simpler to understand. </a:t>
            </a:r>
          </a:p>
          <a:p>
            <a:pPr algn="l"/>
            <a:r>
              <a:rPr lang="en-US" sz="1600" dirty="0"/>
              <a:t>But the simplicity comes as a cost, its strict linear approach makes it difficult once the project scales up and changes are required to be made on a consistent basis. </a:t>
            </a:r>
          </a:p>
          <a:p>
            <a:pPr algn="l"/>
            <a:r>
              <a:rPr lang="en-US" sz="1600" dirty="0"/>
              <a:t>A small change being made with the Waterfall method, might necessitate a complete design, as the sequential approach makes it difficult to be adaptable as well as more expensive.</a:t>
            </a:r>
          </a:p>
          <a:p>
            <a:pPr algn="l"/>
            <a:r>
              <a:rPr lang="en-US" sz="1600" dirty="0"/>
              <a:t>Waterfall can be a great methodology if the project at hand does not require any complexity and adaptability of the code to grow and evolve. It also allows the project to be completed in a much faster time due to its simplicity. </a:t>
            </a:r>
          </a:p>
        </p:txBody>
      </p:sp>
      <p:sp>
        <p:nvSpPr>
          <p:cNvPr id="18" name="Footer Placeholder 4">
            <a:extLst>
              <a:ext uri="{FF2B5EF4-FFF2-40B4-BE49-F238E27FC236}">
                <a16:creationId xmlns:a16="http://schemas.microsoft.com/office/drawing/2014/main" id="{87EA5D4B-0540-9F2C-1EDB-C139E6F98E88}"/>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dirty="0"/>
              <a:t>Add a footer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10</a:t>
            </a:fld>
            <a:endParaRPr lang="en-US"/>
          </a:p>
        </p:txBody>
      </p:sp>
      <p:sp>
        <p:nvSpPr>
          <p:cNvPr id="10" name="Rectangle 9">
            <a:extLst>
              <a:ext uri="{FF2B5EF4-FFF2-40B4-BE49-F238E27FC236}">
                <a16:creationId xmlns:a16="http://schemas.microsoft.com/office/drawing/2014/main" id="{4EFC833F-E19A-D804-9F20-E8C98615686E}"/>
              </a:ext>
              <a:ext uri="{C183D7F6-B498-43B3-948B-1728B52AA6E4}">
                <adec:decorative xmlns:adec="http://schemas.microsoft.com/office/drawing/2017/decorative" val="1"/>
              </a:ext>
            </a:extLst>
          </p:cNvPr>
          <p:cNvSpPr/>
          <p:nvPr/>
        </p:nvSpPr>
        <p:spPr>
          <a:xfrm>
            <a:off x="2638335" y="4722921"/>
            <a:ext cx="6514978" cy="110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212456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1998" y="350234"/>
            <a:ext cx="11480355" cy="1044463"/>
          </a:xfrm>
        </p:spPr>
        <p:txBody>
          <a:bodyPr/>
          <a:lstStyle/>
          <a:p>
            <a:pPr algn="ctr"/>
            <a:r>
              <a:rPr lang="en-US" dirty="0"/>
              <a:t>What are the factors that are considered when choosing agile or waterfall approach? </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3459"/>
            <a:ext cx="1592109" cy="360000"/>
          </a:xfrm>
        </p:spPr>
        <p:txBody>
          <a:bodyPr/>
          <a:lstStyle/>
          <a:p>
            <a:r>
              <a:rPr lang="en-US" dirty="0"/>
              <a:t>Waterfall</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50767"/>
            <a:ext cx="5472000" cy="2411329"/>
          </a:xfrm>
        </p:spPr>
        <p:txBody>
          <a:bodyPr/>
          <a:lstStyle/>
          <a:p>
            <a:r>
              <a:rPr lang="en-US" dirty="0"/>
              <a:t>Waterfall is simpler to use but is not very scalable for large sized projects. </a:t>
            </a:r>
          </a:p>
          <a:p>
            <a:r>
              <a:rPr lang="en-US" dirty="0"/>
              <a:t>Very difficult to make changes once project moves into final phases. </a:t>
            </a:r>
          </a:p>
          <a:p>
            <a:r>
              <a:rPr lang="en-US" dirty="0"/>
              <a:t>Testing is separate from development, making it harder to make changes after development. </a:t>
            </a:r>
          </a:p>
          <a:p>
            <a:r>
              <a:rPr lang="en-US" dirty="0"/>
              <a:t>Limited interaction amongst teams.</a:t>
            </a:r>
          </a:p>
          <a:p>
            <a:r>
              <a:rPr lang="en-US" dirty="0"/>
              <a:t>Takes longer to complete projects and can be generally more expensive. </a:t>
            </a:r>
          </a:p>
          <a:p>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828767" cy="358775"/>
          </a:xfrm>
        </p:spPr>
        <p:txBody>
          <a:bodyPr/>
          <a:lstStyle/>
          <a:p>
            <a:r>
              <a:rPr lang="en-US" dirty="0"/>
              <a:t>Agile</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2583329"/>
          </a:xfrm>
        </p:spPr>
        <p:txBody>
          <a:bodyPr/>
          <a:lstStyle/>
          <a:p>
            <a:r>
              <a:rPr lang="en-US" dirty="0"/>
              <a:t>Agile is flexible which allows for more changes during scalable projects. </a:t>
            </a:r>
          </a:p>
          <a:p>
            <a:r>
              <a:rPr lang="en-US" dirty="0"/>
              <a:t>Testing is part of the development process, making it easier to implement changes quicker. </a:t>
            </a:r>
          </a:p>
          <a:p>
            <a:r>
              <a:rPr lang="en-US" dirty="0"/>
              <a:t>Communication is a major key, which allows teams to work faster and stay on the same path. </a:t>
            </a:r>
          </a:p>
          <a:p>
            <a:r>
              <a:rPr lang="en-US" dirty="0"/>
              <a:t>Ensures that development quality is maintained throughout the development process. </a:t>
            </a:r>
          </a:p>
          <a:p>
            <a:r>
              <a:rPr lang="en-US" dirty="0"/>
              <a:t>Projects are developed quicker. </a:t>
            </a:r>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1800" y="452337"/>
            <a:ext cx="11340000" cy="432000"/>
          </a:xfrm>
        </p:spPr>
        <p:txBody>
          <a:bodyPr anchor="ctr">
            <a:normAutofit/>
          </a:bodyPr>
          <a:lstStyle/>
          <a:p>
            <a:r>
              <a:rPr lang="en-US" sz="3000"/>
              <a:t>Would you choose an Agile methodology or a Waterfall methodology. </a:t>
            </a:r>
          </a:p>
        </p:txBody>
      </p:sp>
      <p:sp>
        <p:nvSpPr>
          <p:cNvPr id="18" name="Footer Placeholder 4">
            <a:extLst>
              <a:ext uri="{FF2B5EF4-FFF2-40B4-BE49-F238E27FC236}">
                <a16:creationId xmlns:a16="http://schemas.microsoft.com/office/drawing/2014/main" id="{87EA5D4B-0540-9F2C-1EDB-C139E6F98E88}"/>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dirty="0"/>
              <a:t>Add a footer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12</a:t>
            </a:fld>
            <a:endParaRPr lang="en-US"/>
          </a:p>
        </p:txBody>
      </p:sp>
      <p:sp>
        <p:nvSpPr>
          <p:cNvPr id="4" name="Text Placeholder 3">
            <a:extLst>
              <a:ext uri="{FF2B5EF4-FFF2-40B4-BE49-F238E27FC236}">
                <a16:creationId xmlns:a16="http://schemas.microsoft.com/office/drawing/2014/main" id="{F24D9E79-CEAE-2C38-1F85-1721BB8753A7}"/>
              </a:ext>
            </a:extLst>
          </p:cNvPr>
          <p:cNvSpPr>
            <a:spLocks noGrp="1"/>
          </p:cNvSpPr>
          <p:nvPr>
            <p:ph sz="half" idx="2"/>
          </p:nvPr>
        </p:nvSpPr>
        <p:spPr>
          <a:xfrm>
            <a:off x="982440" y="1746943"/>
            <a:ext cx="10895882" cy="3890377"/>
          </a:xfrm>
        </p:spPr>
        <p:txBody>
          <a:bodyPr>
            <a:normAutofit/>
          </a:bodyPr>
          <a:lstStyle/>
          <a:p>
            <a:pPr marL="0" indent="0">
              <a:buNone/>
            </a:pPr>
            <a:r>
              <a:rPr lang="en-US" dirty="0"/>
              <a:t>For our team, we decided on the on Agile methodology for reasons that stemmed from changes required to complete the project. </a:t>
            </a:r>
          </a:p>
          <a:p>
            <a:pPr marL="0" indent="0">
              <a:buNone/>
            </a:pPr>
            <a:r>
              <a:rPr lang="en-US" dirty="0"/>
              <a:t>When our travel site was nearing completion, the decision was made to change the overall design philosophy to a wellness web application. With most projects, this would have spelled disaster, but due to our reliance on the Agile methodology, we were all able to maintain consistent communication as spearheaded by the leadership team, we were able to persevere and complete the project to our satisfaction and the satisfaction of the end-users. </a:t>
            </a:r>
          </a:p>
          <a:p>
            <a:pPr marL="0" indent="0">
              <a:buNone/>
            </a:pPr>
            <a:r>
              <a:rPr lang="en-US" dirty="0"/>
              <a:t>In this ever-changing world that is the tech industry, one’s ability to adapt is no longer a premium, but a requirement if an organization seeks to be relevant. This is where Agile comes into play for our team. While the Waterfall method has served us well with previous smaller projects, the increasing number of complexities housed within our projects, necessitates that we choose the Agile methodology. </a:t>
            </a:r>
          </a:p>
        </p:txBody>
      </p:sp>
    </p:spTree>
    <p:extLst>
      <p:ext uri="{BB962C8B-B14F-4D97-AF65-F5344CB8AC3E}">
        <p14:creationId xmlns:p14="http://schemas.microsoft.com/office/powerpoint/2010/main" val="397962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1800" y="452337"/>
            <a:ext cx="11340000" cy="432000"/>
          </a:xfrm>
        </p:spPr>
        <p:txBody>
          <a:bodyPr anchor="ctr">
            <a:normAutofit/>
          </a:bodyPr>
          <a:lstStyle/>
          <a:p>
            <a:r>
              <a:rPr lang="en-US" sz="3000" dirty="0"/>
              <a:t>References</a:t>
            </a:r>
          </a:p>
        </p:txBody>
      </p:sp>
      <p:sp>
        <p:nvSpPr>
          <p:cNvPr id="18" name="Footer Placeholder 4">
            <a:extLst>
              <a:ext uri="{FF2B5EF4-FFF2-40B4-BE49-F238E27FC236}">
                <a16:creationId xmlns:a16="http://schemas.microsoft.com/office/drawing/2014/main" id="{87EA5D4B-0540-9F2C-1EDB-C139E6F98E88}"/>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dirty="0"/>
              <a:t>Add a footer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13</a:t>
            </a:fld>
            <a:endParaRPr lang="en-US"/>
          </a:p>
        </p:txBody>
      </p:sp>
      <p:sp>
        <p:nvSpPr>
          <p:cNvPr id="4" name="Text Placeholder 3">
            <a:extLst>
              <a:ext uri="{FF2B5EF4-FFF2-40B4-BE49-F238E27FC236}">
                <a16:creationId xmlns:a16="http://schemas.microsoft.com/office/drawing/2014/main" id="{F24D9E79-CEAE-2C38-1F85-1721BB8753A7}"/>
              </a:ext>
            </a:extLst>
          </p:cNvPr>
          <p:cNvSpPr>
            <a:spLocks noGrp="1"/>
          </p:cNvSpPr>
          <p:nvPr>
            <p:ph sz="half" idx="2"/>
          </p:nvPr>
        </p:nvSpPr>
        <p:spPr>
          <a:xfrm>
            <a:off x="982440" y="1746943"/>
            <a:ext cx="10895882" cy="3890377"/>
          </a:xfrm>
        </p:spPr>
        <p:txBody>
          <a:bodyPr>
            <a:normAutofit/>
          </a:bodyPr>
          <a:lstStyle/>
          <a:p>
            <a:pPr marL="0" indent="0">
              <a:buNone/>
            </a:pPr>
            <a:r>
              <a:rPr lang="en-US" dirty="0"/>
              <a:t>Hamilton, T (2023) Guru99</a:t>
            </a:r>
          </a:p>
          <a:p>
            <a:pPr marL="0" indent="0">
              <a:buNone/>
            </a:pPr>
            <a:r>
              <a:rPr lang="en-US" dirty="0">
                <a:hlinkClick r:id="rId2"/>
              </a:rPr>
              <a:t>https://www.guru99.com/waterfall-vs-agile.html</a:t>
            </a:r>
            <a:endParaRPr lang="en-US" dirty="0"/>
          </a:p>
          <a:p>
            <a:pPr marL="0" indent="0">
              <a:buNone/>
            </a:pPr>
            <a:endParaRPr lang="en-US" dirty="0"/>
          </a:p>
          <a:p>
            <a:pPr marL="0" indent="0">
              <a:buNone/>
            </a:pPr>
            <a:r>
              <a:rPr lang="en-US" dirty="0" err="1"/>
              <a:t>na</a:t>
            </a:r>
            <a:r>
              <a:rPr lang="en-US" dirty="0"/>
              <a:t> (2022) InterviewBit</a:t>
            </a:r>
            <a:br>
              <a:rPr lang="en-US" dirty="0"/>
            </a:br>
            <a:r>
              <a:rPr lang="en-US" dirty="0"/>
              <a:t>https://www.interviewbit.com/blog/agile-vs-waterfall/</a:t>
            </a:r>
          </a:p>
        </p:txBody>
      </p:sp>
    </p:spTree>
    <p:extLst>
      <p:ext uri="{BB962C8B-B14F-4D97-AF65-F5344CB8AC3E}">
        <p14:creationId xmlns:p14="http://schemas.microsoft.com/office/powerpoint/2010/main" val="156163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75474" y="2024108"/>
            <a:ext cx="5920526" cy="3009531"/>
          </a:xfrm>
        </p:spPr>
        <p:txBody>
          <a:bodyPr/>
          <a:lstStyle/>
          <a:p>
            <a:pPr marL="0" indent="0">
              <a:buNone/>
            </a:pPr>
            <a:r>
              <a:rPr lang="en-US" sz="2800" dirty="0"/>
              <a:t>What exactly is a Scrum-Agile Team?</a:t>
            </a:r>
          </a:p>
          <a:p>
            <a:pPr marL="0" indent="0">
              <a:buNone/>
            </a:pPr>
            <a:endParaRPr lang="en-US" sz="2800" dirty="0"/>
          </a:p>
          <a:p>
            <a:pPr lvl="0"/>
            <a:r>
              <a:rPr lang="en-US" dirty="0"/>
              <a:t>A Scrum-Agile team is essentially any team that utilizes the Scrum-Agile principles to develop and complete desired projects. </a:t>
            </a:r>
          </a:p>
          <a:p>
            <a:pPr lvl="0"/>
            <a:r>
              <a:rPr lang="en-US" dirty="0"/>
              <a:t>The Agile principle affords the team flexibility, fosters an environment of communication, and is extremely scalable based on project needs. </a:t>
            </a:r>
          </a:p>
          <a:p>
            <a:pPr lvl="0"/>
            <a:r>
              <a:rPr lang="en-US" dirty="0"/>
              <a:t>Now let’s meet the different roles on our Scrum-Agile Team, which consists of our Product Owner, Scrum Master, and Development/Testing team.</a:t>
            </a:r>
          </a:p>
          <a:p>
            <a:pPr lvl="0"/>
            <a:r>
              <a:rPr lang="en-US" dirty="0"/>
              <a:t>The team works in springs, which allows for large tasks to be completed quickly by ensuring that the team focuses on completing each feature assigned. </a:t>
            </a:r>
          </a:p>
          <a:p>
            <a:pPr lvl="0"/>
            <a:endParaRPr lang="en-US" dirty="0"/>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299761" y="818470"/>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2" name="Content Placeholder 6" descr="Business people meeting in office">
            <a:extLst>
              <a:ext uri="{FF2B5EF4-FFF2-40B4-BE49-F238E27FC236}">
                <a16:creationId xmlns:a16="http://schemas.microsoft.com/office/drawing/2014/main" id="{C2AB540E-49DC-7F1D-7BB7-39D5AF90B7A6}"/>
              </a:ext>
            </a:extLst>
          </p:cNvPr>
          <p:cNvPicPr>
            <a:picLocks noChangeAspect="1"/>
          </p:cNvPicPr>
          <p:nvPr/>
        </p:nvPicPr>
        <p:blipFill>
          <a:blip r:embed="rId2"/>
          <a:stretch>
            <a:fillRect/>
          </a:stretch>
        </p:blipFill>
        <p:spPr>
          <a:xfrm>
            <a:off x="6131269" y="631453"/>
            <a:ext cx="5885257" cy="3922546"/>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785" y="32232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97" y="476268"/>
            <a:ext cx="6641900" cy="1124345"/>
          </a:xfrm>
        </p:spPr>
        <p:txBody>
          <a:bodyPr/>
          <a:lstStyle/>
          <a:p>
            <a:r>
              <a:rPr lang="en-US" dirty="0"/>
              <a:t>Product Owner</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060" y="2010028"/>
            <a:ext cx="6641626" cy="830826"/>
          </a:xfrm>
        </p:spPr>
        <p:txBody>
          <a:bodyPr/>
          <a:lstStyle/>
          <a:p>
            <a:r>
              <a:rPr lang="en-US" dirty="0"/>
              <a:t>The Product Owner is responsible for developing and making sure that the vision of the project, always stays on course.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5417989" y="3271591"/>
            <a:ext cx="5472000" cy="2428351"/>
          </a:xfrm>
        </p:spPr>
        <p:txBody>
          <a:bodyPr/>
          <a:lstStyle/>
          <a:p>
            <a:r>
              <a:rPr lang="en-US" sz="2000" dirty="0"/>
              <a:t>Ensures that all stakeholders are in constant communication. </a:t>
            </a:r>
          </a:p>
          <a:p>
            <a:r>
              <a:rPr lang="en-US" sz="2000" dirty="0"/>
              <a:t>Manages the overall product backlog. </a:t>
            </a:r>
          </a:p>
          <a:p>
            <a:r>
              <a:rPr lang="en-US" sz="2000" dirty="0"/>
              <a:t>Approves and rejects work results based on project requirements. </a:t>
            </a:r>
          </a:p>
          <a:p>
            <a:r>
              <a:rPr lang="en-US" sz="2000" dirty="0"/>
              <a:t>Updates stakeholders on progress of project. </a:t>
            </a:r>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pic>
        <p:nvPicPr>
          <p:cNvPr id="9" name="Picture Placeholder 8" descr="A person writing on a sticky note&#10;&#10;Description automatically generated with medium confidence">
            <a:extLst>
              <a:ext uri="{FF2B5EF4-FFF2-40B4-BE49-F238E27FC236}">
                <a16:creationId xmlns:a16="http://schemas.microsoft.com/office/drawing/2014/main" id="{2652686D-0A89-26EB-F6AB-375A95C21D72}"/>
              </a:ext>
            </a:extLst>
          </p:cNvPr>
          <p:cNvPicPr>
            <a:picLocks noGrp="1" noChangeAspect="1"/>
          </p:cNvPicPr>
          <p:nvPr>
            <p:ph type="pic" sz="quarter" idx="14"/>
          </p:nvPr>
        </p:nvPicPr>
        <p:blipFill>
          <a:blip r:embed="rId2"/>
          <a:srcRect l="18088" r="18088"/>
          <a:stretch>
            <a:fillRect/>
          </a:stretch>
        </p:blipFill>
        <p:spPr>
          <a:xfrm>
            <a:off x="0" y="476268"/>
            <a:ext cx="5118060" cy="5349239"/>
          </a:xfrm>
        </p:spPr>
      </p:pic>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133" y="20991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93133" y="705159"/>
            <a:ext cx="6641900" cy="1124345"/>
          </a:xfrm>
        </p:spPr>
        <p:txBody>
          <a:bodyPr/>
          <a:lstStyle/>
          <a:p>
            <a:r>
              <a:rPr lang="en-US" dirty="0"/>
              <a:t>Scrum Master</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93407" y="2282285"/>
            <a:ext cx="6641626" cy="830826"/>
          </a:xfrm>
        </p:spPr>
        <p:txBody>
          <a:bodyPr/>
          <a:lstStyle/>
          <a:p>
            <a:r>
              <a:rPr lang="en-US" dirty="0"/>
              <a:t>The Scrum Master is essential in maintaining the balance of the protect.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16000" y="3312966"/>
            <a:ext cx="5472000" cy="2428351"/>
          </a:xfrm>
        </p:spPr>
        <p:txBody>
          <a:bodyPr/>
          <a:lstStyle/>
          <a:p>
            <a:r>
              <a:rPr lang="en-US" sz="2000" dirty="0"/>
              <a:t>Helps the team transition from the Waterfall methodology to the agile methodology through coaching. </a:t>
            </a:r>
          </a:p>
          <a:p>
            <a:r>
              <a:rPr lang="en-US" sz="2000" dirty="0"/>
              <a:t>Ensures that all team members follow the correct Scrum-Agile principles. </a:t>
            </a:r>
          </a:p>
          <a:p>
            <a:r>
              <a:rPr lang="en-US" sz="2000" dirty="0"/>
              <a:t>The make sure that all deadlines are realistic and not something that would present an impractical deadline for the team to meet. </a:t>
            </a:r>
          </a:p>
          <a:p>
            <a:endParaRPr lang="en-US" sz="2000" dirty="0"/>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4</a:t>
            </a:fld>
            <a:endParaRPr lang="en-US" dirty="0"/>
          </a:p>
        </p:txBody>
      </p:sp>
      <p:pic>
        <p:nvPicPr>
          <p:cNvPr id="10" name="Picture Placeholder 9" descr="A person looking at a board with sticky notes&#10;&#10;Description automatically generated with low confidence">
            <a:extLst>
              <a:ext uri="{FF2B5EF4-FFF2-40B4-BE49-F238E27FC236}">
                <a16:creationId xmlns:a16="http://schemas.microsoft.com/office/drawing/2014/main" id="{9DF1B1A4-7A73-3057-6B28-D9C9838B020C}"/>
              </a:ext>
            </a:extLst>
          </p:cNvPr>
          <p:cNvPicPr>
            <a:picLocks noGrp="1" noChangeAspect="1"/>
          </p:cNvPicPr>
          <p:nvPr>
            <p:ph type="pic" sz="quarter" idx="14"/>
          </p:nvPr>
        </p:nvPicPr>
        <p:blipFill>
          <a:blip r:embed="rId2"/>
          <a:srcRect l="18111" r="18111"/>
          <a:stretch>
            <a:fillRect/>
          </a:stretch>
        </p:blipFill>
        <p:spPr>
          <a:xfrm>
            <a:off x="6854115" y="436493"/>
            <a:ext cx="5121885" cy="5353236"/>
          </a:xfrm>
        </p:spPr>
      </p:pic>
      <p:sp>
        <p:nvSpPr>
          <p:cNvPr id="5" name="Rectangle 4">
            <a:extLst>
              <a:ext uri="{FF2B5EF4-FFF2-40B4-BE49-F238E27FC236}">
                <a16:creationId xmlns:a16="http://schemas.microsoft.com/office/drawing/2014/main" id="{C16836CF-926A-174F-DD8A-4615F43CC86A}"/>
              </a:ext>
              <a:ext uri="{C183D7F6-B498-43B3-948B-1728B52AA6E4}">
                <adec:decorative xmlns:adec="http://schemas.microsoft.com/office/drawing/2017/decorative" val="1"/>
              </a:ext>
            </a:extLst>
          </p:cNvPr>
          <p:cNvSpPr/>
          <p:nvPr/>
        </p:nvSpPr>
        <p:spPr>
          <a:xfrm>
            <a:off x="93133" y="196760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345893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511" y="123310"/>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060" y="380419"/>
            <a:ext cx="6641900" cy="1124345"/>
          </a:xfrm>
        </p:spPr>
        <p:txBody>
          <a:bodyPr/>
          <a:lstStyle/>
          <a:p>
            <a:r>
              <a:rPr lang="en-US" dirty="0"/>
              <a:t>Development Team</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85172" y="1989620"/>
            <a:ext cx="6641626" cy="830826"/>
          </a:xfrm>
        </p:spPr>
        <p:txBody>
          <a:bodyPr/>
          <a:lstStyle/>
          <a:p>
            <a:r>
              <a:rPr lang="en-US" dirty="0"/>
              <a:t>The Development Team is responsible for translating ideas into code that builds the application.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5295598" y="2940994"/>
            <a:ext cx="5472000" cy="3430357"/>
          </a:xfrm>
        </p:spPr>
        <p:txBody>
          <a:bodyPr/>
          <a:lstStyle/>
          <a:p>
            <a:r>
              <a:rPr lang="en-US" sz="2000" dirty="0"/>
              <a:t>Works closely with Product Owner and Scrum Master to ensure that the vision being created, aligns with the goals of the project. </a:t>
            </a:r>
          </a:p>
          <a:p>
            <a:r>
              <a:rPr lang="en-US" sz="2000" dirty="0"/>
              <a:t>Assures a high quality of standard by taking feedback from testers to fine tune and remediate all issues that are presented. </a:t>
            </a:r>
          </a:p>
          <a:p>
            <a:r>
              <a:rPr lang="en-US" sz="2000" dirty="0"/>
              <a:t>Constantly looking for ways to improve on the project and a tireless dedication to always learning and growing. </a:t>
            </a:r>
          </a:p>
          <a:p>
            <a:endParaRPr lang="en-US" sz="2000" dirty="0"/>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5</a:t>
            </a:fld>
            <a:endParaRPr lang="en-US" dirty="0"/>
          </a:p>
        </p:txBody>
      </p:sp>
      <p:pic>
        <p:nvPicPr>
          <p:cNvPr id="18" name="Picture Placeholder 17" descr="A group of people sitting at a desk with computers&#10;&#10;Description automatically generated with low confidence">
            <a:extLst>
              <a:ext uri="{FF2B5EF4-FFF2-40B4-BE49-F238E27FC236}">
                <a16:creationId xmlns:a16="http://schemas.microsoft.com/office/drawing/2014/main" id="{3AC93168-57D7-BFE5-A7A1-EF90E9F9D9E3}"/>
              </a:ext>
            </a:extLst>
          </p:cNvPr>
          <p:cNvPicPr>
            <a:picLocks noGrp="1" noChangeAspect="1"/>
          </p:cNvPicPr>
          <p:nvPr>
            <p:ph type="pic" sz="quarter" idx="14"/>
          </p:nvPr>
        </p:nvPicPr>
        <p:blipFill>
          <a:blip r:embed="rId2"/>
          <a:srcRect l="18060" r="18060"/>
          <a:stretch>
            <a:fillRect/>
          </a:stretch>
        </p:blipFill>
        <p:spPr>
          <a:xfrm>
            <a:off x="0" y="380419"/>
            <a:ext cx="5021961" cy="5248799"/>
          </a:xfrm>
        </p:spPr>
      </p:pic>
    </p:spTree>
    <p:extLst>
      <p:ext uri="{BB962C8B-B14F-4D97-AF65-F5344CB8AC3E}">
        <p14:creationId xmlns:p14="http://schemas.microsoft.com/office/powerpoint/2010/main" val="119478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133" y="20991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93133" y="705159"/>
            <a:ext cx="6641900" cy="1124345"/>
          </a:xfrm>
        </p:spPr>
        <p:txBody>
          <a:bodyPr/>
          <a:lstStyle/>
          <a:p>
            <a:r>
              <a:rPr lang="en-US" dirty="0"/>
              <a:t>Testers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93407" y="2282285"/>
            <a:ext cx="6641626" cy="830826"/>
          </a:xfrm>
        </p:spPr>
        <p:txBody>
          <a:bodyPr/>
          <a:lstStyle/>
          <a:p>
            <a:r>
              <a:rPr lang="en-US" dirty="0"/>
              <a:t>Testers are the quality assurance wing of the operation. A highly essential task that allows us to have a great product.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16000" y="3312966"/>
            <a:ext cx="5472000" cy="2428351"/>
          </a:xfrm>
        </p:spPr>
        <p:txBody>
          <a:bodyPr/>
          <a:lstStyle/>
          <a:p>
            <a:r>
              <a:rPr lang="en-US" sz="2000" dirty="0"/>
              <a:t>Performs quality assurance and provides feedback to the Development Team. </a:t>
            </a:r>
          </a:p>
          <a:p>
            <a:r>
              <a:rPr lang="en-US" sz="2000" dirty="0"/>
              <a:t>Designs and develop test cases by setting conditions to ensure that the code behaves the way it is intended to. </a:t>
            </a:r>
          </a:p>
          <a:p>
            <a:r>
              <a:rPr lang="en-US" sz="2000" dirty="0"/>
              <a:t>Reports all discovered bugs and documents findings. </a:t>
            </a:r>
          </a:p>
          <a:p>
            <a:endParaRPr lang="en-US" sz="2000" dirty="0"/>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6</a:t>
            </a:fld>
            <a:endParaRPr lang="en-US" dirty="0"/>
          </a:p>
        </p:txBody>
      </p:sp>
      <p:sp>
        <p:nvSpPr>
          <p:cNvPr id="5" name="Rectangle 4">
            <a:extLst>
              <a:ext uri="{FF2B5EF4-FFF2-40B4-BE49-F238E27FC236}">
                <a16:creationId xmlns:a16="http://schemas.microsoft.com/office/drawing/2014/main" id="{C16836CF-926A-174F-DD8A-4615F43CC86A}"/>
              </a:ext>
              <a:ext uri="{C183D7F6-B498-43B3-948B-1728B52AA6E4}">
                <adec:decorative xmlns:adec="http://schemas.microsoft.com/office/drawing/2017/decorative" val="1"/>
              </a:ext>
            </a:extLst>
          </p:cNvPr>
          <p:cNvSpPr/>
          <p:nvPr/>
        </p:nvSpPr>
        <p:spPr>
          <a:xfrm>
            <a:off x="93133" y="196760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3" name="Picture 12" descr="A person working on a computer&#10;&#10;Description automatically generated with medium confidence">
            <a:extLst>
              <a:ext uri="{FF2B5EF4-FFF2-40B4-BE49-F238E27FC236}">
                <a16:creationId xmlns:a16="http://schemas.microsoft.com/office/drawing/2014/main" id="{24D72D5E-2BC9-32D0-48FB-A6B62BA5FC7F}"/>
              </a:ext>
            </a:extLst>
          </p:cNvPr>
          <p:cNvPicPr>
            <a:picLocks noChangeAspect="1"/>
          </p:cNvPicPr>
          <p:nvPr/>
        </p:nvPicPr>
        <p:blipFill>
          <a:blip r:embed="rId2"/>
          <a:stretch>
            <a:fillRect/>
          </a:stretch>
        </p:blipFill>
        <p:spPr>
          <a:xfrm>
            <a:off x="6735033" y="680472"/>
            <a:ext cx="5363560" cy="3566767"/>
          </a:xfrm>
          <a:prstGeom prst="rect">
            <a:avLst/>
          </a:prstGeom>
        </p:spPr>
      </p:pic>
    </p:spTree>
    <p:extLst>
      <p:ext uri="{BB962C8B-B14F-4D97-AF65-F5344CB8AC3E}">
        <p14:creationId xmlns:p14="http://schemas.microsoft.com/office/powerpoint/2010/main" val="386344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tretch/>
        </p:blipFill>
        <p:spPr>
          <a:xfrm>
            <a:off x="2419445" y="0"/>
            <a:ext cx="9764522" cy="6371351"/>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0" y="1374303"/>
            <a:ext cx="5958000" cy="1958400"/>
          </a:xfrm>
        </p:spPr>
        <p:txBody>
          <a:bodyPr anchor="ctr">
            <a:normAutofit/>
          </a:bodyPr>
          <a:lstStyle/>
          <a:p>
            <a:r>
              <a:rPr lang="en-US" sz="3800" dirty="0"/>
              <a:t>How does the various phases of the SDLC work in an agile approach?</a:t>
            </a:r>
          </a:p>
        </p:txBody>
      </p:sp>
      <p:sp>
        <p:nvSpPr>
          <p:cNvPr id="16" name="Text Placeholder 3">
            <a:extLst>
              <a:ext uri="{FF2B5EF4-FFF2-40B4-BE49-F238E27FC236}">
                <a16:creationId xmlns:a16="http://schemas.microsoft.com/office/drawing/2014/main" id="{8033538B-ECBB-D763-79B4-B6954427DB23}"/>
              </a:ext>
            </a:extLst>
          </p:cNvPr>
          <p:cNvSpPr>
            <a:spLocks noGrp="1"/>
          </p:cNvSpPr>
          <p:nvPr>
            <p:ph type="body" sz="quarter" idx="13"/>
          </p:nvPr>
        </p:nvSpPr>
        <p:spPr>
          <a:xfrm>
            <a:off x="9733" y="3449968"/>
            <a:ext cx="5956300" cy="1100565"/>
          </a:xfrm>
        </p:spPr>
        <p:txBody>
          <a:bodyPr/>
          <a:lstStyle/>
          <a:p>
            <a:r>
              <a:rPr lang="en-US" dirty="0"/>
              <a:t>Let’s start by understanding what agile in SDLC consists of.</a:t>
            </a:r>
          </a:p>
        </p:txBody>
      </p:sp>
      <p:sp>
        <p:nvSpPr>
          <p:cNvPr id="18" name="Footer Placeholder 4">
            <a:extLst>
              <a:ext uri="{FF2B5EF4-FFF2-40B4-BE49-F238E27FC236}">
                <a16:creationId xmlns:a16="http://schemas.microsoft.com/office/drawing/2014/main" id="{87EA5D4B-0540-9F2C-1EDB-C139E6F98E88}"/>
              </a:ext>
            </a:extLst>
          </p:cNvPr>
          <p:cNvSpPr>
            <a:spLocks noGrp="1"/>
          </p:cNvSpPr>
          <p:nvPr>
            <p:ph type="ftr" sz="quarter" idx="11"/>
          </p:nvPr>
        </p:nvSpPr>
        <p:spPr>
          <a:xfrm>
            <a:off x="432000" y="6439820"/>
            <a:ext cx="5664000" cy="295062"/>
          </a:xfrm>
        </p:spPr>
        <p:txBody>
          <a:bodyPr/>
          <a:lstStyle/>
          <a:p>
            <a:pPr>
              <a:spcAft>
                <a:spcPts val="600"/>
              </a:spcAft>
            </a:pPr>
            <a:r>
              <a:rPr lang="en-US" noProof="0"/>
              <a:t>Add a footer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7</a:t>
            </a:fld>
            <a:endParaRPr lang="en-US"/>
          </a:p>
        </p:txBody>
      </p:sp>
    </p:spTree>
    <p:extLst>
      <p:ext uri="{BB962C8B-B14F-4D97-AF65-F5344CB8AC3E}">
        <p14:creationId xmlns:p14="http://schemas.microsoft.com/office/powerpoint/2010/main" val="409167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tretch/>
        </p:blipFill>
        <p:spPr>
          <a:xfrm>
            <a:off x="2419445" y="0"/>
            <a:ext cx="9764522" cy="6371351"/>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2719008" y="0"/>
            <a:ext cx="9165396" cy="1205062"/>
          </a:xfrm>
        </p:spPr>
        <p:txBody>
          <a:bodyPr anchor="ctr">
            <a:normAutofit/>
          </a:bodyPr>
          <a:lstStyle/>
          <a:p>
            <a:pPr algn="ctr"/>
            <a:r>
              <a:rPr lang="en-US" sz="3800" dirty="0">
                <a:latin typeface="Bodoni MT" panose="02070603080606020203" pitchFamily="18" charset="0"/>
                <a:cs typeface="AngsanaUPC" panose="02020603050405020304" pitchFamily="18" charset="-34"/>
              </a:rPr>
              <a:t>The Agile SDLC consists of 5 Phases. </a:t>
            </a:r>
          </a:p>
        </p:txBody>
      </p:sp>
      <p:sp>
        <p:nvSpPr>
          <p:cNvPr id="16" name="Text Placeholder 3">
            <a:extLst>
              <a:ext uri="{FF2B5EF4-FFF2-40B4-BE49-F238E27FC236}">
                <a16:creationId xmlns:a16="http://schemas.microsoft.com/office/drawing/2014/main" id="{8033538B-ECBB-D763-79B4-B6954427DB23}"/>
              </a:ext>
            </a:extLst>
          </p:cNvPr>
          <p:cNvSpPr>
            <a:spLocks noGrp="1"/>
          </p:cNvSpPr>
          <p:nvPr>
            <p:ph type="body" sz="quarter" idx="13"/>
          </p:nvPr>
        </p:nvSpPr>
        <p:spPr>
          <a:xfrm>
            <a:off x="2507025" y="3909210"/>
            <a:ext cx="9165395" cy="2462141"/>
          </a:xfrm>
        </p:spPr>
        <p:txBody>
          <a:bodyPr/>
          <a:lstStyle/>
          <a:p>
            <a:pPr marL="342900" indent="-342900" algn="ctr">
              <a:buFont typeface="+mj-lt"/>
              <a:buAutoNum type="arabicPeriod"/>
            </a:pPr>
            <a:r>
              <a:rPr lang="en-US" dirty="0"/>
              <a:t>Requirements</a:t>
            </a:r>
          </a:p>
          <a:p>
            <a:pPr marL="342900" indent="-342900" algn="ctr">
              <a:buFont typeface="+mj-lt"/>
              <a:buAutoNum type="arabicPeriod"/>
            </a:pPr>
            <a:r>
              <a:rPr lang="en-US" dirty="0"/>
              <a:t>Design</a:t>
            </a:r>
          </a:p>
          <a:p>
            <a:pPr marL="342900" indent="-342900" algn="ctr">
              <a:buFont typeface="+mj-lt"/>
              <a:buAutoNum type="arabicPeriod"/>
            </a:pPr>
            <a:r>
              <a:rPr lang="en-US" dirty="0"/>
              <a:t>Development/Testing</a:t>
            </a:r>
          </a:p>
          <a:p>
            <a:pPr marL="342900" indent="-342900" algn="ctr">
              <a:buFont typeface="+mj-lt"/>
              <a:buAutoNum type="arabicPeriod"/>
            </a:pPr>
            <a:r>
              <a:rPr lang="en-US" dirty="0"/>
              <a:t>Deployment</a:t>
            </a:r>
          </a:p>
          <a:p>
            <a:pPr marL="342900" indent="-342900" algn="ctr">
              <a:buFont typeface="+mj-lt"/>
              <a:buAutoNum type="arabicPeriod"/>
            </a:pPr>
            <a:r>
              <a:rPr lang="en-US" dirty="0"/>
              <a:t>Review</a:t>
            </a:r>
          </a:p>
          <a:p>
            <a:pPr marL="342900" indent="-342900">
              <a:buFont typeface="+mj-lt"/>
              <a:buAutoNum type="arabicPeriod"/>
            </a:pPr>
            <a:endParaRPr lang="en-US" dirty="0"/>
          </a:p>
        </p:txBody>
      </p:sp>
      <p:sp>
        <p:nvSpPr>
          <p:cNvPr id="18" name="Footer Placeholder 4">
            <a:extLst>
              <a:ext uri="{FF2B5EF4-FFF2-40B4-BE49-F238E27FC236}">
                <a16:creationId xmlns:a16="http://schemas.microsoft.com/office/drawing/2014/main" id="{87EA5D4B-0540-9F2C-1EDB-C139E6F98E88}"/>
              </a:ext>
            </a:extLst>
          </p:cNvPr>
          <p:cNvSpPr>
            <a:spLocks noGrp="1"/>
          </p:cNvSpPr>
          <p:nvPr>
            <p:ph type="ftr" sz="quarter" idx="11"/>
          </p:nvPr>
        </p:nvSpPr>
        <p:spPr>
          <a:xfrm>
            <a:off x="432000" y="6439820"/>
            <a:ext cx="5664000" cy="295062"/>
          </a:xfrm>
        </p:spPr>
        <p:txBody>
          <a:bodyPr/>
          <a:lstStyle/>
          <a:p>
            <a:pPr>
              <a:spcAft>
                <a:spcPts val="600"/>
              </a:spcAft>
            </a:pPr>
            <a:r>
              <a:rPr lang="en-US" noProof="0"/>
              <a:t>Add a footer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8</a:t>
            </a:fld>
            <a:endParaRPr lang="en-US"/>
          </a:p>
        </p:txBody>
      </p:sp>
      <p:pic>
        <p:nvPicPr>
          <p:cNvPr id="7" name="Picture 6">
            <a:extLst>
              <a:ext uri="{FF2B5EF4-FFF2-40B4-BE49-F238E27FC236}">
                <a16:creationId xmlns:a16="http://schemas.microsoft.com/office/drawing/2014/main" id="{27BFF1DD-BBCA-5E8F-B78B-3E9ED8652D82}"/>
              </a:ext>
            </a:extLst>
          </p:cNvPr>
          <p:cNvPicPr>
            <a:picLocks noChangeAspect="1"/>
          </p:cNvPicPr>
          <p:nvPr/>
        </p:nvPicPr>
        <p:blipFill>
          <a:blip r:embed="rId3"/>
          <a:stretch>
            <a:fillRect/>
          </a:stretch>
        </p:blipFill>
        <p:spPr>
          <a:xfrm>
            <a:off x="5431216" y="1205062"/>
            <a:ext cx="3553393" cy="2705906"/>
          </a:xfrm>
          <a:prstGeom prst="rect">
            <a:avLst/>
          </a:prstGeom>
        </p:spPr>
      </p:pic>
    </p:spTree>
    <p:extLst>
      <p:ext uri="{BB962C8B-B14F-4D97-AF65-F5344CB8AC3E}">
        <p14:creationId xmlns:p14="http://schemas.microsoft.com/office/powerpoint/2010/main" val="97107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0" y="-15340"/>
            <a:ext cx="4648200" cy="589713"/>
          </a:xfrm>
        </p:spPr>
        <p:txBody>
          <a:bodyPr anchor="ctr">
            <a:normAutofit fontScale="90000"/>
          </a:bodyPr>
          <a:lstStyle/>
          <a:p>
            <a:pPr algn="ctr"/>
            <a:br>
              <a:rPr lang="en-US" sz="4200" dirty="0"/>
            </a:br>
            <a:r>
              <a:rPr lang="en-US" sz="3600" dirty="0">
                <a:solidFill>
                  <a:srgbClr val="FF0000"/>
                </a:solidFill>
              </a:rPr>
              <a:t>Requirements</a:t>
            </a:r>
          </a:p>
        </p:txBody>
      </p:sp>
      <p:sp>
        <p:nvSpPr>
          <p:cNvPr id="27" name="Text Placeholder 3">
            <a:extLst>
              <a:ext uri="{FF2B5EF4-FFF2-40B4-BE49-F238E27FC236}">
                <a16:creationId xmlns:a16="http://schemas.microsoft.com/office/drawing/2014/main" id="{6DCC1124-DFCC-DDC5-4287-58C7012CA994}"/>
              </a:ext>
            </a:extLst>
          </p:cNvPr>
          <p:cNvSpPr>
            <a:spLocks noGrp="1"/>
          </p:cNvSpPr>
          <p:nvPr>
            <p:ph type="body" sz="quarter" idx="32"/>
          </p:nvPr>
        </p:nvSpPr>
        <p:spPr>
          <a:xfrm>
            <a:off x="94448" y="916606"/>
            <a:ext cx="4648200" cy="794313"/>
          </a:xfrm>
        </p:spPr>
        <p:txBody>
          <a:bodyPr/>
          <a:lstStyle/>
          <a:p>
            <a:pPr algn="ctr"/>
            <a:r>
              <a:rPr lang="en-US" sz="1400" dirty="0"/>
              <a:t>This is the phase in which the all stakeholders gather to discuss what the necessary requirements needed for the project. </a:t>
            </a:r>
          </a:p>
        </p:txBody>
      </p:sp>
      <p:sp>
        <p:nvSpPr>
          <p:cNvPr id="18" name="Footer Placeholder 4">
            <a:extLst>
              <a:ext uri="{FF2B5EF4-FFF2-40B4-BE49-F238E27FC236}">
                <a16:creationId xmlns:a16="http://schemas.microsoft.com/office/drawing/2014/main" id="{87EA5D4B-0540-9F2C-1EDB-C139E6F98E88}"/>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dirty="0"/>
              <a:t>Add a footer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9</a:t>
            </a:fld>
            <a:endParaRPr lang="en-US"/>
          </a:p>
        </p:txBody>
      </p:sp>
      <p:sp>
        <p:nvSpPr>
          <p:cNvPr id="9" name="TextBox 8">
            <a:extLst>
              <a:ext uri="{FF2B5EF4-FFF2-40B4-BE49-F238E27FC236}">
                <a16:creationId xmlns:a16="http://schemas.microsoft.com/office/drawing/2014/main" id="{E08A8670-9298-F5B8-FF86-1C5EA654B8C8}"/>
              </a:ext>
            </a:extLst>
          </p:cNvPr>
          <p:cNvSpPr txBox="1"/>
          <p:nvPr/>
        </p:nvSpPr>
        <p:spPr>
          <a:xfrm>
            <a:off x="1332012" y="2261933"/>
            <a:ext cx="2030775" cy="584775"/>
          </a:xfrm>
          <a:prstGeom prst="rect">
            <a:avLst/>
          </a:prstGeom>
          <a:noFill/>
        </p:spPr>
        <p:txBody>
          <a:bodyPr wrap="square">
            <a:spAutoFit/>
          </a:bodyPr>
          <a:lstStyle/>
          <a:p>
            <a:pPr algn="ctr"/>
            <a:r>
              <a:rPr lang="en-US" sz="3200" b="1" dirty="0">
                <a:solidFill>
                  <a:schemeClr val="accent6">
                    <a:lumMod val="60000"/>
                    <a:lumOff val="40000"/>
                  </a:schemeClr>
                </a:solidFill>
                <a:latin typeface="+mj-lt"/>
              </a:rPr>
              <a:t>Design</a:t>
            </a:r>
          </a:p>
        </p:txBody>
      </p:sp>
      <p:sp>
        <p:nvSpPr>
          <p:cNvPr id="10" name="Rectangle 9">
            <a:extLst>
              <a:ext uri="{FF2B5EF4-FFF2-40B4-BE49-F238E27FC236}">
                <a16:creationId xmlns:a16="http://schemas.microsoft.com/office/drawing/2014/main" id="{4EFC833F-E19A-D804-9F20-E8C98615686E}"/>
              </a:ext>
              <a:ext uri="{C183D7F6-B498-43B3-948B-1728B52AA6E4}">
                <adec:decorative xmlns:adec="http://schemas.microsoft.com/office/drawing/2017/decorative" val="1"/>
              </a:ext>
            </a:extLst>
          </p:cNvPr>
          <p:cNvSpPr/>
          <p:nvPr/>
        </p:nvSpPr>
        <p:spPr>
          <a:xfrm>
            <a:off x="1430536" y="184632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2" name="Rectangle 11">
            <a:extLst>
              <a:ext uri="{FF2B5EF4-FFF2-40B4-BE49-F238E27FC236}">
                <a16:creationId xmlns:a16="http://schemas.microsoft.com/office/drawing/2014/main" id="{6F73EFDB-875D-B24C-718D-91EB2A4EBC92}"/>
              </a:ext>
              <a:ext uri="{C183D7F6-B498-43B3-948B-1728B52AA6E4}">
                <adec:decorative xmlns:adec="http://schemas.microsoft.com/office/drawing/2017/decorative" val="1"/>
              </a:ext>
            </a:extLst>
          </p:cNvPr>
          <p:cNvSpPr/>
          <p:nvPr/>
        </p:nvSpPr>
        <p:spPr>
          <a:xfrm>
            <a:off x="1346922" y="376960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Text Placeholder 3">
            <a:extLst>
              <a:ext uri="{FF2B5EF4-FFF2-40B4-BE49-F238E27FC236}">
                <a16:creationId xmlns:a16="http://schemas.microsoft.com/office/drawing/2014/main" id="{5AB36833-3FDE-56EF-BC9D-A80EE3F20955}"/>
              </a:ext>
            </a:extLst>
          </p:cNvPr>
          <p:cNvSpPr txBox="1">
            <a:spLocks/>
          </p:cNvSpPr>
          <p:nvPr/>
        </p:nvSpPr>
        <p:spPr>
          <a:xfrm>
            <a:off x="94447" y="2774651"/>
            <a:ext cx="4736977" cy="861941"/>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The design phase where the basic layout of the project begins to take shape. It where the developers will define the technical details of the project from the UX/UI team.</a:t>
            </a:r>
          </a:p>
        </p:txBody>
      </p:sp>
      <p:sp>
        <p:nvSpPr>
          <p:cNvPr id="15" name="TextBox 14">
            <a:extLst>
              <a:ext uri="{FF2B5EF4-FFF2-40B4-BE49-F238E27FC236}">
                <a16:creationId xmlns:a16="http://schemas.microsoft.com/office/drawing/2014/main" id="{15ADD325-3D02-9600-FC7D-6FF13060577C}"/>
              </a:ext>
            </a:extLst>
          </p:cNvPr>
          <p:cNvSpPr txBox="1"/>
          <p:nvPr/>
        </p:nvSpPr>
        <p:spPr>
          <a:xfrm>
            <a:off x="432000" y="4219792"/>
            <a:ext cx="4161041" cy="584775"/>
          </a:xfrm>
          <a:prstGeom prst="rect">
            <a:avLst/>
          </a:prstGeom>
          <a:noFill/>
        </p:spPr>
        <p:txBody>
          <a:bodyPr wrap="square">
            <a:spAutoFit/>
          </a:bodyPr>
          <a:lstStyle/>
          <a:p>
            <a:r>
              <a:rPr lang="en-US" sz="3200" b="1" dirty="0">
                <a:solidFill>
                  <a:schemeClr val="accent4"/>
                </a:solidFill>
                <a:latin typeface="+mj-lt"/>
              </a:rPr>
              <a:t>Development/Testing</a:t>
            </a:r>
            <a:endParaRPr lang="en-US" sz="3200" dirty="0">
              <a:solidFill>
                <a:schemeClr val="accent4"/>
              </a:solidFill>
            </a:endParaRPr>
          </a:p>
        </p:txBody>
      </p:sp>
      <p:sp>
        <p:nvSpPr>
          <p:cNvPr id="17" name="Text Placeholder 3">
            <a:extLst>
              <a:ext uri="{FF2B5EF4-FFF2-40B4-BE49-F238E27FC236}">
                <a16:creationId xmlns:a16="http://schemas.microsoft.com/office/drawing/2014/main" id="{1E77FC8D-0B1B-BC98-8712-EA023B7A7452}"/>
              </a:ext>
            </a:extLst>
          </p:cNvPr>
          <p:cNvSpPr txBox="1">
            <a:spLocks/>
          </p:cNvSpPr>
          <p:nvPr/>
        </p:nvSpPr>
        <p:spPr>
          <a:xfrm>
            <a:off x="94447" y="4777288"/>
            <a:ext cx="4736977" cy="1195208"/>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The development phase is where the design is implemented through coding. It is where the first iteration of the product is created. After which, testing is conducted to make sure that the code behaves the way it is meant to. </a:t>
            </a:r>
            <a:br>
              <a:rPr lang="en-US" sz="1400" dirty="0"/>
            </a:br>
            <a:endParaRPr lang="en-US" sz="1400" dirty="0"/>
          </a:p>
        </p:txBody>
      </p:sp>
      <p:sp>
        <p:nvSpPr>
          <p:cNvPr id="19" name="Rectangle 18">
            <a:extLst>
              <a:ext uri="{FF2B5EF4-FFF2-40B4-BE49-F238E27FC236}">
                <a16:creationId xmlns:a16="http://schemas.microsoft.com/office/drawing/2014/main" id="{75A48422-E20B-321F-B0FC-BC3A948988B7}"/>
              </a:ext>
              <a:ext uri="{C183D7F6-B498-43B3-948B-1728B52AA6E4}">
                <adec:decorative xmlns:adec="http://schemas.microsoft.com/office/drawing/2017/decorative" val="1"/>
              </a:ext>
            </a:extLst>
          </p:cNvPr>
          <p:cNvSpPr/>
          <p:nvPr/>
        </p:nvSpPr>
        <p:spPr>
          <a:xfrm>
            <a:off x="1378612" y="6101628"/>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4" name="TextBox 23">
            <a:extLst>
              <a:ext uri="{FF2B5EF4-FFF2-40B4-BE49-F238E27FC236}">
                <a16:creationId xmlns:a16="http://schemas.microsoft.com/office/drawing/2014/main" id="{05593A8A-8604-FE02-ECC8-7927F297948F}"/>
              </a:ext>
            </a:extLst>
          </p:cNvPr>
          <p:cNvSpPr txBox="1"/>
          <p:nvPr/>
        </p:nvSpPr>
        <p:spPr>
          <a:xfrm>
            <a:off x="8504162" y="286679"/>
            <a:ext cx="2701216" cy="584775"/>
          </a:xfrm>
          <a:prstGeom prst="rect">
            <a:avLst/>
          </a:prstGeom>
          <a:noFill/>
        </p:spPr>
        <p:txBody>
          <a:bodyPr wrap="square">
            <a:spAutoFit/>
          </a:bodyPr>
          <a:lstStyle/>
          <a:p>
            <a:r>
              <a:rPr lang="en-US" sz="3200" b="1" dirty="0">
                <a:solidFill>
                  <a:schemeClr val="accent1">
                    <a:lumMod val="75000"/>
                  </a:schemeClr>
                </a:solidFill>
                <a:latin typeface="+mj-lt"/>
              </a:rPr>
              <a:t>Deployment</a:t>
            </a:r>
            <a:endParaRPr lang="en-US" sz="3200" dirty="0">
              <a:solidFill>
                <a:schemeClr val="accent1">
                  <a:lumMod val="75000"/>
                </a:schemeClr>
              </a:solidFill>
            </a:endParaRPr>
          </a:p>
        </p:txBody>
      </p:sp>
      <p:sp>
        <p:nvSpPr>
          <p:cNvPr id="26" name="Text Placeholder 3">
            <a:extLst>
              <a:ext uri="{FF2B5EF4-FFF2-40B4-BE49-F238E27FC236}">
                <a16:creationId xmlns:a16="http://schemas.microsoft.com/office/drawing/2014/main" id="{B934B01E-4F10-476F-A60F-FF0933FD97F2}"/>
              </a:ext>
            </a:extLst>
          </p:cNvPr>
          <p:cNvSpPr txBox="1">
            <a:spLocks/>
          </p:cNvSpPr>
          <p:nvPr/>
        </p:nvSpPr>
        <p:spPr>
          <a:xfrm>
            <a:off x="7363825" y="945110"/>
            <a:ext cx="4765801" cy="794313"/>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This is the phase where development and testing has concluded, and the application can be launched to the end users. </a:t>
            </a:r>
          </a:p>
        </p:txBody>
      </p:sp>
      <p:sp>
        <p:nvSpPr>
          <p:cNvPr id="29" name="Rectangle 28">
            <a:extLst>
              <a:ext uri="{FF2B5EF4-FFF2-40B4-BE49-F238E27FC236}">
                <a16:creationId xmlns:a16="http://schemas.microsoft.com/office/drawing/2014/main" id="{508C0C5F-6A48-34B2-A3C3-0D046FDA8BBB}"/>
              </a:ext>
              <a:ext uri="{C183D7F6-B498-43B3-948B-1728B52AA6E4}">
                <adec:decorative xmlns:adec="http://schemas.microsoft.com/office/drawing/2017/decorative" val="1"/>
              </a:ext>
            </a:extLst>
          </p:cNvPr>
          <p:cNvSpPr/>
          <p:nvPr/>
        </p:nvSpPr>
        <p:spPr>
          <a:xfrm>
            <a:off x="8661552" y="184632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31" name="TextBox 30">
            <a:extLst>
              <a:ext uri="{FF2B5EF4-FFF2-40B4-BE49-F238E27FC236}">
                <a16:creationId xmlns:a16="http://schemas.microsoft.com/office/drawing/2014/main" id="{CE9B60AD-41C4-EA7E-E5E1-E028A873DEED}"/>
              </a:ext>
            </a:extLst>
          </p:cNvPr>
          <p:cNvSpPr txBox="1"/>
          <p:nvPr/>
        </p:nvSpPr>
        <p:spPr>
          <a:xfrm>
            <a:off x="8829215" y="2231253"/>
            <a:ext cx="1648849" cy="584775"/>
          </a:xfrm>
          <a:prstGeom prst="rect">
            <a:avLst/>
          </a:prstGeom>
          <a:noFill/>
        </p:spPr>
        <p:txBody>
          <a:bodyPr wrap="square">
            <a:spAutoFit/>
          </a:bodyPr>
          <a:lstStyle/>
          <a:p>
            <a:r>
              <a:rPr lang="en-US" sz="3200" b="1" dirty="0">
                <a:solidFill>
                  <a:schemeClr val="accent3">
                    <a:lumMod val="75000"/>
                  </a:schemeClr>
                </a:solidFill>
                <a:latin typeface="+mj-lt"/>
              </a:rPr>
              <a:t>Review</a:t>
            </a:r>
            <a:endParaRPr lang="en-US" sz="3200" dirty="0">
              <a:solidFill>
                <a:schemeClr val="accent3">
                  <a:lumMod val="75000"/>
                </a:schemeClr>
              </a:solidFill>
            </a:endParaRPr>
          </a:p>
        </p:txBody>
      </p:sp>
      <p:sp>
        <p:nvSpPr>
          <p:cNvPr id="32" name="Text Placeholder 3">
            <a:extLst>
              <a:ext uri="{FF2B5EF4-FFF2-40B4-BE49-F238E27FC236}">
                <a16:creationId xmlns:a16="http://schemas.microsoft.com/office/drawing/2014/main" id="{16682F9C-CA42-5DC6-4FE8-B419F76B8F97}"/>
              </a:ext>
            </a:extLst>
          </p:cNvPr>
          <p:cNvSpPr txBox="1">
            <a:spLocks/>
          </p:cNvSpPr>
          <p:nvPr/>
        </p:nvSpPr>
        <p:spPr>
          <a:xfrm>
            <a:off x="7360576" y="2731814"/>
            <a:ext cx="4736977" cy="947613"/>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After the application is deployed, the review phase is where we consistently update the application based on end-user feedback and fix crucial bugs that are discovered. </a:t>
            </a:r>
          </a:p>
        </p:txBody>
      </p:sp>
    </p:spTree>
    <p:extLst>
      <p:ext uri="{BB962C8B-B14F-4D97-AF65-F5344CB8AC3E}">
        <p14:creationId xmlns:p14="http://schemas.microsoft.com/office/powerpoint/2010/main" val="3845337558"/>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451</TotalTime>
  <Words>1120</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Bodoni MT</vt:lpstr>
      <vt:lpstr>Calibri</vt:lpstr>
      <vt:lpstr>Candara</vt:lpstr>
      <vt:lpstr>Corbel</vt:lpstr>
      <vt:lpstr>Times New Roman</vt:lpstr>
      <vt:lpstr>Office Theme</vt:lpstr>
      <vt:lpstr>Agile Presentation</vt:lpstr>
      <vt:lpstr>PowerPoint Presentation</vt:lpstr>
      <vt:lpstr>Product Owner</vt:lpstr>
      <vt:lpstr>Scrum Master</vt:lpstr>
      <vt:lpstr>Development Team</vt:lpstr>
      <vt:lpstr>Testers</vt:lpstr>
      <vt:lpstr>How does the various phases of the SDLC work in an agile approach?</vt:lpstr>
      <vt:lpstr>The Agile SDLC consists of 5 Phases. </vt:lpstr>
      <vt:lpstr> Requirements</vt:lpstr>
      <vt:lpstr>What is the Waterfall method?</vt:lpstr>
      <vt:lpstr>What are the factors that are considered when choosing agile or waterfall approach? </vt:lpstr>
      <vt:lpstr>Would you choose an Agile methodology or a Waterfall methodology.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Kinful, Michael</dc:creator>
  <cp:lastModifiedBy>Kinful, Michael</cp:lastModifiedBy>
  <cp:revision>83</cp:revision>
  <dcterms:created xsi:type="dcterms:W3CDTF">2023-06-19T02:43:04Z</dcterms:created>
  <dcterms:modified xsi:type="dcterms:W3CDTF">2023-06-22T02:45:36Z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