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71" r:id="rId2"/>
    <p:sldId id="376" r:id="rId3"/>
    <p:sldId id="372" r:id="rId4"/>
    <p:sldId id="373" r:id="rId5"/>
    <p:sldId id="374" r:id="rId6"/>
    <p:sldId id="3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48"/>
  </p:normalViewPr>
  <p:slideViewPr>
    <p:cSldViewPr snapToGrid="0" snapToObjects="1" showGuides="1">
      <p:cViewPr varScale="1">
        <p:scale>
          <a:sx n="86" d="100"/>
          <a:sy n="86" d="100"/>
        </p:scale>
        <p:origin x="96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A1B50-C37C-6744-BF6F-010B8072228E}"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DFDF-FD18-804E-B8F2-B31ECA939052}" type="slidenum">
              <a:rPr lang="en-US" smtClean="0"/>
              <a:t>‹#›</a:t>
            </a:fld>
            <a:endParaRPr lang="en-US"/>
          </a:p>
        </p:txBody>
      </p:sp>
    </p:spTree>
    <p:extLst>
      <p:ext uri="{BB962C8B-B14F-4D97-AF65-F5344CB8AC3E}">
        <p14:creationId xmlns:p14="http://schemas.microsoft.com/office/powerpoint/2010/main" val="212147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15FC148F-6952-474B-82CC-DC1BA0E95485}"/>
              </a:ext>
            </a:extLst>
          </p:cNvPr>
          <p:cNvSpPr>
            <a:spLocks noGrp="1" noRot="1" noChangeAspect="1" noTextEdit="1"/>
          </p:cNvSpPr>
          <p:nvPr>
            <p:ph type="sldImg"/>
          </p:nvPr>
        </p:nvSpPr>
        <p:spPr bwMode="auto">
          <a:xfrm>
            <a:off x="95250" y="742950"/>
            <a:ext cx="6604000" cy="3714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5F24C7EC-DEB4-4BAF-B652-05A2DF9B63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ea typeface="宋体" panose="02010600030101010101" pitchFamily="2" charset="-122"/>
            </a:endParaRPr>
          </a:p>
        </p:txBody>
      </p:sp>
      <p:sp>
        <p:nvSpPr>
          <p:cNvPr id="8196" name="灯片编号占位符 3">
            <a:extLst>
              <a:ext uri="{FF2B5EF4-FFF2-40B4-BE49-F238E27FC236}">
                <a16:creationId xmlns:a16="http://schemas.microsoft.com/office/drawing/2014/main" id="{B823AB9B-D76C-424C-AAE9-1B0A0E9518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86892A-DF4D-4566-96B5-D832E72F2E04}" type="slidenum">
              <a:rPr lang="en-US" altLang="zh-CN" smtClean="0">
                <a:latin typeface="Calibri" panose="020F0502020204030204" pitchFamily="34" charset="0"/>
              </a:rPr>
              <a:pPr/>
              <a:t>1</a:t>
            </a:fld>
            <a:endParaRPr lang="en-US" altLang="zh-CN">
              <a:latin typeface="Calibri" panose="020F0502020204030204" pitchFamily="34" charset="0"/>
            </a:endParaRPr>
          </a:p>
        </p:txBody>
      </p:sp>
    </p:spTree>
    <p:extLst>
      <p:ext uri="{BB962C8B-B14F-4D97-AF65-F5344CB8AC3E}">
        <p14:creationId xmlns:p14="http://schemas.microsoft.com/office/powerpoint/2010/main" val="323946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4299-CACD-A741-9876-D944D6A64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7B3DC-F62B-7043-9258-8529E1C20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A870E-4DFD-5B4D-ABF5-2FDD7BD641F6}"/>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055D824A-4E46-EC4F-8638-254C842A0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1E93E-5BAE-DE4B-A3FF-CF3F36526388}"/>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156871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269D-B47F-6243-9C7D-A5BE5C99D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3B551-E2B7-E343-BDE0-ACB9C79412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EDCED-5352-9F48-8734-6E074BECEF4F}"/>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DAD12DDB-3F95-B247-98B1-B1B1083F8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43EDE-4A34-A346-AC06-1D099DFD5ED1}"/>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37163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51546-F95B-5845-B2B1-650E97BFE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D2B7C-6C21-F745-8A38-F3CC0114B5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0E6E1-5EE2-BC4C-89FA-BFD0E6E7D92E}"/>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EBB03F20-9E18-374B-A97C-ECB9D9EF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6D71-02F2-0C45-A0FB-85BFD386561F}"/>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59293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703-368C-EE4E-8D8A-4D22B791A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0DC9F-9215-7342-9BC1-ECC2C14800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9987A-0567-8B4D-B09B-5C9BF335C5E0}"/>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EA725294-857A-F640-809E-0605E1989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32C94-C642-8640-913F-AB22455EDC70}"/>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202821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65FE-F4C5-DC4F-8510-E5C4BF78F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9F309C-493A-1540-8095-0A9C68322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A94FCD-2E8E-EB41-8E65-8FAE18D40CA0}"/>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76D17140-6DD0-AC4B-B8BB-CC2B271E1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F3F39-01C0-AF45-B06E-68AFDCBC2984}"/>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247192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3B91-292F-8949-AA36-22AC2040A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40F75-C67F-C94A-B439-8AD8FC4ECA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5F3DA-C5C5-3D47-968B-31C938C74C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FDEC94-E9F2-384E-9BC7-1352093C562C}"/>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6" name="Footer Placeholder 5">
            <a:extLst>
              <a:ext uri="{FF2B5EF4-FFF2-40B4-BE49-F238E27FC236}">
                <a16:creationId xmlns:a16="http://schemas.microsoft.com/office/drawing/2014/main" id="{B730681B-05BF-E14B-B193-7C93A0B8A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E121E-F82F-1D4E-ADA0-C0F07C518649}"/>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63562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0FC2-6FFD-174F-B949-6A2A2AF89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B7566-1DCD-584E-B550-6CB88363D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9942DC-9161-1E4F-A1B0-ACD8BAD3B6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82236F-C104-9947-8A88-9F8612503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503B75-700B-374B-A504-C2CD7FC4E5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D31C1-8A61-F843-B0B7-751932A5AA2D}"/>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8" name="Footer Placeholder 7">
            <a:extLst>
              <a:ext uri="{FF2B5EF4-FFF2-40B4-BE49-F238E27FC236}">
                <a16:creationId xmlns:a16="http://schemas.microsoft.com/office/drawing/2014/main" id="{AEBFD4C8-7F3B-4E40-9CEC-459445B10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0328E4-40EF-F44F-B229-D666A8663A81}"/>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124236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B5D1-049A-6A4D-90AD-E535D2949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A406B6-FDB4-DE4B-B559-6BFD30236897}"/>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4" name="Footer Placeholder 3">
            <a:extLst>
              <a:ext uri="{FF2B5EF4-FFF2-40B4-BE49-F238E27FC236}">
                <a16:creationId xmlns:a16="http://schemas.microsoft.com/office/drawing/2014/main" id="{2CD39322-55AE-1B47-97FC-A2425527A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AB21D-1E2B-8743-B4E0-6233C06EA80C}"/>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11457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44925-8B18-354E-B8C2-C7C07D39A1C3}"/>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3" name="Footer Placeholder 2">
            <a:extLst>
              <a:ext uri="{FF2B5EF4-FFF2-40B4-BE49-F238E27FC236}">
                <a16:creationId xmlns:a16="http://schemas.microsoft.com/office/drawing/2014/main" id="{E07A2345-1299-2247-ACFC-17CFE11FC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B59FD-64EA-984F-8EEF-4A79E85E1E9A}"/>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226496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221D-4783-0745-811A-4E77747A3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35C2E-5777-4B49-BB4F-27BFD6EDD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E4E7B-6765-F949-99B0-6C8921661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97D138-691F-9C47-B346-DD4A90826A79}"/>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6" name="Footer Placeholder 5">
            <a:extLst>
              <a:ext uri="{FF2B5EF4-FFF2-40B4-BE49-F238E27FC236}">
                <a16:creationId xmlns:a16="http://schemas.microsoft.com/office/drawing/2014/main" id="{6D9FE647-C5B2-0147-A21D-F0B75B64E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E98F9-B355-904E-8D5B-FACDA22E7172}"/>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425905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4ABF-5846-CD44-9683-B4532EC3B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72DB1-C036-8346-B8D8-F2C4135130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EEC1D-CA2E-7241-887A-2DB4B1966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7A6CE0-0787-AF41-A375-9AF153088094}"/>
              </a:ext>
            </a:extLst>
          </p:cNvPr>
          <p:cNvSpPr>
            <a:spLocks noGrp="1"/>
          </p:cNvSpPr>
          <p:nvPr>
            <p:ph type="dt" sz="half" idx="10"/>
          </p:nvPr>
        </p:nvSpPr>
        <p:spPr/>
        <p:txBody>
          <a:bodyPr/>
          <a:lstStyle/>
          <a:p>
            <a:fld id="{06330488-0AC0-FA41-81E5-6516B6701D48}" type="datetimeFigureOut">
              <a:rPr lang="en-US" smtClean="0"/>
              <a:t>5/12/24</a:t>
            </a:fld>
            <a:endParaRPr lang="en-US"/>
          </a:p>
        </p:txBody>
      </p:sp>
      <p:sp>
        <p:nvSpPr>
          <p:cNvPr id="6" name="Footer Placeholder 5">
            <a:extLst>
              <a:ext uri="{FF2B5EF4-FFF2-40B4-BE49-F238E27FC236}">
                <a16:creationId xmlns:a16="http://schemas.microsoft.com/office/drawing/2014/main" id="{1039F70C-C610-DE40-A630-1CDCB7AF5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69991-C4E9-9940-8D72-3165C96EE7C0}"/>
              </a:ext>
            </a:extLst>
          </p:cNvPr>
          <p:cNvSpPr>
            <a:spLocks noGrp="1"/>
          </p:cNvSpPr>
          <p:nvPr>
            <p:ph type="sldNum" sz="quarter" idx="12"/>
          </p:nvPr>
        </p:nvSpPr>
        <p:spPr/>
        <p:txBody>
          <a:bodyPr/>
          <a:lstStyle/>
          <a:p>
            <a:fld id="{72B328F0-891B-F64F-96AE-2B06756D81B0}" type="slidenum">
              <a:rPr lang="en-US" smtClean="0"/>
              <a:t>‹#›</a:t>
            </a:fld>
            <a:endParaRPr lang="en-US"/>
          </a:p>
        </p:txBody>
      </p:sp>
    </p:spTree>
    <p:extLst>
      <p:ext uri="{BB962C8B-B14F-4D97-AF65-F5344CB8AC3E}">
        <p14:creationId xmlns:p14="http://schemas.microsoft.com/office/powerpoint/2010/main" val="299374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634AC-F7E4-B141-ACEE-7CD6966B1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4A4D4-0318-ED40-A42A-B8780E6C9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68C45-3861-F54C-AB62-3A8FD137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30488-0AC0-FA41-81E5-6516B6701D48}" type="datetimeFigureOut">
              <a:rPr lang="en-US" smtClean="0"/>
              <a:t>5/12/24</a:t>
            </a:fld>
            <a:endParaRPr lang="en-US"/>
          </a:p>
        </p:txBody>
      </p:sp>
      <p:sp>
        <p:nvSpPr>
          <p:cNvPr id="5" name="Footer Placeholder 4">
            <a:extLst>
              <a:ext uri="{FF2B5EF4-FFF2-40B4-BE49-F238E27FC236}">
                <a16:creationId xmlns:a16="http://schemas.microsoft.com/office/drawing/2014/main" id="{6D478308-07B9-E94A-A7BC-3E7F03F5E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B2227B-5D36-784C-8990-A6365A3F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328F0-891B-F64F-96AE-2B06756D81B0}" type="slidenum">
              <a:rPr lang="en-US" smtClean="0"/>
              <a:t>‹#›</a:t>
            </a:fld>
            <a:endParaRPr lang="en-US"/>
          </a:p>
        </p:txBody>
      </p:sp>
    </p:spTree>
    <p:extLst>
      <p:ext uri="{BB962C8B-B14F-4D97-AF65-F5344CB8AC3E}">
        <p14:creationId xmlns:p14="http://schemas.microsoft.com/office/powerpoint/2010/main" val="65984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083D99A-A920-4759-8B8A-65FAB30EA4F1}"/>
              </a:ext>
            </a:extLst>
          </p:cNvPr>
          <p:cNvSpPr>
            <a:spLocks noGrp="1"/>
          </p:cNvSpPr>
          <p:nvPr>
            <p:ph type="ctrTitle"/>
          </p:nvPr>
        </p:nvSpPr>
        <p:spPr>
          <a:xfrm>
            <a:off x="838200" y="2106613"/>
            <a:ext cx="10515600" cy="2541587"/>
          </a:xfrm>
        </p:spPr>
        <p:txBody>
          <a:bodyPr>
            <a:noAutofit/>
          </a:bodyPr>
          <a:lstStyle/>
          <a:p>
            <a:pPr>
              <a:defRPr/>
            </a:pPr>
            <a:r>
              <a:rPr lang="en-US" altLang="zh-CN" dirty="0">
                <a:effectLst>
                  <a:outerShdw blurRad="38100" dist="38100" dir="2700000" algn="tl">
                    <a:srgbClr val="C0C0C0"/>
                  </a:outerShdw>
                </a:effectLst>
                <a:ea typeface="宋体" pitchFamily="2" charset="-122"/>
              </a:rPr>
              <a:t>Mining on Large Graphs </a:t>
            </a:r>
            <a:br>
              <a:rPr lang="en-US" altLang="zh-CN" sz="3200" dirty="0">
                <a:effectLst>
                  <a:outerShdw blurRad="38100" dist="38100" dir="2700000" algn="tl">
                    <a:srgbClr val="C0C0C0"/>
                  </a:outerShdw>
                </a:effectLst>
                <a:ea typeface="宋体" pitchFamily="2" charset="-122"/>
              </a:rPr>
            </a:br>
            <a:br>
              <a:rPr lang="en-US" altLang="zh-CN" sz="2800" dirty="0">
                <a:effectLst>
                  <a:outerShdw blurRad="38100" dist="38100" dir="2700000" algn="tl">
                    <a:srgbClr val="C0C0C0"/>
                  </a:outerShdw>
                </a:effectLst>
                <a:ea typeface="宋体" pitchFamily="2" charset="-122"/>
              </a:rPr>
            </a:br>
            <a:r>
              <a:rPr lang="en-US" altLang="zh-CN" sz="2800" b="0" dirty="0">
                <a:effectLst>
                  <a:outerShdw blurRad="38100" dist="38100" dir="2700000" algn="tl">
                    <a:srgbClr val="C0C0C0"/>
                  </a:outerShdw>
                </a:effectLst>
                <a:ea typeface="宋体" pitchFamily="2" charset="-122"/>
              </a:rPr>
              <a:t>A short course at </a:t>
            </a:r>
            <a:r>
              <a:rPr lang="en-US" sz="3200" b="0" dirty="0" err="1">
                <a:effectLst/>
              </a:rPr>
              <a:t>L’Università</a:t>
            </a:r>
            <a:r>
              <a:rPr lang="en-US" sz="3200" b="0" dirty="0">
                <a:effectLst/>
              </a:rPr>
              <a:t> </a:t>
            </a:r>
            <a:r>
              <a:rPr lang="en-US" sz="3200" b="0" dirty="0" err="1">
                <a:effectLst/>
              </a:rPr>
              <a:t>degli</a:t>
            </a:r>
            <a:r>
              <a:rPr lang="en-US" sz="3200" b="0" dirty="0">
                <a:effectLst/>
              </a:rPr>
              <a:t> </a:t>
            </a:r>
            <a:r>
              <a:rPr lang="en-US" sz="3200" b="0" dirty="0" err="1">
                <a:effectLst/>
              </a:rPr>
              <a:t>Studi</a:t>
            </a:r>
            <a:r>
              <a:rPr lang="en-US" sz="3200" b="0" dirty="0">
                <a:effectLst/>
              </a:rPr>
              <a:t> Roma Tre</a:t>
            </a:r>
            <a:br>
              <a:rPr lang="en-US" sz="3200" b="0" dirty="0">
                <a:effectLst/>
              </a:rPr>
            </a:br>
            <a:r>
              <a:rPr lang="en-US" sz="3200" b="0" dirty="0">
                <a:effectLst/>
              </a:rPr>
              <a:t>-- Some Suggested Projects and Exercises </a:t>
            </a:r>
            <a:br>
              <a:rPr lang="en-US" altLang="zh-CN" sz="2800" dirty="0">
                <a:solidFill>
                  <a:srgbClr val="FF0000"/>
                </a:solidFill>
                <a:effectLst>
                  <a:outerShdw blurRad="38100" dist="38100" dir="2700000" algn="tl">
                    <a:srgbClr val="C0C0C0"/>
                  </a:outerShdw>
                </a:effectLst>
                <a:ea typeface="宋体" pitchFamily="2" charset="-122"/>
              </a:rPr>
            </a:br>
            <a:endParaRPr lang="en-US" altLang="zh-CN" sz="2800" dirty="0">
              <a:solidFill>
                <a:srgbClr val="FF0000"/>
              </a:solidFill>
              <a:effectLst>
                <a:outerShdw blurRad="38100" dist="38100" dir="2700000" algn="tl">
                  <a:srgbClr val="C0C0C0"/>
                </a:outerShdw>
              </a:effectLst>
              <a:ea typeface="宋体" pitchFamily="2" charset="-122"/>
            </a:endParaRPr>
          </a:p>
        </p:txBody>
      </p:sp>
      <p:sp>
        <p:nvSpPr>
          <p:cNvPr id="17" name="Subtitle 2">
            <a:extLst>
              <a:ext uri="{FF2B5EF4-FFF2-40B4-BE49-F238E27FC236}">
                <a16:creationId xmlns:a16="http://schemas.microsoft.com/office/drawing/2014/main" id="{1C8FB63F-53EA-4DE3-8DDB-FDA2BF8175EF}"/>
              </a:ext>
            </a:extLst>
          </p:cNvPr>
          <p:cNvSpPr>
            <a:spLocks noGrp="1"/>
          </p:cNvSpPr>
          <p:nvPr>
            <p:ph type="subTitle" idx="1"/>
          </p:nvPr>
        </p:nvSpPr>
        <p:spPr>
          <a:xfrm>
            <a:off x="2800350" y="5105400"/>
            <a:ext cx="6591300" cy="762000"/>
          </a:xfrm>
        </p:spPr>
        <p:txBody>
          <a:bodyPr/>
          <a:lstStyle/>
          <a:p>
            <a:pPr>
              <a:lnSpc>
                <a:spcPct val="90000"/>
              </a:lnSpc>
            </a:pPr>
            <a:r>
              <a:rPr lang="en-US" altLang="zh-CN" sz="1900" dirty="0" err="1">
                <a:solidFill>
                  <a:srgbClr val="404040"/>
                </a:solidFill>
                <a:ea typeface="黑体" panose="02010609060101010101" pitchFamily="49" charset="-122"/>
              </a:rPr>
              <a:t>Laks</a:t>
            </a:r>
            <a:r>
              <a:rPr lang="en-US" altLang="zh-CN" sz="1900" dirty="0">
                <a:solidFill>
                  <a:srgbClr val="404040"/>
                </a:solidFill>
                <a:ea typeface="黑体" panose="02010609060101010101" pitchFamily="49" charset="-122"/>
              </a:rPr>
              <a:t> V.S. Lakshmanan </a:t>
            </a:r>
          </a:p>
          <a:p>
            <a:pPr>
              <a:lnSpc>
                <a:spcPct val="90000"/>
              </a:lnSpc>
            </a:pPr>
            <a:r>
              <a:rPr lang="en-US" altLang="zh-CN" sz="1900" b="0" dirty="0">
                <a:solidFill>
                  <a:srgbClr val="404040"/>
                </a:solidFill>
                <a:ea typeface="黑体" panose="02010609060101010101" pitchFamily="49" charset="-122"/>
              </a:rPr>
              <a:t>University of British Columbia </a:t>
            </a:r>
          </a:p>
        </p:txBody>
      </p:sp>
      <p:pic>
        <p:nvPicPr>
          <p:cNvPr id="6" name="Picture 5">
            <a:extLst>
              <a:ext uri="{FF2B5EF4-FFF2-40B4-BE49-F238E27FC236}">
                <a16:creationId xmlns:a16="http://schemas.microsoft.com/office/drawing/2014/main" id="{898254B7-5919-EF4F-A4CD-F0E748A61B57}"/>
              </a:ext>
            </a:extLst>
          </p:cNvPr>
          <p:cNvPicPr>
            <a:picLocks noChangeAspect="1"/>
          </p:cNvPicPr>
          <p:nvPr/>
        </p:nvPicPr>
        <p:blipFill>
          <a:blip r:embed="rId3"/>
          <a:stretch>
            <a:fillRect/>
          </a:stretch>
        </p:blipFill>
        <p:spPr>
          <a:xfrm>
            <a:off x="381000" y="228600"/>
            <a:ext cx="914400" cy="1243452"/>
          </a:xfrm>
          <a:prstGeom prst="rect">
            <a:avLst/>
          </a:prstGeom>
        </p:spPr>
      </p:pic>
    </p:spTree>
    <p:extLst>
      <p:ext uri="{BB962C8B-B14F-4D97-AF65-F5344CB8AC3E}">
        <p14:creationId xmlns:p14="http://schemas.microsoft.com/office/powerpoint/2010/main" val="2624880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9F958-4E6F-1A41-B82B-4A67DE22070E}"/>
              </a:ext>
            </a:extLst>
          </p:cNvPr>
          <p:cNvSpPr>
            <a:spLocks noGrp="1"/>
          </p:cNvSpPr>
          <p:nvPr>
            <p:ph idx="1"/>
          </p:nvPr>
        </p:nvSpPr>
        <p:spPr>
          <a:xfrm>
            <a:off x="838200" y="164891"/>
            <a:ext cx="10515600" cy="5697278"/>
          </a:xfrm>
        </p:spPr>
        <p:txBody>
          <a:bodyPr>
            <a:normAutofit fontScale="92500" lnSpcReduction="20000"/>
          </a:bodyPr>
          <a:lstStyle/>
          <a:p>
            <a:r>
              <a:rPr lang="en-US" dirty="0"/>
              <a:t>The exercises are grouped into two units: </a:t>
            </a:r>
          </a:p>
          <a:p>
            <a:pPr lvl="1"/>
            <a:r>
              <a:rPr lang="en-US" dirty="0"/>
              <a:t>Communities k-cores, k-trusses, etc. </a:t>
            </a:r>
          </a:p>
          <a:p>
            <a:pPr lvl="1"/>
            <a:r>
              <a:rPr lang="en-US" dirty="0"/>
              <a:t>Densest Subgraphs and Influence Propagation. </a:t>
            </a:r>
          </a:p>
          <a:p>
            <a:pPr lvl="1"/>
            <a:endParaRPr lang="en-US" dirty="0"/>
          </a:p>
          <a:p>
            <a:r>
              <a:rPr lang="en-US" dirty="0"/>
              <a:t>Solve one question from each unit. </a:t>
            </a:r>
          </a:p>
          <a:p>
            <a:endParaRPr lang="en-US" dirty="0"/>
          </a:p>
          <a:p>
            <a:r>
              <a:rPr lang="en-US" dirty="0"/>
              <a:t>You are welcome to work in teams. </a:t>
            </a:r>
          </a:p>
          <a:p>
            <a:endParaRPr lang="en-US" dirty="0"/>
          </a:p>
          <a:p>
            <a:r>
              <a:rPr lang="en-US" dirty="0"/>
              <a:t>If the question involves an implementation project, the team can have up to 3 members. </a:t>
            </a:r>
          </a:p>
          <a:p>
            <a:endParaRPr lang="en-US" dirty="0"/>
          </a:p>
          <a:p>
            <a:r>
              <a:rPr lang="en-US" dirty="0"/>
              <a:t>Otherwise, the team can have up to 2 members. </a:t>
            </a:r>
          </a:p>
          <a:p>
            <a:endParaRPr lang="en-US" dirty="0"/>
          </a:p>
          <a:p>
            <a:r>
              <a:rPr lang="en-US" dirty="0"/>
              <a:t>For non-implementation questions, you may present your solution as a power point presentation or as an overleaf document. </a:t>
            </a:r>
          </a:p>
          <a:p>
            <a:pPr lvl="1"/>
            <a:endParaRPr lang="en-US" dirty="0"/>
          </a:p>
        </p:txBody>
      </p:sp>
    </p:spTree>
    <p:extLst>
      <p:ext uri="{BB962C8B-B14F-4D97-AF65-F5344CB8AC3E}">
        <p14:creationId xmlns:p14="http://schemas.microsoft.com/office/powerpoint/2010/main" val="113071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6A1-D83D-B341-8A06-737718729346}"/>
              </a:ext>
            </a:extLst>
          </p:cNvPr>
          <p:cNvSpPr>
            <a:spLocks noGrp="1"/>
          </p:cNvSpPr>
          <p:nvPr>
            <p:ph type="title"/>
          </p:nvPr>
        </p:nvSpPr>
        <p:spPr/>
        <p:txBody>
          <a:bodyPr/>
          <a:lstStyle/>
          <a:p>
            <a:r>
              <a:rPr lang="en-US" dirty="0"/>
              <a:t>Unit I: Communities k-cores, k-trusses, etc. </a:t>
            </a:r>
          </a:p>
        </p:txBody>
      </p:sp>
      <p:sp>
        <p:nvSpPr>
          <p:cNvPr id="3" name="Content Placeholder 2">
            <a:extLst>
              <a:ext uri="{FF2B5EF4-FFF2-40B4-BE49-F238E27FC236}">
                <a16:creationId xmlns:a16="http://schemas.microsoft.com/office/drawing/2014/main" id="{9F250860-FC15-1B46-9EE6-D142C5FAEF43}"/>
              </a:ext>
            </a:extLst>
          </p:cNvPr>
          <p:cNvSpPr>
            <a:spLocks noGrp="1"/>
          </p:cNvSpPr>
          <p:nvPr>
            <p:ph idx="1"/>
          </p:nvPr>
        </p:nvSpPr>
        <p:spPr/>
        <p:txBody>
          <a:bodyPr>
            <a:normAutofit lnSpcReduction="10000"/>
          </a:bodyPr>
          <a:lstStyle/>
          <a:p>
            <a:pPr marL="0" indent="0">
              <a:buNone/>
            </a:pPr>
            <a:r>
              <a:rPr lang="en-US" dirty="0"/>
              <a:t>(Q1) This exercise has two parts. </a:t>
            </a:r>
          </a:p>
          <a:p>
            <a:r>
              <a:rPr lang="en-US" dirty="0"/>
              <a:t>Construct a small but detailed “run through” example illustrating how the efficient truss decomposition algorithm we discussed works. Your example should illustrate the algorithm’s working step by step. Make a (</a:t>
            </a:r>
            <a:r>
              <a:rPr lang="en-US" dirty="0" err="1"/>
              <a:t>powerpoint</a:t>
            </a:r>
            <a:r>
              <a:rPr lang="en-US" dirty="0"/>
              <a:t> or equivalent) presentation of your answer. </a:t>
            </a:r>
          </a:p>
          <a:p>
            <a:pPr marL="0" indent="0">
              <a:buNone/>
            </a:pPr>
            <a:endParaRPr lang="en-US" dirty="0"/>
          </a:p>
          <a:p>
            <a:r>
              <a:rPr lang="en-US" dirty="0"/>
              <a:t>Consider the k-core based definition of community search on p22. The definition is designed to ensure that the community found does not suffer from the so-called free rider effect. Suggest an alternative formulation of community search based on cores. Can you show that your formulation does not suffer from the free rider effect? </a:t>
            </a:r>
          </a:p>
        </p:txBody>
      </p:sp>
    </p:spTree>
    <p:extLst>
      <p:ext uri="{BB962C8B-B14F-4D97-AF65-F5344CB8AC3E}">
        <p14:creationId xmlns:p14="http://schemas.microsoft.com/office/powerpoint/2010/main" val="28006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1E364-4F7F-FB4B-97D5-BBD01A045909}"/>
              </a:ext>
            </a:extLst>
          </p:cNvPr>
          <p:cNvSpPr>
            <a:spLocks noGrp="1"/>
          </p:cNvSpPr>
          <p:nvPr>
            <p:ph idx="1"/>
          </p:nvPr>
        </p:nvSpPr>
        <p:spPr>
          <a:xfrm>
            <a:off x="838200" y="495300"/>
            <a:ext cx="10515600" cy="5681663"/>
          </a:xfrm>
        </p:spPr>
        <p:txBody>
          <a:bodyPr/>
          <a:lstStyle/>
          <a:p>
            <a:pPr marL="0" indent="0">
              <a:buNone/>
            </a:pPr>
            <a:r>
              <a:rPr lang="en-US" dirty="0"/>
              <a:t>(Q2) Write a survey of research work on how multilayer graphs have been utilized in modeling biological data and how community detection / search over multilayer networks has been used to solve real-life problems over such data. Present your answer as a </a:t>
            </a:r>
            <a:r>
              <a:rPr lang="en-US" dirty="0" err="1"/>
              <a:t>powerpoint</a:t>
            </a:r>
            <a:r>
              <a:rPr lang="en-US" dirty="0"/>
              <a:t> presentation or an overleaf report: your choice. </a:t>
            </a:r>
          </a:p>
          <a:p>
            <a:pPr marL="0" indent="0">
              <a:buNone/>
            </a:pPr>
            <a:endParaRPr lang="en-US" dirty="0"/>
          </a:p>
          <a:p>
            <a:pPr marL="0" indent="0">
              <a:buNone/>
            </a:pPr>
            <a:r>
              <a:rPr lang="en-US" dirty="0"/>
              <a:t>(Q3) Propose and implement any project leveraging community search over undirected or directed graphs, single layer or multilayer and develop a prototype for an application of your choice. I’d be happy to discuss your proposal with you to help you flesh it out. </a:t>
            </a:r>
          </a:p>
          <a:p>
            <a:pPr marL="0" indent="0">
              <a:buNone/>
            </a:pPr>
            <a:r>
              <a:rPr lang="en-US" dirty="0"/>
              <a:t> </a:t>
            </a:r>
          </a:p>
        </p:txBody>
      </p:sp>
    </p:spTree>
    <p:extLst>
      <p:ext uri="{BB962C8B-B14F-4D97-AF65-F5344CB8AC3E}">
        <p14:creationId xmlns:p14="http://schemas.microsoft.com/office/powerpoint/2010/main" val="355771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7C5B-675C-E842-A1BA-A179D2AEA18E}"/>
              </a:ext>
            </a:extLst>
          </p:cNvPr>
          <p:cNvSpPr>
            <a:spLocks noGrp="1"/>
          </p:cNvSpPr>
          <p:nvPr>
            <p:ph type="title"/>
          </p:nvPr>
        </p:nvSpPr>
        <p:spPr/>
        <p:txBody>
          <a:bodyPr/>
          <a:lstStyle/>
          <a:p>
            <a:r>
              <a:rPr lang="en-US" dirty="0"/>
              <a:t>Unit II: Densest Subgraphs and Influence Propagation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99B2CB-D65F-C640-AAAB-E86A145F955C}"/>
                  </a:ext>
                </a:extLst>
              </p:cNvPr>
              <p:cNvSpPr>
                <a:spLocks noGrp="1"/>
              </p:cNvSpPr>
              <p:nvPr>
                <p:ph idx="1"/>
              </p:nvPr>
            </p:nvSpPr>
            <p:spPr/>
            <p:txBody>
              <a:bodyPr>
                <a:normAutofit fontScale="92500" lnSpcReduction="10000"/>
              </a:bodyPr>
              <a:lstStyle/>
              <a:p>
                <a:pPr marL="0" indent="0">
                  <a:buNone/>
                </a:pPr>
                <a:r>
                  <a:rPr lang="en-US" dirty="0"/>
                  <a:t>(Q4) One of the techniques for speeding up the discovery of the densest subgraph in a single layer graph is to obtain a core decomposition and then search for the DSG in certain cores. In particular, suppose the maximum density subgraph observed during the core-decomposition is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 </m:t>
                    </m:r>
                  </m:oMath>
                </a14:m>
                <a:r>
                  <a:rPr lang="en-US" dirty="0"/>
                  <a:t>Then we know that the DSG must be contained in the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e>
                    </m:d>
                    <m:r>
                      <m:rPr>
                        <m:lit/>
                      </m:rPr>
                      <a:rPr lang="en-US" b="0" i="1" smtClean="0">
                        <a:latin typeface="Cambria Math" panose="02040503050406030204" pitchFamily="18" charset="0"/>
                      </a:rPr>
                      <m:t>-</m:t>
                    </m:r>
                    <m:r>
                      <a:rPr lang="en-US" b="0" i="1" smtClean="0">
                        <a:latin typeface="Cambria Math" panose="02040503050406030204" pitchFamily="18" charset="0"/>
                      </a:rPr>
                      <m:t>𝑐𝑜𝑟𝑒</m:t>
                    </m:r>
                    <m:r>
                      <a:rPr lang="en-US" b="0" i="1" smtClean="0">
                        <a:latin typeface="Cambria Math" panose="02040503050406030204" pitchFamily="18" charset="0"/>
                      </a:rPr>
                      <m:t>.</m:t>
                    </m:r>
                  </m:oMath>
                </a14:m>
                <a:r>
                  <a:rPr lang="en-US" dirty="0"/>
                  <a:t> Can you extend this technique to multilayer graphs using </a:t>
                </a:r>
                <a:r>
                  <a:rPr lang="en-US" dirty="0" err="1"/>
                  <a:t>FirmCore</a:t>
                </a:r>
                <a:r>
                  <a:rPr lang="en-US" dirty="0"/>
                  <a:t>? Discuss the details and explain your reasoning. </a:t>
                </a:r>
                <a:br>
                  <a:rPr lang="en-US" dirty="0"/>
                </a:br>
                <a:br>
                  <a:rPr lang="en-US" dirty="0"/>
                </a:br>
                <a:r>
                  <a:rPr lang="en-US" dirty="0"/>
                  <a:t>(Q5) For the same application as the one considered in Q3, implement any efficient algorithm for finding the densest subgraph. Using an application case study, contrast between the findings you obtained using community search versus those obtained using DSG. </a:t>
                </a:r>
              </a:p>
              <a:p>
                <a:pPr marL="0" indent="0">
                  <a:buNone/>
                </a:pPr>
                <a:endParaRPr lang="en-US" dirty="0"/>
              </a:p>
            </p:txBody>
          </p:sp>
        </mc:Choice>
        <mc:Fallback>
          <p:sp>
            <p:nvSpPr>
              <p:cNvPr id="3" name="Content Placeholder 2">
                <a:extLst>
                  <a:ext uri="{FF2B5EF4-FFF2-40B4-BE49-F238E27FC236}">
                    <a16:creationId xmlns:a16="http://schemas.microsoft.com/office/drawing/2014/main" id="{D699B2CB-D65F-C640-AAAB-E86A145F955C}"/>
                  </a:ext>
                </a:extLst>
              </p:cNvPr>
              <p:cNvSpPr>
                <a:spLocks noGrp="1" noRot="1" noChangeAspect="1" noMove="1" noResize="1" noEditPoints="1" noAdjustHandles="1" noChangeArrowheads="1" noChangeShapeType="1" noTextEdit="1"/>
              </p:cNvSpPr>
              <p:nvPr>
                <p:ph idx="1"/>
              </p:nvPr>
            </p:nvSpPr>
            <p:spPr>
              <a:blipFill>
                <a:blip r:embed="rId2"/>
                <a:stretch>
                  <a:fillRect l="-965" t="-2924"/>
                </a:stretch>
              </a:blipFill>
            </p:spPr>
            <p:txBody>
              <a:bodyPr/>
              <a:lstStyle/>
              <a:p>
                <a:r>
                  <a:rPr lang="en-US">
                    <a:noFill/>
                  </a:rPr>
                  <a:t> </a:t>
                </a:r>
              </a:p>
            </p:txBody>
          </p:sp>
        </mc:Fallback>
      </mc:AlternateContent>
    </p:spTree>
    <p:extLst>
      <p:ext uri="{BB962C8B-B14F-4D97-AF65-F5344CB8AC3E}">
        <p14:creationId xmlns:p14="http://schemas.microsoft.com/office/powerpoint/2010/main" val="83301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6CA37-AC3D-C248-BF20-359732FE5EE5}"/>
                  </a:ext>
                </a:extLst>
              </p:cNvPr>
              <p:cNvSpPr>
                <a:spLocks noGrp="1"/>
              </p:cNvSpPr>
              <p:nvPr>
                <p:ph idx="1"/>
              </p:nvPr>
            </p:nvSpPr>
            <p:spPr>
              <a:xfrm>
                <a:off x="838200" y="194872"/>
                <a:ext cx="10515600" cy="5982091"/>
              </a:xfrm>
            </p:spPr>
            <p:txBody>
              <a:bodyPr>
                <a:normAutofit lnSpcReduction="10000"/>
              </a:bodyPr>
              <a:lstStyle/>
              <a:p>
                <a:pPr marL="0" indent="0">
                  <a:buNone/>
                </a:pPr>
                <a:r>
                  <a:rPr lang="en-US" dirty="0"/>
                  <a:t>(Q6) In the lecture, we discussed some efficient algorithms for </a:t>
                </a:r>
                <a:r>
                  <a:rPr lang="en-US" b="1" i="1" dirty="0"/>
                  <a:t>influence maximization</a:t>
                </a:r>
                <a:r>
                  <a:rPr lang="en-US" i="1" dirty="0"/>
                  <a:t> </a:t>
                </a:r>
                <a:r>
                  <a:rPr lang="en-US" dirty="0"/>
                  <a:t>over single layer graphs. Recall that each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has an associated probability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sub>
                    </m:sSub>
                  </m:oMath>
                </a14:m>
                <a:r>
                  <a:rPr lang="en-US" dirty="0"/>
                  <a:t> in the classic IC model. Consider a multilayer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oMath>
                </a14:m>
                <a:r>
                  <a:rPr lang="en-US" dirty="0"/>
                  <a:t> with vertices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a:t> edges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dirty="0"/>
                  <a:t>and layers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 </m:t>
                    </m:r>
                  </m:oMath>
                </a14:m>
                <a:r>
                  <a:rPr lang="en-US" dirty="0"/>
                  <a:t>Specifically,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oMath>
                </a14:m>
                <a:r>
                  <a:rPr lang="en-US" dirty="0"/>
                  <a:t> Each edge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,ℓ</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dirty="0"/>
                  <a:t>has an associated probability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,ℓ. </m:t>
                        </m:r>
                      </m:sub>
                    </m:sSub>
                    <m:r>
                      <a:rPr lang="en-US" b="0" i="1" smtClean="0">
                        <a:latin typeface="Cambria Math" panose="02040503050406030204" pitchFamily="18" charset="0"/>
                      </a:rPr>
                      <m:t> </m:t>
                    </m:r>
                  </m:oMath>
                </a14:m>
                <a:r>
                  <a:rPr lang="en-US" dirty="0"/>
                  <a:t>In the context of social networks, the layers may correspond to interests or topics, depending on which users may influence each other with different probabilities. Consider an influence propagation starting from seed vertices corresponding to different layers. Assume that propagations in different layers are independent. Your goal is to find up to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seed vertices in each of </a:t>
                </a:r>
                <a14:m>
                  <m:oMath xmlns:m="http://schemas.openxmlformats.org/officeDocument/2006/math">
                    <m:r>
                      <a:rPr lang="en-US" b="0" i="1" smtClean="0">
                        <a:latin typeface="Cambria Math" panose="02040503050406030204" pitchFamily="18" charset="0"/>
                      </a:rPr>
                      <m:t>𝜆</m:t>
                    </m:r>
                  </m:oMath>
                </a14:m>
                <a:r>
                  <a:rPr lang="en-US" dirty="0"/>
                  <a:t> layers such that the expected number of influenced users over all layers is maximized. To be clear, each influenced user in one layer counts toward a credit of 1 unit. If the same user in influenced in 2 layers, the  campaign gets a  credit of 2 units and so on. Can you extend any of the classic IM algorithms for solving this problem? Explain your reasoning. </a:t>
                </a:r>
              </a:p>
            </p:txBody>
          </p:sp>
        </mc:Choice>
        <mc:Fallback>
          <p:sp>
            <p:nvSpPr>
              <p:cNvPr id="3" name="Content Placeholder 2">
                <a:extLst>
                  <a:ext uri="{FF2B5EF4-FFF2-40B4-BE49-F238E27FC236}">
                    <a16:creationId xmlns:a16="http://schemas.microsoft.com/office/drawing/2014/main" id="{1426CA37-AC3D-C248-BF20-359732FE5EE5}"/>
                  </a:ext>
                </a:extLst>
              </p:cNvPr>
              <p:cNvSpPr>
                <a:spLocks noGrp="1" noRot="1" noChangeAspect="1" noMove="1" noResize="1" noEditPoints="1" noAdjustHandles="1" noChangeArrowheads="1" noChangeShapeType="1" noTextEdit="1"/>
              </p:cNvSpPr>
              <p:nvPr>
                <p:ph idx="1"/>
              </p:nvPr>
            </p:nvSpPr>
            <p:spPr>
              <a:xfrm>
                <a:off x="838200" y="194872"/>
                <a:ext cx="10515600" cy="5982091"/>
              </a:xfrm>
              <a:blipFill>
                <a:blip r:embed="rId2"/>
                <a:stretch>
                  <a:fillRect l="-1086" t="-2119" r="-1689"/>
                </a:stretch>
              </a:blipFill>
            </p:spPr>
            <p:txBody>
              <a:bodyPr/>
              <a:lstStyle/>
              <a:p>
                <a:r>
                  <a:rPr lang="en-US">
                    <a:noFill/>
                  </a:rPr>
                  <a:t> </a:t>
                </a:r>
              </a:p>
            </p:txBody>
          </p:sp>
        </mc:Fallback>
      </mc:AlternateContent>
    </p:spTree>
    <p:extLst>
      <p:ext uri="{BB962C8B-B14F-4D97-AF65-F5344CB8AC3E}">
        <p14:creationId xmlns:p14="http://schemas.microsoft.com/office/powerpoint/2010/main" val="270086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3758</TotalTime>
  <Words>699</Words>
  <Application>Microsoft Macintosh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黑体</vt:lpstr>
      <vt:lpstr>宋体</vt:lpstr>
      <vt:lpstr>Arial</vt:lpstr>
      <vt:lpstr>Calibri</vt:lpstr>
      <vt:lpstr>Calibri Light</vt:lpstr>
      <vt:lpstr>Cambria Math</vt:lpstr>
      <vt:lpstr>Office Theme</vt:lpstr>
      <vt:lpstr>Mining on Large Graphs   A short course at L’Università degli Studi Roma Tre -- Some Suggested Projects and Exercises  </vt:lpstr>
      <vt:lpstr>PowerPoint Presentation</vt:lpstr>
      <vt:lpstr>Unit I: Communities k-cores, k-trusses, etc. </vt:lpstr>
      <vt:lpstr>PowerPoint Presentation</vt:lpstr>
      <vt:lpstr>Unit II: Densest Subgraphs and Influence Propagation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on Large Graphs   A short course at L’Università degli Studi Roma Tre -- Some Suggested Projects and Exercises  </dc:title>
  <dc:creator>Microsoft Office User</dc:creator>
  <cp:lastModifiedBy>Microsoft Office User</cp:lastModifiedBy>
  <cp:revision>20</cp:revision>
  <dcterms:created xsi:type="dcterms:W3CDTF">2024-05-12T19:57:42Z</dcterms:created>
  <dcterms:modified xsi:type="dcterms:W3CDTF">2024-05-15T10:36:11Z</dcterms:modified>
</cp:coreProperties>
</file>