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71" r:id="rId4"/>
    <p:sldId id="372" r:id="rId5"/>
    <p:sldId id="488" r:id="rId6"/>
    <p:sldId id="494" r:id="rId7"/>
    <p:sldId id="487" r:id="rId8"/>
    <p:sldId id="489" r:id="rId9"/>
    <p:sldId id="495" r:id="rId10"/>
    <p:sldId id="496" r:id="rId11"/>
    <p:sldId id="491" r:id="rId12"/>
    <p:sldId id="477" r:id="rId13"/>
    <p:sldId id="492" r:id="rId14"/>
    <p:sldId id="308" r:id="rId15"/>
    <p:sldId id="478" r:id="rId16"/>
    <p:sldId id="497" r:id="rId17"/>
    <p:sldId id="309" r:id="rId18"/>
    <p:sldId id="310" r:id="rId19"/>
    <p:sldId id="311" r:id="rId20"/>
    <p:sldId id="317" r:id="rId21"/>
    <p:sldId id="312" r:id="rId22"/>
    <p:sldId id="472" r:id="rId23"/>
    <p:sldId id="473" r:id="rId24"/>
    <p:sldId id="313" r:id="rId25"/>
    <p:sldId id="314" r:id="rId26"/>
    <p:sldId id="493" r:id="rId27"/>
    <p:sldId id="49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/>
    <p:restoredTop sz="93233"/>
  </p:normalViewPr>
  <p:slideViewPr>
    <p:cSldViewPr snapToGrid="0" snapToObjects="1">
      <p:cViewPr varScale="1">
        <p:scale>
          <a:sx n="61" d="100"/>
          <a:sy n="6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076A-85FB-F24B-9C98-933410E2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4444-C048-BF42-8A5C-2969042E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E11E-6EEE-DC4E-927C-6CC2FF9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97F1-48D0-E44F-8954-E40942B9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B406-3C5D-544C-B89C-C7E7EE9E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2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032-400D-004F-9E9A-C51D910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25DA1-4BEA-F642-AC77-0FCCF9A2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0CD6-2975-194E-985E-881565F0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727B-2242-6045-B511-5C15D1B4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2715-EFB5-1045-B031-06C928E1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5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1DC52-CE9F-9946-9028-0761C68D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E2B4-9C6C-B947-B940-996C29017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D172-FDAB-4545-A700-DFEDC7E8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C474-A9CA-5C49-A632-D28814B0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5383-5CA5-954C-89A4-95296091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1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F3FF-35A4-6348-9751-D1BB405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0982-9E82-3140-B560-A9A62101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3952-080D-3A44-A57B-5B2EFA2B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E59D-A1EA-7D44-9746-AE08B24C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E550-AA25-C74F-A617-DFD8326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9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D88-FDC6-EA47-972E-EE6DEEC0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4F89-B6A2-6B4F-8177-EACACC43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5B0A-8FB9-F549-BB12-A1CCAA0F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F580-550D-0449-88EF-E6A70F4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E1AE-2FBA-A441-B5AF-0FB137C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2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436D-2119-5F45-99E9-5AE6E7AA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29E4-16D0-4F45-8AB8-53B712AD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1C69A-5A95-5140-B85A-D380F862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024E-0114-C342-9180-10B2962B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C75F-2B46-864D-B104-EAB4F60B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960A8-5B9F-2041-BAB1-64C448CF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7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24D0-70F2-684C-9E25-11116BC5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3045-ACFF-7A46-B8AC-D027B04E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212F-F406-C143-AECF-B9C1F4B9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B4531-DDFF-D646-9FBE-044F966B2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EC38-6B85-694F-8BD3-AC6EEE043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85B07-905C-1D45-A401-62E9240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8B7F3-09CF-4B46-B2C0-F4103618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7B0A5-DA1A-924A-9F3C-5CFB6677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22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2EA1-C604-C742-88B9-5682DF90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A9EE-964C-9F4F-97D0-061188E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95DE5-0357-AE47-A625-F9A43C9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451C-8F23-CB40-9919-2F7B22BE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5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31776-C1CC-9C4C-8C7C-84B60FE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3EA0-AB8B-AD41-8154-D379F032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22B6-F5DF-4745-AA72-5BDEF2B6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7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7FA8-5D28-CD4B-AD31-7694774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C609-93A5-274F-B43A-1E2AF81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1DA4-2C9B-A247-A142-94077469D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97E-834E-A74C-9CC4-81BAC5C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47E6-BB9D-2A4E-85E0-B6B7F35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350B-6981-FD47-9EE2-5BA4412C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8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D231-4705-034A-A690-CF81B94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FA378-4332-2643-B798-5645FA93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699AE-6894-B246-AE05-89D94AA5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F5B9-0FE6-B743-81A3-A3A9BC2F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62535-03E1-1641-8EC7-E62C018F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ECF9-C8BF-1248-9CA4-150DED7C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0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B6552-1187-174B-8C9F-399C0DE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27371-6466-A546-8896-23E2D4E4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670F-C04C-2046-91DF-AB217143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274E-9D19-B043-9DB0-FDCC33B3DD39}" type="datetimeFigureOut">
              <a:t>19/12/19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5887-E2B1-CE46-B5DD-B53C97E8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6677-F2B1-0141-A037-BA9DDAD74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F966-C890-744E-8C80-6665A597DCA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6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84-7F1B-3E43-9598-985863AC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Programming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3D4A1-77E9-084D-A167-7B29556C9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Module 2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3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251" name="Rectangle 1027"/>
              <p:cNvSpPr>
                <a:spLocks noChangeArrowheads="1"/>
              </p:cNvSpPr>
              <p:nvPr/>
            </p:nvSpPr>
            <p:spPr bwMode="auto">
              <a:xfrm>
                <a:off x="167640" y="701041"/>
                <a:ext cx="11750040" cy="5366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400" dirty="0">
                    <a:latin typeface="Corbel" panose="020B0503020204020204" pitchFamily="34" charset="0"/>
                  </a:rPr>
                  <a:t>It is possible to compute the probability matrix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i="1" dirty="0">
                    <a:latin typeface="Corbel" panose="020B0503020204020204" pitchFamily="34" charset="0"/>
                  </a:rPr>
                  <a:t>A</a:t>
                </a:r>
                <a:r>
                  <a:rPr lang="en-US" altLang="it-IT" sz="2800" i="1" baseline="30000" dirty="0">
                    <a:latin typeface="Corbel" panose="020B0503020204020204" pitchFamily="34" charset="0"/>
                  </a:rPr>
                  <a:t>1</a:t>
                </a:r>
                <a:r>
                  <a:rPr lang="en-US" altLang="it-IT" sz="2800" i="1" baseline="-25000" dirty="0">
                    <a:latin typeface="Corbel" panose="020B0503020204020204" pitchFamily="34" charset="0"/>
                  </a:rPr>
                  <a:t>ij 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=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P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j</a:t>
                </a:r>
                <a:r>
                  <a:rPr lang="en-US" altLang="it-IT" sz="2800" dirty="0" err="1">
                    <a:latin typeface="Corbel" panose="020B0503020204020204" pitchFamily="34" charset="0"/>
                  </a:rPr>
                  <a:t>|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i,j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)/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		PAM1 probability matrix (t = 1)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400" dirty="0">
                    <a:latin typeface="Corbel" panose="020B0503020204020204" pitchFamily="34" charset="0"/>
                  </a:rPr>
                  <a:t>If sequences are not 99% identical, matrix referring to 1% PAM is computed (iteratively) rescaling off-diagonal elements: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it-IT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it-I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it-IT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it-IT" sz="2800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r>
                          <a:rPr lang="en-US" altLang="it-IT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it-I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it-IT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it-IT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it-IT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it-IT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sup>
                          <m:e>
                            <m:r>
                              <a:rPr lang="en-US" altLang="it-IT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it-IT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it-I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it-IT" sz="2800" i="1">
                            <a:latin typeface="Cambria Math" panose="02040503050406030204" pitchFamily="18" charset="0"/>
                          </a:rPr>
                          <m:t>=0.01</m:t>
                        </m:r>
                      </m:e>
                    </m:nary>
                  </m:oMath>
                </a14:m>
                <a:r>
                  <a:rPr lang="en-US" altLang="it-IT" sz="2800" dirty="0">
                    <a:latin typeface="Corbel" panose="020B0503020204020204" pitchFamily="34" charset="0"/>
                  </a:rPr>
                  <a:t> 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400" dirty="0">
                    <a:latin typeface="Corbel" panose="020B0503020204020204" pitchFamily="34" charset="0"/>
                  </a:rPr>
                  <a:t>and then diagonal elements, imposing  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en-US" alt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it-IT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it-IT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altLang="it-IT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t-I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it-IT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it-I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it-IT" sz="28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it-IT" sz="28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3251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" y="701041"/>
                <a:ext cx="11750040" cy="5366726"/>
              </a:xfrm>
              <a:prstGeom prst="rect">
                <a:avLst/>
              </a:prstGeom>
              <a:blipFill>
                <a:blip r:embed="rId2"/>
                <a:stretch>
                  <a:fillRect l="-972" t="-708" r="-864" b="-370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26">
            <a:extLst>
              <a:ext uri="{FF2B5EF4-FFF2-40B4-BE49-F238E27FC236}">
                <a16:creationId xmlns:a16="http://schemas.microsoft.com/office/drawing/2014/main" id="{6B022FD3-789E-F641-9D57-51222A91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1626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PAM1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88072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381000" y="1127761"/>
            <a:ext cx="1152144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PAMx: </a:t>
            </a:r>
            <a:r>
              <a:rPr lang="en-US" altLang="it-IT" sz="2800" dirty="0">
                <a:latin typeface="Corbel" panose="020B0503020204020204" pitchFamily="34" charset="0"/>
              </a:rPr>
              <a:t>Margaret Oakley </a:t>
            </a:r>
            <a:r>
              <a:rPr lang="en-US" altLang="it-IT" sz="2800" dirty="0" err="1">
                <a:latin typeface="Corbel" panose="020B0503020204020204" pitchFamily="34" charset="0"/>
              </a:rPr>
              <a:t>Dayhoff</a:t>
            </a:r>
            <a:r>
              <a:rPr lang="en-US" altLang="it-IT" sz="2800" dirty="0">
                <a:latin typeface="Corbel" panose="020B0503020204020204" pitchFamily="34" charset="0"/>
              </a:rPr>
              <a:t> (1978)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1,572 changes in 71 groups of closely related proteins (85% min sequence identity)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It is possible to compute the probability matrix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latin typeface="Corbel" panose="020B0503020204020204" pitchFamily="34" charset="0"/>
              </a:rPr>
              <a:t>A</a:t>
            </a:r>
            <a:r>
              <a:rPr lang="en-US" altLang="it-IT" sz="2800" b="1" i="1" baseline="30000" dirty="0">
                <a:latin typeface="Corbel" panose="020B0503020204020204" pitchFamily="34" charset="0"/>
              </a:rPr>
              <a:t>1</a:t>
            </a:r>
            <a:r>
              <a:rPr lang="en-US" altLang="it-IT" sz="2800" b="1" i="1" baseline="-25000" dirty="0">
                <a:latin typeface="Corbel" panose="020B0503020204020204" pitchFamily="34" charset="0"/>
              </a:rPr>
              <a:t>ij </a:t>
            </a:r>
            <a:r>
              <a:rPr lang="en-US" altLang="it-IT" sz="2800" i="1" baseline="-25000" dirty="0">
                <a:latin typeface="Corbel" panose="020B0503020204020204" pitchFamily="34" charset="0"/>
              </a:rPr>
              <a:t>				</a:t>
            </a:r>
            <a:r>
              <a:rPr lang="en-US" altLang="it-IT" sz="2800" dirty="0">
                <a:latin typeface="Corbel" panose="020B0503020204020204" pitchFamily="34" charset="0"/>
              </a:rPr>
              <a:t>	PAM1 probability matrix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i="1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latin typeface="Corbel" panose="020B0503020204020204" pitchFamily="34" charset="0"/>
              </a:rPr>
              <a:t>Score(PAM</a:t>
            </a:r>
            <a:r>
              <a:rPr lang="en-US" altLang="it-IT" sz="2800" b="1" dirty="0">
                <a:latin typeface="Corbel" panose="020B0503020204020204" pitchFamily="34" charset="0"/>
              </a:rPr>
              <a:t>1)</a:t>
            </a:r>
            <a:r>
              <a:rPr lang="en-US" altLang="it-IT" sz="2800" b="1" i="1" baseline="-25000" dirty="0">
                <a:latin typeface="Corbel" panose="020B0503020204020204" pitchFamily="34" charset="0"/>
              </a:rPr>
              <a:t> </a:t>
            </a:r>
            <a:r>
              <a:rPr lang="en-US" altLang="it-IT" sz="2800" b="1" i="1" baseline="-25000" dirty="0" err="1">
                <a:latin typeface="Corbel" panose="020B0503020204020204" pitchFamily="34" charset="0"/>
              </a:rPr>
              <a:t>ij</a:t>
            </a:r>
            <a:r>
              <a:rPr lang="en-US" altLang="it-IT" sz="2800" b="1" i="1" dirty="0">
                <a:latin typeface="Corbel" panose="020B0503020204020204" pitchFamily="34" charset="0"/>
              </a:rPr>
              <a:t> = K </a:t>
            </a:r>
            <a:r>
              <a:rPr lang="en-US" altLang="it-IT" sz="2800" b="1" dirty="0">
                <a:latin typeface="Corbel" panose="020B0503020204020204" pitchFamily="34" charset="0"/>
              </a:rPr>
              <a:t>Log(</a:t>
            </a:r>
            <a:r>
              <a:rPr lang="en-US" altLang="it-IT" sz="2800" b="1" i="1" dirty="0">
                <a:latin typeface="Corbel" panose="020B0503020204020204" pitchFamily="34" charset="0"/>
              </a:rPr>
              <a:t>A</a:t>
            </a:r>
            <a:r>
              <a:rPr lang="en-US" altLang="it-IT" sz="2800" b="1" baseline="30000" dirty="0">
                <a:latin typeface="Corbel" panose="020B0503020204020204" pitchFamily="34" charset="0"/>
              </a:rPr>
              <a:t>1</a:t>
            </a:r>
            <a:r>
              <a:rPr lang="en-US" altLang="it-IT" sz="2800" b="1" i="1" baseline="-25000" dirty="0">
                <a:latin typeface="Corbel" panose="020B0503020204020204" pitchFamily="34" charset="0"/>
              </a:rPr>
              <a:t>ij </a:t>
            </a:r>
            <a:r>
              <a:rPr lang="en-US" altLang="it-IT" sz="2800" b="1" dirty="0">
                <a:latin typeface="Corbel" panose="020B0503020204020204" pitchFamily="34" charset="0"/>
              </a:rPr>
              <a:t>/</a:t>
            </a:r>
            <a:r>
              <a:rPr lang="en-US" altLang="it-IT" sz="2800" b="1" i="1" dirty="0">
                <a:latin typeface="Corbel" panose="020B0503020204020204" pitchFamily="34" charset="0"/>
              </a:rPr>
              <a:t>P</a:t>
            </a:r>
            <a:r>
              <a:rPr lang="en-US" altLang="it-IT" sz="2800" b="1" i="1" baseline="-25000" dirty="0">
                <a:latin typeface="Corbel" panose="020B0503020204020204" pitchFamily="34" charset="0"/>
              </a:rPr>
              <a:t>i</a:t>
            </a:r>
            <a:r>
              <a:rPr lang="en-US" altLang="it-IT" sz="2800" b="1" dirty="0">
                <a:latin typeface="Corbel" panose="020B0503020204020204" pitchFamily="34" charset="0"/>
              </a:rPr>
              <a:t>)</a:t>
            </a:r>
            <a:r>
              <a:rPr lang="en-US" altLang="it-IT" sz="2800" dirty="0">
                <a:latin typeface="Corbel" panose="020B0503020204020204" pitchFamily="34" charset="0"/>
              </a:rPr>
              <a:t> 	 PAM1 log-odd matrix</a:t>
            </a: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5885EEB9-5FF5-6A4A-91AA-EF7A62551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866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</p:spTree>
    <p:extLst>
      <p:ext uri="{BB962C8B-B14F-4D97-AF65-F5344CB8AC3E}">
        <p14:creationId xmlns:p14="http://schemas.microsoft.com/office/powerpoint/2010/main" val="13054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711861"/>
            <a:ext cx="8890646" cy="568791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779520" y="188641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orbel" panose="020B0503020204020204" pitchFamily="34" charset="0"/>
              </a:rPr>
              <a:t>PAM 1 </a:t>
            </a:r>
            <a:r>
              <a:rPr lang="it-IT" sz="28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Probability</a:t>
            </a:r>
            <a:r>
              <a:rPr lang="it-IT" sz="28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matrix</a:t>
            </a:r>
            <a:r>
              <a:rPr lang="it-IT" sz="2800" b="1" dirty="0">
                <a:solidFill>
                  <a:srgbClr val="FF0000"/>
                </a:solidFill>
                <a:latin typeface="Corbel" panose="020B0503020204020204" pitchFamily="34" charset="0"/>
              </a:rPr>
              <a:t> : P(</a:t>
            </a:r>
            <a:r>
              <a:rPr lang="it-IT" sz="28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j|i</a:t>
            </a:r>
            <a:r>
              <a:rPr lang="it-IT" sz="2800" b="1" dirty="0">
                <a:solidFill>
                  <a:srgbClr val="FF0000"/>
                </a:solidFill>
                <a:latin typeface="Corbel" panose="020B0503020204020204" pitchFamily="34" charset="0"/>
              </a:rPr>
              <a:t>)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26904" y="6247373"/>
            <a:ext cx="6552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Very stringent matrix: very low values off diagonal</a:t>
            </a:r>
          </a:p>
        </p:txBody>
      </p:sp>
    </p:spTree>
    <p:extLst>
      <p:ext uri="{BB962C8B-B14F-4D97-AF65-F5344CB8AC3E}">
        <p14:creationId xmlns:p14="http://schemas.microsoft.com/office/powerpoint/2010/main" val="91321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274" name="Rectangle 1026"/>
              <p:cNvSpPr>
                <a:spLocks noChangeArrowheads="1"/>
              </p:cNvSpPr>
              <p:nvPr/>
            </p:nvSpPr>
            <p:spPr bwMode="auto">
              <a:xfrm>
                <a:off x="1524000" y="2057401"/>
                <a:ext cx="9144000" cy="4196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it-IT" i="1" dirty="0" err="1">
                    <a:latin typeface="Corbel" panose="020B0503020204020204" pitchFamily="34" charset="0"/>
                  </a:rPr>
                  <a:t>A</a:t>
                </a:r>
                <a:r>
                  <a:rPr lang="en-US" altLang="it-IT" i="1" baseline="30000" dirty="0" err="1">
                    <a:latin typeface="Corbel" panose="020B0503020204020204" pitchFamily="34" charset="0"/>
                  </a:rPr>
                  <a:t>n</a:t>
                </a:r>
                <a:r>
                  <a:rPr lang="en-US" altLang="it-IT" i="1" baseline="-25000" dirty="0" err="1">
                    <a:latin typeface="Corbel" panose="020B0503020204020204" pitchFamily="34" charset="0"/>
                  </a:rPr>
                  <a:t>ij</a:t>
                </a:r>
                <a:r>
                  <a:rPr lang="en-US" altLang="it-IT" i="1" dirty="0">
                    <a:latin typeface="Corbel" panose="020B0503020204020204" pitchFamily="34" charset="0"/>
                  </a:rPr>
                  <a:t>=(A</a:t>
                </a:r>
                <a:r>
                  <a:rPr lang="en-US" altLang="it-IT" i="1" baseline="30000" dirty="0">
                    <a:latin typeface="Corbel" panose="020B0503020204020204" pitchFamily="34" charset="0"/>
                  </a:rPr>
                  <a:t>1</a:t>
                </a:r>
                <a:r>
                  <a:rPr lang="en-US" altLang="it-IT" i="1" baseline="-25000" dirty="0">
                    <a:latin typeface="Corbel" panose="020B0503020204020204" pitchFamily="34" charset="0"/>
                  </a:rPr>
                  <a:t>ij</a:t>
                </a:r>
                <a:r>
                  <a:rPr lang="en-US" altLang="it-IT" i="1" dirty="0">
                    <a:latin typeface="Corbel" panose="020B0503020204020204" pitchFamily="34" charset="0"/>
                  </a:rPr>
                  <a:t>)</a:t>
                </a:r>
                <a:r>
                  <a:rPr lang="en-US" altLang="it-IT" i="1" baseline="30000" dirty="0">
                    <a:latin typeface="Corbel" panose="020B0503020204020204" pitchFamily="34" charset="0"/>
                  </a:rPr>
                  <a:t>n	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i="1" baseline="30000" dirty="0"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dirty="0">
                    <a:latin typeface="Corbel" panose="020B0503020204020204" pitchFamily="34" charset="0"/>
                  </a:rPr>
                  <a:t>=2 			</a:t>
                </a:r>
                <a14:m>
                  <m:oMath xmlns:m="http://schemas.openxmlformats.org/officeDocument/2006/math"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t-IT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it-IT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t-IT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it-IT" b="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t-IT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t-IT" dirty="0">
                    <a:latin typeface="Corbel" panose="020B0503020204020204" pitchFamily="34" charset="0"/>
                  </a:rPr>
                  <a:t> 		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dirty="0"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dirty="0">
                    <a:latin typeface="Corbel" panose="020B0503020204020204" pitchFamily="34" charset="0"/>
                  </a:rPr>
                  <a:t>The residue j can change into </a:t>
                </a:r>
                <a:r>
                  <a:rPr lang="en-US" altLang="it-IT" dirty="0" err="1">
                    <a:latin typeface="Corbel" panose="020B0503020204020204" pitchFamily="34" charset="0"/>
                  </a:rPr>
                  <a:t>i</a:t>
                </a:r>
                <a:r>
                  <a:rPr lang="en-US" altLang="it-IT" dirty="0">
                    <a:latin typeface="Corbel" panose="020B0503020204020204" pitchFamily="34" charset="0"/>
                  </a:rPr>
                  <a:t> via any intermediate l</a:t>
                </a:r>
                <a:endParaRPr lang="en-US" altLang="it-IT" i="1" baseline="30000" dirty="0"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i="1" baseline="30000" dirty="0"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dirty="0"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i="1" dirty="0">
                    <a:latin typeface="Corbel" panose="020B0503020204020204" pitchFamily="34" charset="0"/>
                  </a:rPr>
                  <a:t>		          Score (</a:t>
                </a:r>
                <a:r>
                  <a:rPr lang="en-US" altLang="it-IT" i="1" dirty="0" err="1">
                    <a:latin typeface="Corbel" panose="020B0503020204020204" pitchFamily="34" charset="0"/>
                  </a:rPr>
                  <a:t>PAMn</a:t>
                </a:r>
                <a:r>
                  <a:rPr lang="en-US" altLang="it-IT" i="1" dirty="0">
                    <a:latin typeface="Corbel" panose="020B0503020204020204" pitchFamily="34" charset="0"/>
                  </a:rPr>
                  <a:t>)</a:t>
                </a:r>
                <a:r>
                  <a:rPr lang="en-US" altLang="it-IT" i="1" baseline="-25000" dirty="0">
                    <a:latin typeface="Corbel" panose="020B0503020204020204" pitchFamily="34" charset="0"/>
                  </a:rPr>
                  <a:t> </a:t>
                </a:r>
                <a:r>
                  <a:rPr lang="en-US" altLang="it-IT" i="1" baseline="-25000" dirty="0" err="1">
                    <a:latin typeface="Corbel" panose="020B0503020204020204" pitchFamily="34" charset="0"/>
                  </a:rPr>
                  <a:t>ij</a:t>
                </a:r>
                <a:r>
                  <a:rPr lang="en-US" altLang="it-IT" i="1" dirty="0">
                    <a:latin typeface="Corbel" panose="020B0503020204020204" pitchFamily="34" charset="0"/>
                  </a:rPr>
                  <a:t> = l</a:t>
                </a:r>
                <a:r>
                  <a:rPr lang="en-US" altLang="it-IT" dirty="0">
                    <a:latin typeface="Corbel" panose="020B0503020204020204" pitchFamily="34" charset="0"/>
                  </a:rPr>
                  <a:t>og(</a:t>
                </a:r>
                <a:r>
                  <a:rPr lang="en-US" altLang="it-IT" i="1" dirty="0" err="1">
                    <a:latin typeface="Corbel" panose="020B0503020204020204" pitchFamily="34" charset="0"/>
                  </a:rPr>
                  <a:t>A</a:t>
                </a:r>
                <a:r>
                  <a:rPr lang="en-US" altLang="it-IT" i="1" baseline="30000" dirty="0" err="1">
                    <a:latin typeface="Corbel" panose="020B0503020204020204" pitchFamily="34" charset="0"/>
                  </a:rPr>
                  <a:t>n</a:t>
                </a:r>
                <a:r>
                  <a:rPr lang="en-US" altLang="it-IT" i="1" baseline="-25000" dirty="0" err="1">
                    <a:latin typeface="Corbel" panose="020B0503020204020204" pitchFamily="34" charset="0"/>
                  </a:rPr>
                  <a:t>ij</a:t>
                </a:r>
                <a:r>
                  <a:rPr lang="en-US" altLang="it-IT" i="1" baseline="-25000" dirty="0">
                    <a:latin typeface="Corbel" panose="020B0503020204020204" pitchFamily="34" charset="0"/>
                  </a:rPr>
                  <a:t> </a:t>
                </a:r>
                <a:r>
                  <a:rPr lang="en-US" altLang="it-IT" dirty="0">
                    <a:latin typeface="Corbel" panose="020B0503020204020204" pitchFamily="34" charset="0"/>
                  </a:rPr>
                  <a:t>/</a:t>
                </a:r>
                <a:r>
                  <a:rPr lang="en-US" altLang="it-IT" i="1" dirty="0">
                    <a:latin typeface="Corbel" panose="020B0503020204020204" pitchFamily="34" charset="0"/>
                  </a:rPr>
                  <a:t>P</a:t>
                </a:r>
                <a:r>
                  <a:rPr lang="en-US" altLang="it-IT" i="1" baseline="-25000" dirty="0">
                    <a:latin typeface="Corbel" panose="020B0503020204020204" pitchFamily="34" charset="0"/>
                  </a:rPr>
                  <a:t>i</a:t>
                </a:r>
                <a:r>
                  <a:rPr lang="en-US" altLang="it-IT" dirty="0">
                    <a:latin typeface="Corbel" panose="020B0503020204020204" pitchFamily="34" charset="0"/>
                  </a:rPr>
                  <a:t>)</a:t>
                </a:r>
                <a:endParaRPr lang="en-US" altLang="it-IT" b="1" i="1" dirty="0">
                  <a:solidFill>
                    <a:schemeClr val="accent2"/>
                  </a:solidFill>
                  <a:latin typeface="Corbel" panose="020B0503020204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4274" name="Rectangle 10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057401"/>
                <a:ext cx="9144000" cy="4196020"/>
              </a:xfrm>
              <a:prstGeom prst="rect">
                <a:avLst/>
              </a:prstGeom>
              <a:blipFill>
                <a:blip r:embed="rId2"/>
                <a:stretch>
                  <a:fillRect l="-1667" t="-1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1028"/>
          <p:cNvSpPr>
            <a:spLocks noChangeArrowheads="1"/>
          </p:cNvSpPr>
          <p:nvPr/>
        </p:nvSpPr>
        <p:spPr bwMode="auto">
          <a:xfrm>
            <a:off x="457200" y="838201"/>
            <a:ext cx="1135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To derive a score matrix for sequences undergone to </a:t>
            </a:r>
            <a:r>
              <a:rPr lang="en-US" altLang="it-IT" sz="2800" i="1">
                <a:latin typeface="Corbel" panose="020B0503020204020204" pitchFamily="34" charset="0"/>
              </a:rPr>
              <a:t>n </a:t>
            </a:r>
            <a:r>
              <a:rPr lang="en-US" altLang="it-IT" sz="2800">
                <a:latin typeface="Corbel" panose="020B0503020204020204" pitchFamily="34" charset="0"/>
              </a:rPr>
              <a:t>mutational events every 100 residues: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F4D05A33-96A2-204C-A7D8-B5803904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866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</p:spTree>
    <p:extLst>
      <p:ext uri="{BB962C8B-B14F-4D97-AF65-F5344CB8AC3E}">
        <p14:creationId xmlns:p14="http://schemas.microsoft.com/office/powerpoint/2010/main" val="11474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1875" r="33252" b="9027"/>
          <a:stretch>
            <a:fillRect/>
          </a:stretch>
        </p:blipFill>
        <p:spPr bwMode="auto">
          <a:xfrm>
            <a:off x="2895600" y="533399"/>
            <a:ext cx="6126480" cy="561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52600" y="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PAM10 log odd matrix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2240280" y="6249035"/>
            <a:ext cx="7635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Very stringent matrix: no positive value out of the diagonal</a:t>
            </a:r>
          </a:p>
        </p:txBody>
      </p:sp>
    </p:spTree>
    <p:extLst>
      <p:ext uri="{BB962C8B-B14F-4D97-AF65-F5344CB8AC3E}">
        <p14:creationId xmlns:p14="http://schemas.microsoft.com/office/powerpoint/2010/main" val="58465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ChangeArrowheads="1"/>
          </p:cNvSpPr>
          <p:nvPr/>
        </p:nvSpPr>
        <p:spPr bwMode="auto">
          <a:xfrm>
            <a:off x="441960" y="2242206"/>
            <a:ext cx="1138428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it-IT" sz="2800" i="1" dirty="0">
                <a:latin typeface="Corbel" panose="020B0503020204020204" pitchFamily="34" charset="0"/>
              </a:rPr>
              <a:t>n % </a:t>
            </a:r>
            <a:r>
              <a:rPr lang="en-US" altLang="it-IT" sz="2800" dirty="0">
                <a:latin typeface="Corbel" panose="020B0503020204020204" pitchFamily="34" charset="0"/>
              </a:rPr>
              <a:t>mutational events does not mean that n out of 100 residue are different among the two sequences:</a:t>
            </a:r>
          </a:p>
          <a:p>
            <a:pPr marL="342900" indent="-342900">
              <a:spcBef>
                <a:spcPct val="0"/>
              </a:spcBef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it-IT" sz="2800" dirty="0">
                <a:latin typeface="Corbel" panose="020B0503020204020204" pitchFamily="34" charset="0"/>
              </a:rPr>
              <a:t>as the number of mutational events increases, different mutations can occur in the same position</a:t>
            </a:r>
          </a:p>
          <a:p>
            <a:pPr marL="342900" indent="-342900">
              <a:spcBef>
                <a:spcPct val="0"/>
              </a:spcBef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it-IT" sz="2800" dirty="0">
                <a:latin typeface="Corbel" panose="020B0503020204020204" pitchFamily="34" charset="0"/>
              </a:rPr>
              <a:t>then 100 mutational events in a 100-residue sequence leave some unvaried position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 dirty="0">
              <a:latin typeface="Comic Sans MS" panose="030F0702030302020204" pitchFamily="66" charset="0"/>
            </a:endParaRPr>
          </a:p>
        </p:txBody>
      </p:sp>
      <p:sp>
        <p:nvSpPr>
          <p:cNvPr id="54275" name="Rectangle 1028"/>
          <p:cNvSpPr>
            <a:spLocks noChangeArrowheads="1"/>
          </p:cNvSpPr>
          <p:nvPr/>
        </p:nvSpPr>
        <p:spPr bwMode="auto">
          <a:xfrm>
            <a:off x="563880" y="1070770"/>
            <a:ext cx="109118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To derive a score matrix for sequences undergone to </a:t>
            </a:r>
            <a:r>
              <a:rPr lang="en-US" altLang="it-IT" sz="2800" i="1" dirty="0">
                <a:latin typeface="Corbel" panose="020B0503020204020204" pitchFamily="34" charset="0"/>
              </a:rPr>
              <a:t>n </a:t>
            </a:r>
            <a:r>
              <a:rPr lang="en-US" altLang="it-IT" sz="2800" dirty="0">
                <a:latin typeface="Corbel" panose="020B0503020204020204" pitchFamily="34" charset="0"/>
              </a:rPr>
              <a:t>mutational events every 100 residues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B690DD14-71C4-A541-B3B3-99E347AF1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866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</p:spTree>
    <p:extLst>
      <p:ext uri="{BB962C8B-B14F-4D97-AF65-F5344CB8AC3E}">
        <p14:creationId xmlns:p14="http://schemas.microsoft.com/office/powerpoint/2010/main" val="255802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821499" y="914400"/>
          <a:ext cx="8217024" cy="514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itmap Image" r:id="rId3" imgW="11879333" imgH="7447619" progId="Paint.Picture">
                  <p:embed/>
                </p:oleObj>
              </mc:Choice>
              <mc:Fallback>
                <p:oleObj name="Bitmap Image" r:id="rId3" imgW="11879333" imgH="7447619" progId="Paint.Picture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99" y="914400"/>
                        <a:ext cx="8217024" cy="5149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38978" y="228116"/>
            <a:ext cx="111914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Relationship between the PAM and the identity between two sequences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438978" y="5752824"/>
            <a:ext cx="117530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The number of mutational events (PAM) does NOT correspond to the number of different residues between two sequences, when mutations accumulates.</a:t>
            </a:r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>
            <a:off x="3124200" y="914400"/>
            <a:ext cx="1676400" cy="3505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45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t="17708" r="48438" b="14258"/>
          <a:stretch>
            <a:fillRect/>
          </a:stretch>
        </p:blipFill>
        <p:spPr bwMode="auto">
          <a:xfrm>
            <a:off x="3048000" y="670561"/>
            <a:ext cx="5443538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661160" y="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PAM160 log odd matrix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0040" y="6035676"/>
            <a:ext cx="113690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latin typeface="Corbel" panose="020B0503020204020204" pitchFamily="34" charset="0"/>
              </a:rPr>
              <a:t>Some positive values out of the diagonal: residue pairs endowed with positive scores are SIMILAR</a:t>
            </a:r>
          </a:p>
        </p:txBody>
      </p:sp>
    </p:spTree>
    <p:extLst>
      <p:ext uri="{BB962C8B-B14F-4D97-AF65-F5344CB8AC3E}">
        <p14:creationId xmlns:p14="http://schemas.microsoft.com/office/powerpoint/2010/main" val="184491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17470" r="48161" b="14453"/>
          <a:stretch>
            <a:fillRect/>
          </a:stretch>
        </p:blipFill>
        <p:spPr bwMode="auto">
          <a:xfrm>
            <a:off x="3048001" y="762000"/>
            <a:ext cx="57388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810227" y="8901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PAM250 log odd matrix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846320" y="6181785"/>
            <a:ext cx="342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Often adopted</a:t>
            </a:r>
          </a:p>
        </p:txBody>
      </p:sp>
    </p:spTree>
    <p:extLst>
      <p:ext uri="{BB962C8B-B14F-4D97-AF65-F5344CB8AC3E}">
        <p14:creationId xmlns:p14="http://schemas.microsoft.com/office/powerpoint/2010/main" val="268494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 t="17035" r="48047" b="14302"/>
          <a:stretch>
            <a:fillRect/>
          </a:stretch>
        </p:blipFill>
        <p:spPr bwMode="auto">
          <a:xfrm>
            <a:off x="3048000" y="762001"/>
            <a:ext cx="55880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752600" y="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PAM500 log odd matrix</a:t>
            </a:r>
          </a:p>
        </p:txBody>
      </p:sp>
    </p:spTree>
    <p:extLst>
      <p:ext uri="{BB962C8B-B14F-4D97-AF65-F5344CB8AC3E}">
        <p14:creationId xmlns:p14="http://schemas.microsoft.com/office/powerpoint/2010/main" val="224056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84-7F1B-3E43-9598-985863AC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756" y="2036763"/>
            <a:ext cx="9144000" cy="2387600"/>
          </a:xfrm>
        </p:spPr>
        <p:txBody>
          <a:bodyPr/>
          <a:lstStyle/>
          <a:p>
            <a:r>
              <a:rPr lang="it-IT"/>
              <a:t>Substitution matrices</a:t>
            </a:r>
            <a:br>
              <a:rPr lang="it-IT"/>
            </a:br>
            <a:r>
              <a:rPr lang="it-IT"/>
              <a:t>PAM and BLOSUM</a:t>
            </a:r>
          </a:p>
        </p:txBody>
      </p:sp>
    </p:spTree>
    <p:extLst>
      <p:ext uri="{BB962C8B-B14F-4D97-AF65-F5344CB8AC3E}">
        <p14:creationId xmlns:p14="http://schemas.microsoft.com/office/powerpoint/2010/main" val="201087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1066801"/>
            <a:ext cx="1126236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PAM matrices are computed under the hypothesis that substitution scores for distant sequences can be derived from the rate of mutation observed in pairs of very similar sequences.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BLOSUMx</a:t>
            </a: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 </a:t>
            </a: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BLOck</a:t>
            </a: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Substitution Matrix (</a:t>
            </a: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Henikoff</a:t>
            </a: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Henikoff</a:t>
            </a: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(1992)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Family of matrices computed directly starting from curated alignments of sequences with at most x% of identical residues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For highly similar sequences low PAMs or high BLOSUMs have to used. The contrary, for distant sequences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0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9" t="23720" r="48454" b="8377"/>
          <a:stretch>
            <a:fillRect/>
          </a:stretch>
        </p:blipFill>
        <p:spPr bwMode="auto">
          <a:xfrm>
            <a:off x="3008233" y="686544"/>
            <a:ext cx="55387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22120" y="8166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BLOSUM62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22934" y="6031468"/>
            <a:ext cx="2709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Often adopted</a:t>
            </a:r>
          </a:p>
        </p:txBody>
      </p:sp>
    </p:spTree>
    <p:extLst>
      <p:ext uri="{BB962C8B-B14F-4D97-AF65-F5344CB8AC3E}">
        <p14:creationId xmlns:p14="http://schemas.microsoft.com/office/powerpoint/2010/main" val="123706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92251"/>
            <a:ext cx="8675688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>
          <a:xfrm>
            <a:off x="3682603" y="166688"/>
            <a:ext cx="4860131" cy="1325563"/>
          </a:xfrm>
          <a:noFill/>
          <a:ln/>
        </p:spPr>
        <p:txBody>
          <a:bodyPr/>
          <a:lstStyle/>
          <a:p>
            <a:r>
              <a:rPr lang="en-US" altLang="it-IT">
                <a:latin typeface="Corbel" panose="020B0503020204020204" pitchFamily="34" charset="0"/>
              </a:rPr>
              <a:t>BLOSUM62 Matrix</a:t>
            </a:r>
            <a:endParaRPr lang="en-GB" altLang="it-IT">
              <a:latin typeface="Corbel" panose="020B0503020204020204" pitchFamily="34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135189" y="1762126"/>
            <a:ext cx="2376487" cy="137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4511676" y="3136901"/>
            <a:ext cx="1584325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6096001" y="4073525"/>
            <a:ext cx="1152525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216776" y="4795838"/>
            <a:ext cx="1577975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8816976" y="5711825"/>
            <a:ext cx="1190625" cy="738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3962400" y="1917700"/>
            <a:ext cx="1752600" cy="711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000"/>
              <a:t>Small hydrophylic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5791200" y="2603500"/>
            <a:ext cx="2057400" cy="711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000"/>
              <a:t>Acid, acid amide and hydrophilic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6934200" y="3898900"/>
            <a:ext cx="1365250" cy="40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000"/>
              <a:t>Basic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8305801" y="4508500"/>
            <a:ext cx="1590675" cy="711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000"/>
              <a:t>Small hydrophobic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9067801" y="5422900"/>
            <a:ext cx="1438275" cy="40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000"/>
              <a:t>Aromatic</a:t>
            </a:r>
          </a:p>
        </p:txBody>
      </p:sp>
    </p:spTree>
    <p:extLst>
      <p:ext uri="{BB962C8B-B14F-4D97-AF65-F5344CB8AC3E}">
        <p14:creationId xmlns:p14="http://schemas.microsoft.com/office/powerpoint/2010/main" val="364535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524000" y="222250"/>
            <a:ext cx="9144000" cy="641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 flipH="1">
            <a:off x="717551" y="1050925"/>
            <a:ext cx="9744075" cy="5157788"/>
          </a:xfrm>
          <a:prstGeom prst="parallelogram">
            <a:avLst>
              <a:gd name="adj" fmla="val 14893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2470151" y="3102253"/>
            <a:ext cx="7548563" cy="1097994"/>
          </a:xfrm>
          <a:prstGeom prst="rtTriangl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524001" y="1446490"/>
            <a:ext cx="96361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>
          <a:xfrm>
            <a:off x="7105650" y="2343151"/>
            <a:ext cx="3684588" cy="919163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000"/>
              <a:t>BLOSUM62 </a:t>
            </a:r>
            <a:br>
              <a:rPr lang="en-US" altLang="en-US" sz="4000"/>
            </a:br>
            <a:r>
              <a:rPr lang="en-US" altLang="en-US" sz="4000"/>
              <a:t>Substitution</a:t>
            </a:r>
            <a:br>
              <a:rPr lang="en-US" altLang="en-US" sz="4000"/>
            </a:br>
            <a:r>
              <a:rPr lang="en-US" altLang="en-US" sz="4000"/>
              <a:t>Matrix</a:t>
            </a:r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>
            <a:off x="4048125" y="1727200"/>
            <a:ext cx="5056188" cy="406400"/>
          </a:xfrm>
          <a:prstGeom prst="wedgeRectCallout">
            <a:avLst>
              <a:gd name="adj1" fmla="val -13861"/>
              <a:gd name="adj2" fmla="val 28788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Lucida Sans Unicode" panose="020B0602030504020204" pitchFamily="34" charset="0"/>
              </a:rPr>
              <a:t>Common amino acids have low weights</a:t>
            </a:r>
            <a:endParaRPr lang="en-US" altLang="en-US" sz="2400">
              <a:latin typeface="Lucida Sans Unicode" panose="020B0602030504020204" pitchFamily="34" charset="0"/>
            </a:endParaRP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170114" y="996951"/>
            <a:ext cx="819467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A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R -1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1600" b="1"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N -2  0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D -2 -2  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C  0 -3 -3 -3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Q -1  1  0  0 -3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E -1  0  0  2 -4  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G  0 -2  0 -1 -3 -2 -2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H -2  0  1 -1 -3  0  0 -2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I -1 -3 -3 -3 -1 -3 -3 -4 -3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600" b="1"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L -1 -2 -3 -4 -1 -2 -3 -4 -3  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K -1  2  0 -1 -3  1  1 -2 -1 -3 -2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M -1 -1 -2 -3 -1  0 -2 -3 -2  1  2 -1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F -2 -3 -3 -3 -2 -3 -3 -3 -1  0  0 -3  0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P -1 -2 -2 -1 -3 -1 -1 -2 -2 -3 -3 -1 -2 -4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S  1 -1  1  0 -1  0  0  0 -1 -2 -2  0 -1 -2 -1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T  0 -1  0 -1 -1 -1 -1 -2 -2 -1 -1 -1 -1 -2 -1  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W -3 -3 -4 -4 -2 -2 -3 -2 -2 -3 -2 -3 -1  1 -4 -3 -2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Y -2 -2 -2 -3 -2 -1 -2 -3  2 -1 -1 -2 -1  3 -3 -2 -2  2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V  0 -3 -3 -3 -1 -2 -2 -3 -3  3  1 -2  1 -1 -2 -2  0 -3 -1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X  0 -1 -1 -1 -2 -1 -1 -1 -1 -1 -1 -1 -1 -1 -2  0  0 -2 -1 -1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600" b="1">
                <a:latin typeface="Courier New" panose="02070309020205020404" pitchFamily="49" charset="0"/>
              </a:rPr>
              <a:t>   A  R  N  D  C  Q  E  G  H  I  L  K  M  F  P  S  T  W  Y  V  X</a:t>
            </a:r>
          </a:p>
        </p:txBody>
      </p:sp>
      <p:sp>
        <p:nvSpPr>
          <p:cNvPr id="136201" name="Oval 9"/>
          <p:cNvSpPr>
            <a:spLocks noChangeArrowheads="1"/>
          </p:cNvSpPr>
          <p:nvPr/>
        </p:nvSpPr>
        <p:spPr bwMode="auto">
          <a:xfrm>
            <a:off x="5872163" y="3067726"/>
            <a:ext cx="259766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36202" name="AutoShape 10"/>
          <p:cNvSpPr>
            <a:spLocks noChangeArrowheads="1"/>
          </p:cNvSpPr>
          <p:nvPr/>
        </p:nvSpPr>
        <p:spPr bwMode="auto">
          <a:xfrm>
            <a:off x="4171950" y="3505200"/>
            <a:ext cx="4605338" cy="406400"/>
          </a:xfrm>
          <a:prstGeom prst="wedgeRectCallout">
            <a:avLst>
              <a:gd name="adj1" fmla="val 51343"/>
              <a:gd name="adj2" fmla="val 33281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Lucida Sans Unicode" panose="020B0602030504020204" pitchFamily="34" charset="0"/>
              </a:rPr>
              <a:t>Rare amino acids have high weights</a:t>
            </a:r>
          </a:p>
        </p:txBody>
      </p:sp>
      <p:sp>
        <p:nvSpPr>
          <p:cNvPr id="136203" name="Oval 11"/>
          <p:cNvSpPr>
            <a:spLocks noChangeArrowheads="1"/>
          </p:cNvSpPr>
          <p:nvPr/>
        </p:nvSpPr>
        <p:spPr bwMode="auto">
          <a:xfrm>
            <a:off x="8709025" y="5050514"/>
            <a:ext cx="330200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pic>
        <p:nvPicPr>
          <p:cNvPr id="1362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1" t="14961" r="19382" b="7481"/>
          <a:stretch>
            <a:fillRect/>
          </a:stretch>
        </p:blipFill>
        <p:spPr bwMode="auto">
          <a:xfrm>
            <a:off x="2408239" y="1193801"/>
            <a:ext cx="238283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205" name="Oval 13"/>
          <p:cNvSpPr>
            <a:spLocks noChangeArrowheads="1"/>
          </p:cNvSpPr>
          <p:nvPr/>
        </p:nvSpPr>
        <p:spPr bwMode="auto">
          <a:xfrm>
            <a:off x="3586163" y="4096426"/>
            <a:ext cx="381000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6206" name="AutoShape 14"/>
          <p:cNvSpPr>
            <a:spLocks noChangeArrowheads="1"/>
          </p:cNvSpPr>
          <p:nvPr/>
        </p:nvSpPr>
        <p:spPr bwMode="auto">
          <a:xfrm>
            <a:off x="1738314" y="5003800"/>
            <a:ext cx="4708525" cy="406400"/>
          </a:xfrm>
          <a:prstGeom prst="wedgeRectCallout">
            <a:avLst>
              <a:gd name="adj1" fmla="val -11093"/>
              <a:gd name="adj2" fmla="val -16836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000">
                <a:latin typeface="Lucida Sans Unicode" panose="020B0602030504020204" pitchFamily="34" charset="0"/>
              </a:rPr>
              <a:t>Negative for less likely substitutions</a:t>
            </a:r>
            <a:endParaRPr lang="en-US" altLang="en-US" sz="2400">
              <a:latin typeface="Lucida Sans Unicode" panose="020B0602030504020204" pitchFamily="34" charset="0"/>
            </a:endParaRPr>
          </a:p>
        </p:txBody>
      </p:sp>
      <p:pic>
        <p:nvPicPr>
          <p:cNvPr id="1362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t="14293" r="22516" b="11911"/>
          <a:stretch>
            <a:fillRect/>
          </a:stretch>
        </p:blipFill>
        <p:spPr bwMode="auto">
          <a:xfrm>
            <a:off x="5124451" y="1193800"/>
            <a:ext cx="2341563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208" name="AutoShape 16"/>
          <p:cNvSpPr>
            <a:spLocks noChangeArrowheads="1"/>
          </p:cNvSpPr>
          <p:nvPr/>
        </p:nvSpPr>
        <p:spPr bwMode="auto">
          <a:xfrm>
            <a:off x="2762250" y="5915025"/>
            <a:ext cx="4806950" cy="406400"/>
          </a:xfrm>
          <a:prstGeom prst="wedgeRectCallout">
            <a:avLst>
              <a:gd name="adj1" fmla="val 42208"/>
              <a:gd name="adj2" fmla="val -12617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000">
                <a:latin typeface="Lucida Sans Unicode" panose="020B0602030504020204" pitchFamily="34" charset="0"/>
              </a:rPr>
              <a:t>Positive for more likely substitutions</a:t>
            </a:r>
            <a:endParaRPr lang="en-US" altLang="en-US" sz="2400">
              <a:latin typeface="Lucida Sans Unicode" panose="020B0602030504020204" pitchFamily="34" charset="0"/>
            </a:endParaRPr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7286625" y="5329914"/>
            <a:ext cx="311150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pic>
        <p:nvPicPr>
          <p:cNvPr id="13621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8" t="14583" r="19772" b="9721"/>
          <a:stretch>
            <a:fillRect/>
          </a:stretch>
        </p:blipFill>
        <p:spPr bwMode="auto">
          <a:xfrm>
            <a:off x="5124451" y="1219200"/>
            <a:ext cx="2397125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2441576" y="142876"/>
            <a:ext cx="73136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Scoring Systems - Proteins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1584325" y="6477000"/>
            <a:ext cx="2311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/>
              <a:t>From NCBI field guides</a:t>
            </a:r>
            <a:endParaRPr lang="en-GB" altLang="it-IT"/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10237114" y="526118"/>
            <a:ext cx="430887" cy="157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1EDE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altLang="it-IT" sz="1600" b="1">
                <a:solidFill>
                  <a:srgbClr val="FF9900"/>
                </a:solidFill>
                <a:latin typeface="Tahoma" panose="020B0604030504040204" pitchFamily="34" charset="0"/>
              </a:rPr>
              <a:t>NCBI </a:t>
            </a:r>
            <a:r>
              <a:rPr lang="en-US" altLang="it-IT" sz="1300" b="1">
                <a:solidFill>
                  <a:schemeClr val="bg2"/>
                </a:solidFill>
                <a:latin typeface="Tahoma" panose="020B0604030504040204" pitchFamily="34" charset="0"/>
              </a:rPr>
              <a:t>FieldGuide</a:t>
            </a:r>
          </a:p>
        </p:txBody>
      </p:sp>
    </p:spTree>
    <p:extLst>
      <p:ext uri="{BB962C8B-B14F-4D97-AF65-F5344CB8AC3E}">
        <p14:creationId xmlns:p14="http://schemas.microsoft.com/office/powerpoint/2010/main" val="647619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nimBg="1"/>
      <p:bldP spid="136199" grpId="1" animBg="1"/>
      <p:bldP spid="136201" grpId="0" animBg="1"/>
      <p:bldP spid="136201" grpId="1" animBg="1"/>
      <p:bldP spid="136202" grpId="0" animBg="1"/>
      <p:bldP spid="136202" grpId="1" animBg="1"/>
      <p:bldP spid="136203" grpId="0" animBg="1"/>
      <p:bldP spid="136203" grpId="1" animBg="1"/>
      <p:bldP spid="136205" grpId="0" animBg="1"/>
      <p:bldP spid="136205" grpId="1" animBg="1"/>
      <p:bldP spid="136206" grpId="0" animBg="1"/>
      <p:bldP spid="136206" grpId="1" animBg="1"/>
      <p:bldP spid="136208" grpId="0" animBg="1"/>
      <p:bldP spid="1362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" t="11394" r="33203" b="20160"/>
          <a:stretch>
            <a:fillRect/>
          </a:stretch>
        </p:blipFill>
        <p:spPr bwMode="auto">
          <a:xfrm>
            <a:off x="3015456" y="665798"/>
            <a:ext cx="6084887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BLOSUM90</a:t>
            </a:r>
          </a:p>
        </p:txBody>
      </p:sp>
    </p:spTree>
    <p:extLst>
      <p:ext uri="{BB962C8B-B14F-4D97-AF65-F5344CB8AC3E}">
        <p14:creationId xmlns:p14="http://schemas.microsoft.com/office/powerpoint/2010/main" val="81159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6" t="11241" r="39861" b="7855"/>
          <a:stretch>
            <a:fillRect/>
          </a:stretch>
        </p:blipFill>
        <p:spPr bwMode="auto">
          <a:xfrm>
            <a:off x="3058160" y="685165"/>
            <a:ext cx="62230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1920240" y="9144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BLOSUM30</a:t>
            </a:r>
          </a:p>
        </p:txBody>
      </p:sp>
    </p:spTree>
    <p:extLst>
      <p:ext uri="{BB962C8B-B14F-4D97-AF65-F5344CB8AC3E}">
        <p14:creationId xmlns:p14="http://schemas.microsoft.com/office/powerpoint/2010/main" val="251373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3073A67-3321-4C2C-908E-FFECC7CD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t="31800" r="49212" b="19200"/>
          <a:stretch/>
        </p:blipFill>
        <p:spPr>
          <a:xfrm>
            <a:off x="1631504" y="128696"/>
            <a:ext cx="9036496" cy="67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1716157" y="2841008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</p:spTree>
    <p:extLst>
      <p:ext uri="{BB962C8B-B14F-4D97-AF65-F5344CB8AC3E}">
        <p14:creationId xmlns:p14="http://schemas.microsoft.com/office/powerpoint/2010/main" val="15965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1676400" y="316469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146304" y="1014985"/>
            <a:ext cx="1179576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In this framework different matrices can be derived.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The fundamental difference resides in the sets of alignments adopted for building the matrices.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PAM: </a:t>
            </a:r>
            <a:r>
              <a:rPr lang="en-US" altLang="it-IT" sz="2800" dirty="0">
                <a:latin typeface="Corbel" panose="020B0503020204020204" pitchFamily="34" charset="0"/>
              </a:rPr>
              <a:t>(Point Accepted Mutation) Margaret Oakley  </a:t>
            </a:r>
            <a:r>
              <a:rPr lang="en-US" altLang="it-IT" sz="2800" dirty="0" err="1">
                <a:latin typeface="Corbel" panose="020B0503020204020204" pitchFamily="34" charset="0"/>
              </a:rPr>
              <a:t>Dayhoff</a:t>
            </a:r>
            <a:r>
              <a:rPr lang="en-US" altLang="it-IT" sz="2800" dirty="0">
                <a:latin typeface="Corbel" panose="020B0503020204020204" pitchFamily="34" charset="0"/>
              </a:rPr>
              <a:t> (1972 Atlas of protein sequences and structures)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latin typeface="Corbel" panose="020B0503020204020204" pitchFamily="34" charset="0"/>
              </a:rPr>
              <a:t>A point accepted mutation is the replacement of a single amino acid in the primary structure of a protein with another single amino acid, which is accepted by the processes of natural selection.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 err="1">
                <a:latin typeface="Corbel" panose="020B0503020204020204" pitchFamily="34" charset="0"/>
              </a:rPr>
              <a:t>PAMx</a:t>
            </a:r>
            <a:r>
              <a:rPr lang="en-US" altLang="it-IT" sz="2800" dirty="0">
                <a:latin typeface="Corbel" panose="020B0503020204020204" pitchFamily="34" charset="0"/>
              </a:rPr>
              <a:t>: substitution matrix referring to the sequences undergoing x PAMs every 100 residues</a:t>
            </a:r>
          </a:p>
        </p:txBody>
      </p:sp>
    </p:spTree>
    <p:extLst>
      <p:ext uri="{BB962C8B-B14F-4D97-AF65-F5344CB8AC3E}">
        <p14:creationId xmlns:p14="http://schemas.microsoft.com/office/powerpoint/2010/main" val="428054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19661"/>
              </p:ext>
            </p:extLst>
          </p:nvPr>
        </p:nvGraphicFramePr>
        <p:xfrm>
          <a:off x="1821499" y="914400"/>
          <a:ext cx="8217024" cy="514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11879333" imgH="7447619" progId="Paint.Picture">
                  <p:embed/>
                </p:oleObj>
              </mc:Choice>
              <mc:Fallback>
                <p:oleObj name="Bitmap Image" r:id="rId3" imgW="11879333" imgH="7447619" progId="Paint.Picture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99" y="914400"/>
                        <a:ext cx="8217024" cy="5149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38978" y="228116"/>
            <a:ext cx="111914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Relationship between the PAM and the identity between two sequences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438978" y="5752824"/>
            <a:ext cx="117530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The number of mutational events (PAM) does NOT correspond to the number of different residues between two sequences, when mutations accumulates.</a:t>
            </a:r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>
            <a:off x="3124200" y="914400"/>
            <a:ext cx="1676400" cy="3505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0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2045898" y="310551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483080" y="1151627"/>
            <a:ext cx="1085203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en-US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PAMx</a:t>
            </a:r>
            <a:r>
              <a:rPr lang="en-US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 </a:t>
            </a:r>
            <a:r>
              <a:rPr lang="en-US" altLang="it-IT" dirty="0">
                <a:latin typeface="Corbel" panose="020B0503020204020204" pitchFamily="34" charset="0"/>
              </a:rPr>
              <a:t>Margaret Oakley </a:t>
            </a:r>
            <a:r>
              <a:rPr lang="en-US" altLang="it-IT" dirty="0" err="1">
                <a:latin typeface="Corbel" panose="020B0503020204020204" pitchFamily="34" charset="0"/>
              </a:rPr>
              <a:t>Dayhoff</a:t>
            </a:r>
            <a:r>
              <a:rPr lang="en-US" altLang="it-IT" dirty="0">
                <a:latin typeface="Corbel" panose="020B0503020204020204" pitchFamily="34" charset="0"/>
              </a:rPr>
              <a:t> (1978) </a:t>
            </a:r>
          </a:p>
          <a:p>
            <a:pPr marL="457200" indent="-457200" algn="just">
              <a:spcBef>
                <a:spcPct val="0"/>
              </a:spcBef>
            </a:pPr>
            <a:endParaRPr lang="en-US" altLang="it-IT" dirty="0">
              <a:latin typeface="Corbel" panose="020B0503020204020204" pitchFamily="34" charset="0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altLang="it-IT" dirty="0">
                <a:latin typeface="Corbel" panose="020B0503020204020204" pitchFamily="34" charset="0"/>
              </a:rPr>
              <a:t>1,572 changes in 71 groups of closely related proteins (85% min sequence identity)</a:t>
            </a:r>
          </a:p>
          <a:p>
            <a:pPr marL="457200" indent="-457200" algn="just">
              <a:spcBef>
                <a:spcPct val="0"/>
              </a:spcBef>
            </a:pPr>
            <a:endParaRPr lang="en-US" altLang="it-IT" dirty="0">
              <a:latin typeface="Corbel" panose="020B0503020204020204" pitchFamily="34" charset="0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altLang="it-IT" dirty="0">
                <a:latin typeface="Corbel" panose="020B0503020204020204" pitchFamily="34" charset="0"/>
              </a:rPr>
              <a:t>Each pair of sequences differed by no more than 15% of their residues</a:t>
            </a:r>
          </a:p>
          <a:p>
            <a:pPr marL="457200" indent="-457200" algn="just">
              <a:spcBef>
                <a:spcPct val="0"/>
              </a:spcBef>
            </a:pPr>
            <a:endParaRPr lang="en-US" altLang="it-IT" dirty="0">
              <a:latin typeface="Corbel" panose="020B0503020204020204" pitchFamily="34" charset="0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altLang="it-IT" dirty="0">
                <a:latin typeface="Corbel" panose="020B0503020204020204" pitchFamily="34" charset="0"/>
              </a:rPr>
              <a:t>Original formulation considers manually built phylogenetic trees where hypothetical ancestor sequences are inferred.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-1630680" y="10102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0F7CC4-331D-4850-A5E2-996FE50E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54" y="101026"/>
            <a:ext cx="5128248" cy="6721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AC458-39D3-8447-B9A6-216933EEC64F}"/>
              </a:ext>
            </a:extLst>
          </p:cNvPr>
          <p:cNvSpPr txBox="1"/>
          <p:nvPr/>
        </p:nvSpPr>
        <p:spPr>
          <a:xfrm>
            <a:off x="0" y="1122781"/>
            <a:ext cx="5730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/>
              <a:t>They started by building hypothetical phylogenetic trees relating the sequences in the 71 families.</a:t>
            </a:r>
          </a:p>
          <a:p>
            <a:pPr marL="457200" indent="-457200">
              <a:buFont typeface="+mj-lt"/>
              <a:buAutoNum type="arabicPeriod"/>
            </a:pPr>
            <a:endParaRPr lang="it-IT" sz="2400"/>
          </a:p>
          <a:p>
            <a:pPr marL="457200" indent="-457200">
              <a:buFont typeface="+mj-lt"/>
              <a:buAutoNum type="arabicPeriod"/>
            </a:pPr>
            <a:r>
              <a:rPr lang="it-IT" sz="2400"/>
              <a:t>Parsimony method, which provides a list of the residues that are most likely to have occurred at each position in each ancestral sequence.</a:t>
            </a:r>
          </a:p>
          <a:p>
            <a:pPr marL="457200" indent="-457200">
              <a:buFont typeface="+mj-lt"/>
              <a:buAutoNum type="arabicPeriod"/>
            </a:pPr>
            <a:endParaRPr lang="it-IT" sz="2400"/>
          </a:p>
          <a:p>
            <a:pPr marL="457200" indent="-457200">
              <a:buFont typeface="+mj-lt"/>
              <a:buAutoNum type="arabicPeriod"/>
            </a:pPr>
            <a:r>
              <a:rPr lang="it-IT" sz="2400"/>
              <a:t>From this they could accumulate a matrix A</a:t>
            </a:r>
            <a:r>
              <a:rPr lang="it-IT" sz="2400" baseline="-25000"/>
              <a:t>ab</a:t>
            </a:r>
            <a:r>
              <a:rPr lang="it-IT" sz="2400"/>
              <a:t> containing the frequencies of all pairings of residues a and b between sequences and their immediate ancestors on the tree.</a:t>
            </a:r>
            <a:endParaRPr lang="it-IT" sz="2400" baseline="-25000"/>
          </a:p>
        </p:txBody>
      </p:sp>
    </p:spTree>
    <p:extLst>
      <p:ext uri="{BB962C8B-B14F-4D97-AF65-F5344CB8AC3E}">
        <p14:creationId xmlns:p14="http://schemas.microsoft.com/office/powerpoint/2010/main" val="141217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480060" y="1051561"/>
            <a:ext cx="1123188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PAMx</a:t>
            </a: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 </a:t>
            </a:r>
            <a:r>
              <a:rPr lang="en-US" altLang="it-IT" sz="2800" dirty="0">
                <a:latin typeface="Corbel" panose="020B0503020204020204" pitchFamily="34" charset="0"/>
              </a:rPr>
              <a:t>Margaret Oakley </a:t>
            </a:r>
            <a:r>
              <a:rPr lang="en-US" altLang="it-IT" sz="2800" dirty="0" err="1">
                <a:latin typeface="Corbel" panose="020B0503020204020204" pitchFamily="34" charset="0"/>
              </a:rPr>
              <a:t>Dayhoff</a:t>
            </a:r>
            <a:r>
              <a:rPr lang="en-US" altLang="it-IT" sz="2800" dirty="0">
                <a:latin typeface="Corbel" panose="020B0503020204020204" pitchFamily="34" charset="0"/>
              </a:rPr>
              <a:t> (1978)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1,572 changes in 71 groups of closely related proteins (85% min sequence identity)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General formulation can consider manually built sequence alignments without referring to phylogenesis.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With highly similar sequences, alignments are easily compiled.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6B022FD3-789E-F641-9D57-51222A91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5342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</a:t>
            </a:r>
          </a:p>
        </p:txBody>
      </p:sp>
    </p:spTree>
    <p:extLst>
      <p:ext uri="{BB962C8B-B14F-4D97-AF65-F5344CB8AC3E}">
        <p14:creationId xmlns:p14="http://schemas.microsoft.com/office/powerpoint/2010/main" val="36173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251" name="Rectangle 1027"/>
              <p:cNvSpPr>
                <a:spLocks noChangeArrowheads="1"/>
              </p:cNvSpPr>
              <p:nvPr/>
            </p:nvSpPr>
            <p:spPr bwMode="auto">
              <a:xfrm>
                <a:off x="167640" y="701041"/>
                <a:ext cx="11750040" cy="5044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400" dirty="0">
                    <a:latin typeface="Corbel" panose="020B0503020204020204" pitchFamily="34" charset="0"/>
                  </a:rPr>
                  <a:t>Because they wanted to extrapolate to longer times, the primary value that they needed to estimate was not the joint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2400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it-IT" sz="2400" b="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it-IT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it-IT" sz="2400" dirty="0">
                    <a:latin typeface="Corbel" panose="020B0503020204020204" pitchFamily="34" charset="0"/>
                  </a:rPr>
                  <a:t>of seeing a aligned to b, but instead the conditional probability P(b|a,t) that residue a is substituted by b in time t: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t-IT" sz="2400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it-IT" sz="2400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it-IT" sz="2400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it-IT" sz="2400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400" dirty="0">
                    <a:latin typeface="Corbel" panose="020B0503020204020204" pitchFamily="34" charset="0"/>
                  </a:rPr>
                  <a:t>Ideally, a conditional probability matrix could be computed using sequences with 1% of mutations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i="1" dirty="0">
                    <a:latin typeface="Corbel" panose="020B0503020204020204" pitchFamily="34" charset="0"/>
                  </a:rPr>
                  <a:t>A</a:t>
                </a:r>
                <a:r>
                  <a:rPr lang="en-US" altLang="it-IT" sz="2800" i="1" baseline="30000" dirty="0">
                    <a:latin typeface="Corbel" panose="020B0503020204020204" pitchFamily="34" charset="0"/>
                  </a:rPr>
                  <a:t>1</a:t>
                </a:r>
                <a:r>
                  <a:rPr lang="en-US" altLang="it-IT" sz="2800" i="1" baseline="-25000" dirty="0">
                    <a:latin typeface="Corbel" panose="020B0503020204020204" pitchFamily="34" charset="0"/>
                  </a:rPr>
                  <a:t>ij 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=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P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j</a:t>
                </a:r>
                <a:r>
                  <a:rPr lang="en-US" altLang="it-IT" sz="2800" dirty="0" err="1">
                    <a:latin typeface="Corbel" panose="020B0503020204020204" pitchFamily="34" charset="0"/>
                  </a:rPr>
                  <a:t>|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i,j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)/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i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		PAM1 probability matrix (t = 1)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3251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" y="701041"/>
                <a:ext cx="11750040" cy="5044010"/>
              </a:xfrm>
              <a:prstGeom prst="rect">
                <a:avLst/>
              </a:prstGeom>
              <a:blipFill>
                <a:blip r:embed="rId2"/>
                <a:stretch>
                  <a:fillRect l="-972" t="-754" r="-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26">
            <a:extLst>
              <a:ext uri="{FF2B5EF4-FFF2-40B4-BE49-F238E27FC236}">
                <a16:creationId xmlns:a16="http://schemas.microsoft.com/office/drawing/2014/main" id="{6B022FD3-789E-F641-9D57-51222A91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16266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Substitution matrices: PAM1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8273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1391</Words>
  <Application>Microsoft Macintosh PowerPoint</Application>
  <PresentationFormat>Widescreen</PresentationFormat>
  <Paragraphs>141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Corbel</vt:lpstr>
      <vt:lpstr>Courier New</vt:lpstr>
      <vt:lpstr>Lucida Sans Unicode</vt:lpstr>
      <vt:lpstr>Tahoma</vt:lpstr>
      <vt:lpstr>Times New Roman</vt:lpstr>
      <vt:lpstr>Office Theme</vt:lpstr>
      <vt:lpstr>Bitmap Image</vt:lpstr>
      <vt:lpstr>Programming for Bioinformatics</vt:lpstr>
      <vt:lpstr>Substitution matrices PAM and BLOSUM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BLOSUM62 Matrix</vt:lpstr>
      <vt:lpstr>BLOSUM62  Substitution Matrix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Bioinformatics</dc:title>
  <dc:subject/>
  <dc:creator>allegra.via@gmail.com</dc:creator>
  <cp:keywords/>
  <dc:description/>
  <cp:lastModifiedBy>allegra.via@gmail.com</cp:lastModifiedBy>
  <cp:revision>18</cp:revision>
  <dcterms:created xsi:type="dcterms:W3CDTF">2019-12-19T06:44:24Z</dcterms:created>
  <dcterms:modified xsi:type="dcterms:W3CDTF">2019-12-19T15:57:06Z</dcterms:modified>
  <cp:category/>
</cp:coreProperties>
</file>