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522" r:id="rId2"/>
    <p:sldId id="388" r:id="rId3"/>
    <p:sldId id="523" r:id="rId4"/>
    <p:sldId id="423" r:id="rId5"/>
    <p:sldId id="424" r:id="rId6"/>
    <p:sldId id="425" r:id="rId7"/>
    <p:sldId id="426" r:id="rId8"/>
    <p:sldId id="451" r:id="rId9"/>
    <p:sldId id="535" r:id="rId10"/>
    <p:sldId id="536" r:id="rId11"/>
    <p:sldId id="538" r:id="rId12"/>
    <p:sldId id="537" r:id="rId13"/>
    <p:sldId id="539" r:id="rId14"/>
    <p:sldId id="540" r:id="rId15"/>
    <p:sldId id="453" r:id="rId16"/>
    <p:sldId id="526" r:id="rId17"/>
    <p:sldId id="541" r:id="rId18"/>
    <p:sldId id="542" r:id="rId19"/>
    <p:sldId id="505" r:id="rId20"/>
    <p:sldId id="502" r:id="rId21"/>
    <p:sldId id="503" r:id="rId22"/>
    <p:sldId id="504" r:id="rId23"/>
    <p:sldId id="506" r:id="rId24"/>
    <p:sldId id="507" r:id="rId25"/>
    <p:sldId id="52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3"/>
    <p:restoredTop sz="93233"/>
  </p:normalViewPr>
  <p:slideViewPr>
    <p:cSldViewPr snapToGrid="0" snapToObjects="1">
      <p:cViewPr>
        <p:scale>
          <a:sx n="70" d="100"/>
          <a:sy n="70" d="100"/>
        </p:scale>
        <p:origin x="249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0BFA-E38A-7843-AD3C-F3AC0B3BC805}" type="datetimeFigureOut">
              <a:t>20/01/20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1813B-0C65-7842-8317-2B1313B8D4D5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72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191E-A59B-6749-BC3B-A2589CB41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1DEE0-3BF6-9747-92FD-E54CFFE5D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ABD-5021-DE46-9329-2EB96704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1F635-CB90-C24B-8885-721E3B9F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9537E-A354-9A4C-BFE3-423C915B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3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668E-E6F4-1C4C-9602-F4507C2E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31B3C-C840-C14C-9B09-745272775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5257A-040F-DD41-984F-E7419D5A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7EA6-5AEB-D14F-89E3-9436D04C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6A36-57CD-044F-A722-67935DBC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4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172EB-42DC-9347-905B-40A0E5474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4A476-FE3F-7843-AF56-1B4E8792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F798-11E5-1E40-88B7-DAAEBF8C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21A2-A72E-7949-AEC0-FE958A3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9178-C089-194F-B0B2-257AB4C2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3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8F65-D445-B545-B851-BCAAF910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8E4D-D7CC-1044-8A82-72BD242C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A4FA-6D0D-384D-B4FF-9322091C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902F-2C54-4C4F-A3E4-91B87B0A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F849-27BD-9246-842E-14CDBD61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4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7CD0-EB00-2D47-BCDB-F5766855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85633-9C3D-404A-80B7-20A72D88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2AF3-27AB-B848-A14F-707437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B8D0-FE10-0943-A33E-C01E6B18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2806-9D80-004D-BD6F-9A542F68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5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C1E9-5B35-C541-9206-A3BB49CE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DD8A-3E77-9541-A8B4-8709CCFCC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D93BB-0B73-4A4C-AE05-016DDF791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F16E-C6E6-1E42-9822-B27D6838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1AA1A-C06D-2040-8F52-B9FE14D0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7DF1-17BF-2A4F-9698-7006ECC5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9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9279-DC64-C34D-BDFD-D7CFC379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6CFF-FAE6-3A45-9DC8-BC9F3CBC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72ADF-D2A8-7649-B91F-077ABF92C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AAC23-33E2-E048-B132-90C3C9D60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4450E-1B85-E44B-BAF0-87BC5ED15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C1667-856B-114B-A25F-7BBF476F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02DE1-3DAD-6C43-8441-FAE03377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BEF47-AA82-8C45-989C-C3CB45CA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71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5E8B-02C6-E149-973A-F9222723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71C7B-C05F-6641-B5E0-6B939948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F359C-57FB-7F47-A229-3B452234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4D705-A037-C648-A5F7-B3AF602C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0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3AA63-7627-974C-AE59-8BD57E6D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066DB-E7D5-DB4D-B7B1-F7834722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BC11F-6580-1F46-B016-9EFE718D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62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7972-D7C9-094B-ABEF-887CE53A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76A9-8A96-9248-82B9-F99D4C25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70D6-856C-EE45-85B5-8BBF93F55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71CDE-F894-4543-997F-FA35D7FA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4A92-1CE9-7D48-AE34-0D4B146D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2BFF-5E92-C241-87A6-DD6B2364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9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5CDA-2449-D24F-A984-E67B04AE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C56CB-AD53-114C-BC45-A8EBB9B31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CD9D2-8DAE-2A48-B570-6ED657AC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C6D1-EEC6-C946-B686-BD90F4AF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D346-4F0E-E546-8552-EEA4A329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9E9C1-ECB5-6A4F-A7AB-388C5148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4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56CBD-712C-5E43-A83F-991ED7D3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96A1-061F-934D-B472-57314728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9DD6-3520-BF4D-9ED4-A2116F5DF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789F-2113-9940-8DE2-AFD8937F57AE}" type="datetimeFigureOut">
              <a:t>20/01/20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EC07-EFE9-314D-A101-BF19A4607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4F2CE-8BB4-064A-B1E1-B2C4909AB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30B6-65E6-854D-B350-3C556A0D6BD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93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A6E8-E960-4E41-80ED-28EED3AEE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Programming for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1296D-73A2-5449-80C2-84BB830DB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413988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42312"/>
              </p:ext>
            </p:extLst>
          </p:nvPr>
        </p:nvGraphicFramePr>
        <p:xfrm>
          <a:off x="138168" y="145933"/>
          <a:ext cx="11813460" cy="6627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455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351784540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4290686054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4820736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3801962325"/>
                    </a:ext>
                  </a:extLst>
                </a:gridCol>
              </a:tblGrid>
              <a:tr h="729600">
                <a:tc>
                  <a:txBody>
                    <a:bodyPr/>
                    <a:lstStyle/>
                    <a:p>
                      <a:pPr algn="ctr"/>
                      <a:endParaRPr lang="it-IT" sz="32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791044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baseline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4370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173976"/>
                  </a:ext>
                </a:extLst>
              </a:tr>
            </a:tbl>
          </a:graphicData>
        </a:graphic>
      </p:graphicFrame>
      <p:sp>
        <p:nvSpPr>
          <p:cNvPr id="6" name="Line 16">
            <a:extLst>
              <a:ext uri="{FF2B5EF4-FFF2-40B4-BE49-F238E27FC236}">
                <a16:creationId xmlns:a16="http://schemas.microsoft.com/office/drawing/2014/main" id="{A7EC8F64-660B-1A47-824B-B4D8BB37AC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113" y="591499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B4838088-6AB7-0E49-ADAD-379E8CFD59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511689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27618F05-31DB-D043-B3E9-4A8704ED67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5755" y="4415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29229604-9C22-A24D-8667-45DEF57599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1092" y="367711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8B9CCCA-3F2E-A145-8D40-E0BC435C91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0079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00F57005-0268-194D-B911-41ED897BB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11689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9396A7E5-105B-4E47-8CFF-7BDEB5D1F6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99448D63-3CC7-AA4A-BADA-3FB45A9857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588638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D94D364D-8700-B947-A7C3-EA6E2ED68F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1456" y="516048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4F15ECA-E8D2-DB4D-B35D-2D6C5102CA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25182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1B9588B9-53A1-6D4F-AD9B-EA3F62A76D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70677" y="4422538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757223B-7F18-444F-AFE9-26E3B8474E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3676045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2ED3CA8-65E0-8E47-8E65-C969264FA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36996" y="441464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B4610FD9-D040-A545-98D1-992577A7A0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1494" y="369958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0BD0BEF-7F8C-4C49-8C30-367288070C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0894" y="2961646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B5F77267-FD59-3743-8727-2579A42AD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6073" y="2174216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6C9F2590-281B-E848-9DD1-598E556095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9537" y="296164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172A0C97-8E66-7743-BB8D-638AF34403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220844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A81E9CEA-D5D0-B649-B5AF-350A9F222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2555" y="49709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3457BB67-70E4-9E47-BF7B-C6D8E4B15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832" y="3459855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D46C1BFF-CA7F-FD45-B800-254D67A81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6874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EA3C62F5-56D9-074E-AD72-0A1592171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12782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7AE1D384-DB19-4246-A904-DDBB4B3F4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0380" y="642363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BDB48350-DB27-E14C-86E5-7BCAAF5BF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7113" y="569772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FA1EC62-FFF8-2D4F-85AB-7B20CDD82C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6018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1E35BBE6-D700-3043-A6AD-7B6970E00F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8272" y="4429737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74332B4D-B686-924E-8C92-C7D6B93AB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9170" y="5135134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26315624-DB57-FB4B-ADA4-4EEE40871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6051" y="443442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6484A619-ABED-964B-9060-57F97BE356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42637" y="5101101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9DD91D9E-1C9E-4F4A-A877-23648782C2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9759" y="4414649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CA9C21C1-3012-0844-B0E6-278F8E3D36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668" y="367604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A784913-6E96-6246-8226-985A94EF83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1638" y="590619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20988DAB-A541-3249-BE4B-21319042B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89228" y="348914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8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68" y="145933"/>
          <a:ext cx="11813460" cy="6627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455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351784540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4290686054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4820736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3801962325"/>
                    </a:ext>
                  </a:extLst>
                </a:gridCol>
              </a:tblGrid>
              <a:tr h="729600">
                <a:tc>
                  <a:txBody>
                    <a:bodyPr/>
                    <a:lstStyle/>
                    <a:p>
                      <a:pPr algn="ctr"/>
                      <a:endParaRPr lang="it-IT" sz="32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791044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baseline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4370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173976"/>
                  </a:ext>
                </a:extLst>
              </a:tr>
            </a:tbl>
          </a:graphicData>
        </a:graphic>
      </p:graphicFrame>
      <p:sp>
        <p:nvSpPr>
          <p:cNvPr id="6" name="Line 16">
            <a:extLst>
              <a:ext uri="{FF2B5EF4-FFF2-40B4-BE49-F238E27FC236}">
                <a16:creationId xmlns:a16="http://schemas.microsoft.com/office/drawing/2014/main" id="{A7EC8F64-660B-1A47-824B-B4D8BB37AC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113" y="591499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B4838088-6AB7-0E49-ADAD-379E8CFD59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511689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27618F05-31DB-D043-B3E9-4A8704ED67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5755" y="4415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29229604-9C22-A24D-8667-45DEF57599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1092" y="367711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8B9CCCA-3F2E-A145-8D40-E0BC435C91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0079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00F57005-0268-194D-B911-41ED897BB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11689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9396A7E5-105B-4E47-8CFF-7BDEB5D1F6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99448D63-3CC7-AA4A-BADA-3FB45A9857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588638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D94D364D-8700-B947-A7C3-EA6E2ED68F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1456" y="516048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4F15ECA-E8D2-DB4D-B35D-2D6C5102CA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25182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1B9588B9-53A1-6D4F-AD9B-EA3F62A76D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70677" y="4422538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757223B-7F18-444F-AFE9-26E3B8474E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3676045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2ED3CA8-65E0-8E47-8E65-C969264FA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36996" y="441464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B4610FD9-D040-A545-98D1-992577A7A0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1494" y="369958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0BD0BEF-7F8C-4C49-8C30-367288070C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0894" y="2961646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B5F77267-FD59-3743-8727-2579A42AD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6073" y="2174216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6C9F2590-281B-E848-9DD1-598E556095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9537" y="296164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172A0C97-8E66-7743-BB8D-638AF34403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220844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A81E9CEA-D5D0-B649-B5AF-350A9F222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2555" y="49709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3457BB67-70E4-9E47-BF7B-C6D8E4B15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832" y="3459855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D46C1BFF-CA7F-FD45-B800-254D67A81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6874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EA3C62F5-56D9-074E-AD72-0A1592171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12782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7AE1D384-DB19-4246-A904-DDBB4B3F4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0380" y="642363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BDB48350-DB27-E14C-86E5-7BCAAF5BF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7113" y="569772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FA1EC62-FFF8-2D4F-85AB-7B20CDD82C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6018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1E35BBE6-D700-3043-A6AD-7B6970E00F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8272" y="4429737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74332B4D-B686-924E-8C92-C7D6B93AB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9170" y="5135134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26315624-DB57-FB4B-ADA4-4EEE40871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6051" y="443442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6484A619-ABED-964B-9060-57F97BE356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42637" y="5101101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9DD91D9E-1C9E-4F4A-A877-23648782C2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9759" y="4414649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CA9C21C1-3012-0844-B0E6-278F8E3D36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668" y="367604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A784913-6E96-6246-8226-985A94EF83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1638" y="590619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20988DAB-A541-3249-BE4B-21319042B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89228" y="348914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8EB4D8-3574-5344-8BAF-FF15D19F9BBF}"/>
              </a:ext>
            </a:extLst>
          </p:cNvPr>
          <p:cNvSpPr txBox="1"/>
          <p:nvPr/>
        </p:nvSpPr>
        <p:spPr>
          <a:xfrm>
            <a:off x="10174074" y="1011631"/>
            <a:ext cx="157126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sz="3600">
                <a:latin typeface="Courier" pitchFamily="2" charset="0"/>
              </a:rPr>
              <a:t>AWGHE</a:t>
            </a:r>
          </a:p>
          <a:p>
            <a:r>
              <a:rPr lang="it-IT" sz="3600">
                <a:latin typeface="Courier" pitchFamily="2" charset="0"/>
              </a:rPr>
              <a:t>AW-HE</a:t>
            </a:r>
          </a:p>
        </p:txBody>
      </p:sp>
    </p:spTree>
    <p:extLst>
      <p:ext uri="{BB962C8B-B14F-4D97-AF65-F5344CB8AC3E}">
        <p14:creationId xmlns:p14="http://schemas.microsoft.com/office/powerpoint/2010/main" val="245017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2280"/>
              </p:ext>
            </p:extLst>
          </p:nvPr>
        </p:nvGraphicFramePr>
        <p:xfrm>
          <a:off x="138168" y="145933"/>
          <a:ext cx="11813460" cy="6627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455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351784540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4290686054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4820736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3801962325"/>
                    </a:ext>
                  </a:extLst>
                </a:gridCol>
              </a:tblGrid>
              <a:tr h="729600">
                <a:tc>
                  <a:txBody>
                    <a:bodyPr/>
                    <a:lstStyle/>
                    <a:p>
                      <a:pPr algn="ctr"/>
                      <a:endParaRPr lang="it-IT" sz="32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791044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baseline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4370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173976"/>
                  </a:ext>
                </a:extLst>
              </a:tr>
            </a:tbl>
          </a:graphicData>
        </a:graphic>
      </p:graphicFrame>
      <p:sp>
        <p:nvSpPr>
          <p:cNvPr id="6" name="Line 16">
            <a:extLst>
              <a:ext uri="{FF2B5EF4-FFF2-40B4-BE49-F238E27FC236}">
                <a16:creationId xmlns:a16="http://schemas.microsoft.com/office/drawing/2014/main" id="{A7EC8F64-660B-1A47-824B-B4D8BB37AC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113" y="591499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B4838088-6AB7-0E49-ADAD-379E8CFD59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5116898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27618F05-31DB-D043-B3E9-4A8704ED67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5755" y="4415055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29229604-9C22-A24D-8667-45DEF57599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1092" y="3677118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8B9CCCA-3F2E-A145-8D40-E0BC435C91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0079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00F57005-0268-194D-B911-41ED897BB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11689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9396A7E5-105B-4E47-8CFF-7BDEB5D1F6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99448D63-3CC7-AA4A-BADA-3FB45A9857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588638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D94D364D-8700-B947-A7C3-EA6E2ED68F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1456" y="516048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4F15ECA-E8D2-DB4D-B35D-2D6C5102CA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25182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1B9588B9-53A1-6D4F-AD9B-EA3F62A76D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70677" y="4422538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757223B-7F18-444F-AFE9-26E3B8474E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3676045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2ED3CA8-65E0-8E47-8E65-C969264FA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36996" y="441464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B4610FD9-D040-A545-98D1-992577A7A0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1494" y="369958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0BD0BEF-7F8C-4C49-8C30-367288070C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0894" y="2961646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B5F77267-FD59-3743-8727-2579A42AD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6073" y="2174216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6C9F2590-281B-E848-9DD1-598E556095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9537" y="296164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172A0C97-8E66-7743-BB8D-638AF34403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220844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A81E9CEA-D5D0-B649-B5AF-350A9F222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2555" y="49709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3457BB67-70E4-9E47-BF7B-C6D8E4B15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832" y="3459855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D46C1BFF-CA7F-FD45-B800-254D67A81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6874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EA3C62F5-56D9-074E-AD72-0A1592171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12782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7AE1D384-DB19-4246-A904-DDBB4B3F4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0380" y="642363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BDB48350-DB27-E14C-86E5-7BCAAF5BF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7113" y="569772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FA1EC62-FFF8-2D4F-85AB-7B20CDD82C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6018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1E35BBE6-D700-3043-A6AD-7B6970E00F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8272" y="4429737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74332B4D-B686-924E-8C92-C7D6B93AB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9170" y="5135134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26315624-DB57-FB4B-ADA4-4EEE40871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6051" y="443442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6484A619-ABED-964B-9060-57F97BE356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42637" y="5101101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9DD91D9E-1C9E-4F4A-A877-23648782C2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9759" y="4414649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CA9C21C1-3012-0844-B0E6-278F8E3D36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668" y="367604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A784913-6E96-6246-8226-985A94EF83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1638" y="590619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20988DAB-A541-3249-BE4B-21319042B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89228" y="348914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31B4FD-80DC-594B-875B-ADCFB5BAC327}"/>
              </a:ext>
            </a:extLst>
          </p:cNvPr>
          <p:cNvSpPr txBox="1"/>
          <p:nvPr/>
        </p:nvSpPr>
        <p:spPr>
          <a:xfrm>
            <a:off x="10174074" y="1011631"/>
            <a:ext cx="157126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sz="3600">
                <a:latin typeface="Courier" pitchFamily="2" charset="0"/>
              </a:rPr>
              <a:t>AWGHE</a:t>
            </a:r>
          </a:p>
          <a:p>
            <a:r>
              <a:rPr lang="it-IT" sz="3600">
                <a:latin typeface="Courier" pitchFamily="2" charset="0"/>
              </a:rPr>
              <a:t>AW-HE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49E025-C830-E948-8478-755388B22F9A}"/>
              </a:ext>
            </a:extLst>
          </p:cNvPr>
          <p:cNvSpPr txBox="1"/>
          <p:nvPr/>
        </p:nvSpPr>
        <p:spPr>
          <a:xfrm>
            <a:off x="0" y="0"/>
            <a:ext cx="130414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400">
                <a:latin typeface="Courier" pitchFamily="2" charset="0"/>
              </a:rPr>
              <a:t>T = 20</a:t>
            </a:r>
          </a:p>
        </p:txBody>
      </p:sp>
    </p:spTree>
    <p:extLst>
      <p:ext uri="{BB962C8B-B14F-4D97-AF65-F5344CB8AC3E}">
        <p14:creationId xmlns:p14="http://schemas.microsoft.com/office/powerpoint/2010/main" val="336292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68" y="145933"/>
          <a:ext cx="11813460" cy="6627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455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351784540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4290686054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4820736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3801962325"/>
                    </a:ext>
                  </a:extLst>
                </a:gridCol>
              </a:tblGrid>
              <a:tr h="729600">
                <a:tc>
                  <a:txBody>
                    <a:bodyPr/>
                    <a:lstStyle/>
                    <a:p>
                      <a:pPr algn="ctr"/>
                      <a:endParaRPr lang="it-IT" sz="32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791044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baseline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4370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173976"/>
                  </a:ext>
                </a:extLst>
              </a:tr>
            </a:tbl>
          </a:graphicData>
        </a:graphic>
      </p:graphicFrame>
      <p:sp>
        <p:nvSpPr>
          <p:cNvPr id="6" name="Line 16">
            <a:extLst>
              <a:ext uri="{FF2B5EF4-FFF2-40B4-BE49-F238E27FC236}">
                <a16:creationId xmlns:a16="http://schemas.microsoft.com/office/drawing/2014/main" id="{A7EC8F64-660B-1A47-824B-B4D8BB37AC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113" y="591499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B4838088-6AB7-0E49-ADAD-379E8CFD59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5116898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27618F05-31DB-D043-B3E9-4A8704ED67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5755" y="4415055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29229604-9C22-A24D-8667-45DEF57599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1092" y="3677118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8B9CCCA-3F2E-A145-8D40-E0BC435C91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0079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00F57005-0268-194D-B911-41ED897BB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11689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9396A7E5-105B-4E47-8CFF-7BDEB5D1F6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99448D63-3CC7-AA4A-BADA-3FB45A9857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588638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D94D364D-8700-B947-A7C3-EA6E2ED68F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1456" y="516048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4F15ECA-E8D2-DB4D-B35D-2D6C5102CA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25182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1B9588B9-53A1-6D4F-AD9B-EA3F62A76D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70677" y="4422538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757223B-7F18-444F-AFE9-26E3B8474E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3676045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2ED3CA8-65E0-8E47-8E65-C969264FA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36996" y="441464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B4610FD9-D040-A545-98D1-992577A7A0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1494" y="369958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0BD0BEF-7F8C-4C49-8C30-367288070C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0894" y="2961646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B5F77267-FD59-3743-8727-2579A42AD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6073" y="2174216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6C9F2590-281B-E848-9DD1-598E556095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9537" y="296164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172A0C97-8E66-7743-BB8D-638AF34403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220844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A81E9CEA-D5D0-B649-B5AF-350A9F222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2555" y="49709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3457BB67-70E4-9E47-BF7B-C6D8E4B15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832" y="3459855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D46C1BFF-CA7F-FD45-B800-254D67A81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6874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EA3C62F5-56D9-074E-AD72-0A1592171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12782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7AE1D384-DB19-4246-A904-DDBB4B3F4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0380" y="642363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BDB48350-DB27-E14C-86E5-7BCAAF5BF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7113" y="569772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FA1EC62-FFF8-2D4F-85AB-7B20CDD82C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6018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1E35BBE6-D700-3043-A6AD-7B6970E00F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8272" y="4429737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74332B4D-B686-924E-8C92-C7D6B93AB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9170" y="5135134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26315624-DB57-FB4B-ADA4-4EEE40871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6051" y="443442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6484A619-ABED-964B-9060-57F97BE356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42637" y="5101101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9DD91D9E-1C9E-4F4A-A877-23648782C2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9759" y="4414649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CA9C21C1-3012-0844-B0E6-278F8E3D36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668" y="367604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A784913-6E96-6246-8226-985A94EF83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1638" y="590619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20988DAB-A541-3249-BE4B-21319042B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89228" y="348914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55F933-530A-5348-A5E3-D704652CBD5C}"/>
              </a:ext>
            </a:extLst>
          </p:cNvPr>
          <p:cNvSpPr txBox="1"/>
          <p:nvPr/>
        </p:nvSpPr>
        <p:spPr>
          <a:xfrm>
            <a:off x="10232809" y="985570"/>
            <a:ext cx="157126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sz="3600">
                <a:latin typeface="Courier" pitchFamily="2" charset="0"/>
              </a:rPr>
              <a:t>AWGHE</a:t>
            </a:r>
          </a:p>
          <a:p>
            <a:r>
              <a:rPr lang="it-IT" sz="3600">
                <a:latin typeface="Courier" pitchFamily="2" charset="0"/>
              </a:rPr>
              <a:t>AW-HE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25E55B-F197-5442-8D6B-5BDF7F3EBFBD}"/>
              </a:ext>
            </a:extLst>
          </p:cNvPr>
          <p:cNvSpPr txBox="1"/>
          <p:nvPr/>
        </p:nvSpPr>
        <p:spPr>
          <a:xfrm>
            <a:off x="1251667" y="1726451"/>
            <a:ext cx="101662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sz="3600">
                <a:latin typeface="Courier" pitchFamily="2" charset="0"/>
              </a:rPr>
              <a:t>HEA</a:t>
            </a:r>
          </a:p>
          <a:p>
            <a:r>
              <a:rPr lang="it-IT" sz="3600">
                <a:latin typeface="Courier" pitchFamily="2" charset="0"/>
              </a:rPr>
              <a:t>HEA</a:t>
            </a:r>
          </a:p>
        </p:txBody>
      </p:sp>
    </p:spTree>
    <p:extLst>
      <p:ext uri="{BB962C8B-B14F-4D97-AF65-F5344CB8AC3E}">
        <p14:creationId xmlns:p14="http://schemas.microsoft.com/office/powerpoint/2010/main" val="158567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A6D1ED69-7460-424A-AF2B-F2B1BEDCF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202" y="302592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Scoring gaps more accurately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42666-BC60-FF45-8689-F241ABA86068}"/>
              </a:ext>
            </a:extLst>
          </p:cNvPr>
          <p:cNvSpPr txBox="1"/>
          <p:nvPr/>
        </p:nvSpPr>
        <p:spPr>
          <a:xfrm>
            <a:off x="824459" y="1199214"/>
            <a:ext cx="8269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So far we have only considered the simplest gap model: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498200-3275-5E4A-A5B1-4B158E6914D7}"/>
                  </a:ext>
                </a:extLst>
              </p:cNvPr>
              <p:cNvSpPr txBox="1"/>
              <p:nvPr/>
            </p:nvSpPr>
            <p:spPr>
              <a:xfrm>
                <a:off x="3477719" y="1837017"/>
                <a:ext cx="41513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/>
                  <a:t>Gap score:        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𝑛𝑑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498200-3275-5E4A-A5B1-4B158E691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19" y="1837017"/>
                <a:ext cx="4151393" cy="523220"/>
              </a:xfrm>
              <a:prstGeom prst="rect">
                <a:avLst/>
              </a:prstGeom>
              <a:blipFill>
                <a:blip r:embed="rId2"/>
                <a:stretch>
                  <a:fillRect l="-2744" t="-11905" r="-915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B5343C4-816D-9E44-9E54-D74360B766B7}"/>
              </a:ext>
            </a:extLst>
          </p:cNvPr>
          <p:cNvGrpSpPr/>
          <p:nvPr/>
        </p:nvGrpSpPr>
        <p:grpSpPr>
          <a:xfrm>
            <a:off x="9039834" y="1175824"/>
            <a:ext cx="2353096" cy="2260600"/>
            <a:chOff x="9039834" y="1175824"/>
            <a:chExt cx="2353096" cy="2260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809842-7AAC-4B4D-AEB0-7423DA45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8530" y="1175824"/>
              <a:ext cx="2184400" cy="2260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C6EA53F-0788-FC46-B48A-AF9BC28ADF6A}"/>
                    </a:ext>
                  </a:extLst>
                </p:cNvPr>
                <p:cNvSpPr/>
                <p:nvPr/>
              </p:nvSpPr>
              <p:spPr>
                <a:xfrm>
                  <a:off x="9039834" y="1559921"/>
                  <a:ext cx="74241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oMath>
                    </m:oMathPara>
                  </a14:m>
                  <a:endParaRPr lang="it-IT" sz="240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C6EA53F-0788-FC46-B48A-AF9BC28AD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834" y="1559921"/>
                  <a:ext cx="74241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95" b="-81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180D67-5E3C-A740-B7A1-12000A316B18}"/>
                  </a:ext>
                </a:extLst>
              </p:cNvPr>
              <p:cNvSpPr txBox="1"/>
              <p:nvPr/>
            </p:nvSpPr>
            <p:spPr>
              <a:xfrm>
                <a:off x="3059243" y="5240999"/>
                <a:ext cx="55921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it-IT" sz="2800"/>
                  <a:t> - 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sz="2800"/>
                  <a:t>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it-IT" sz="2800"/>
                      <m:t> -  </m:t>
                    </m:r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m:rPr>
                        <m:nor/>
                      </m:rPr>
                      <a:rPr lang="it-IT" sz="2800"/>
                      <m:t> </m:t>
                    </m:r>
                  </m:oMath>
                </a14:m>
                <a:endParaRPr lang="it-IT" sz="28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180D67-5E3C-A740-B7A1-12000A31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43" y="5240999"/>
                <a:ext cx="5592108" cy="523220"/>
              </a:xfrm>
              <a:prstGeom prst="rect">
                <a:avLst/>
              </a:prstGeom>
              <a:blipFill>
                <a:blip r:embed="rId5"/>
                <a:stretch>
                  <a:fillRect l="-227" t="-11905" r="-680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6F7A543-F580-E740-83F2-EC5E12BE3A5B}"/>
              </a:ext>
            </a:extLst>
          </p:cNvPr>
          <p:cNvSpPr txBox="1"/>
          <p:nvPr/>
        </p:nvSpPr>
        <p:spPr>
          <a:xfrm>
            <a:off x="302880" y="3620187"/>
            <a:ext cx="1109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This type of score is not ideal for biological sequences where, when gaps do occur, they are often longer than one residue.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436FA-1D15-A649-8D52-DDCD50DDE0D8}"/>
              </a:ext>
            </a:extLst>
          </p:cNvPr>
          <p:cNvSpPr txBox="1"/>
          <p:nvPr/>
        </p:nvSpPr>
        <p:spPr>
          <a:xfrm>
            <a:off x="378760" y="4615259"/>
            <a:ext cx="3951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Concave gap penalty function: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7AB5D6-9251-CB48-9A3C-7E2716939212}"/>
              </a:ext>
            </a:extLst>
          </p:cNvPr>
          <p:cNvGrpSpPr/>
          <p:nvPr/>
        </p:nvGrpSpPr>
        <p:grpSpPr>
          <a:xfrm>
            <a:off x="9093518" y="4451184"/>
            <a:ext cx="2139256" cy="1525498"/>
            <a:chOff x="8107146" y="4364975"/>
            <a:chExt cx="2139256" cy="15254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08AD7F-105E-5B4E-B36B-22D3D5C5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8284" y="4364975"/>
              <a:ext cx="1448118" cy="152549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78F1CA-80A3-B147-8059-11099535AEA2}"/>
                    </a:ext>
                  </a:extLst>
                </p:cNvPr>
                <p:cNvSpPr/>
                <p:nvPr/>
              </p:nvSpPr>
              <p:spPr>
                <a:xfrm>
                  <a:off x="8107146" y="4378589"/>
                  <a:ext cx="74241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oMath>
                    </m:oMathPara>
                  </a14:m>
                  <a:endParaRPr lang="it-IT" sz="240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78F1CA-80A3-B147-8059-11099535AE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146" y="4378589"/>
                  <a:ext cx="74241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37630F2-B006-A248-BB96-31160DF54098}"/>
              </a:ext>
            </a:extLst>
          </p:cNvPr>
          <p:cNvSpPr txBox="1"/>
          <p:nvPr/>
        </p:nvSpPr>
        <p:spPr>
          <a:xfrm>
            <a:off x="3232239" y="6183729"/>
            <a:ext cx="524611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sz="2400"/>
              <a:t>Decreasing penalty for consecutive gaps </a:t>
            </a:r>
          </a:p>
        </p:txBody>
      </p:sp>
    </p:spTree>
    <p:extLst>
      <p:ext uri="{BB962C8B-B14F-4D97-AF65-F5344CB8AC3E}">
        <p14:creationId xmlns:p14="http://schemas.microsoft.com/office/powerpoint/2010/main" val="395226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4ED3E5CE-FDF5-DD44-A81E-E503214FC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202" y="302592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General gap dynamic 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646C2-96C7-CF46-AC98-DDC3BCA75C28}"/>
              </a:ext>
            </a:extLst>
          </p:cNvPr>
          <p:cNvSpPr/>
          <p:nvPr/>
        </p:nvSpPr>
        <p:spPr>
          <a:xfrm>
            <a:off x="1876502" y="1847334"/>
            <a:ext cx="2688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Initialization:</a:t>
            </a:r>
            <a:r>
              <a:rPr lang="it-IT" altLang="it-IT" sz="2400" b="1" i="1" dirty="0" err="1">
                <a:latin typeface="Corbel" panose="020B0503020204020204" pitchFamily="34" charset="0"/>
              </a:rPr>
              <a:t> same</a:t>
            </a:r>
            <a:endParaRPr lang="it-IT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BDD00-AC49-9D48-AA44-49C519BF8693}"/>
              </a:ext>
            </a:extLst>
          </p:cNvPr>
          <p:cNvSpPr txBox="1"/>
          <p:nvPr/>
        </p:nvSpPr>
        <p:spPr>
          <a:xfrm>
            <a:off x="1876502" y="255049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Iteration:</a:t>
            </a:r>
            <a:endParaRPr lang="it-IT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9D8E2-4D09-DE48-9AF4-A61E9D1358DD}"/>
              </a:ext>
            </a:extLst>
          </p:cNvPr>
          <p:cNvSpPr txBox="1"/>
          <p:nvPr/>
        </p:nvSpPr>
        <p:spPr>
          <a:xfrm>
            <a:off x="1876502" y="5047985"/>
            <a:ext cx="268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Termination:</a:t>
            </a:r>
            <a:r>
              <a:rPr lang="it-IT" altLang="it-IT" sz="2400" b="1" i="1" dirty="0" err="1">
                <a:latin typeface="Corbel" panose="020B0503020204020204" pitchFamily="34" charset="0"/>
              </a:rPr>
              <a:t> same</a:t>
            </a:r>
            <a:endParaRPr lang="it-IT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6E1579-E3A6-2C41-ADCD-01350B80FDA1}"/>
                  </a:ext>
                </a:extLst>
              </p:cNvPr>
              <p:cNvSpPr txBox="1"/>
              <p:nvPr/>
            </p:nvSpPr>
            <p:spPr>
              <a:xfrm>
                <a:off x="4546600" y="3098800"/>
                <a:ext cx="339227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40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6E1579-E3A6-2C41-ADCD-01350B80F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0" y="3098800"/>
                <a:ext cx="3392275" cy="491417"/>
              </a:xfrm>
              <a:prstGeom prst="rect">
                <a:avLst/>
              </a:prstGeom>
              <a:blipFill>
                <a:blip r:embed="rId2"/>
                <a:stretch>
                  <a:fillRect t="-7500" r="-1866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AE3178-FF8A-734A-BCCE-5106DD2FF117}"/>
                  </a:ext>
                </a:extLst>
              </p:cNvPr>
              <p:cNvSpPr txBox="1"/>
              <p:nvPr/>
            </p:nvSpPr>
            <p:spPr>
              <a:xfrm>
                <a:off x="4546600" y="3566497"/>
                <a:ext cx="59450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=0,…,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en-US" sz="2400" b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AE3178-FF8A-734A-BCCE-5106DD2F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0" y="3566497"/>
                <a:ext cx="5945025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8DAB09-FDFF-0D41-BB1C-927F0D8999E0}"/>
                  </a:ext>
                </a:extLst>
              </p:cNvPr>
              <p:cNvSpPr txBox="1"/>
              <p:nvPr/>
            </p:nvSpPr>
            <p:spPr>
              <a:xfrm>
                <a:off x="4546600" y="4060663"/>
                <a:ext cx="5953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=0,…,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en-US" sz="2400" b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8DAB09-FDFF-0D41-BB1C-927F0D89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0" y="4060663"/>
                <a:ext cx="5953361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4">
            <a:extLst>
              <a:ext uri="{FF2B5EF4-FFF2-40B4-BE49-F238E27FC236}">
                <a16:creationId xmlns:a16="http://schemas.microsoft.com/office/drawing/2014/main" id="{E77DB7A3-572C-9841-B78C-57BC29BF9B4F}"/>
              </a:ext>
            </a:extLst>
          </p:cNvPr>
          <p:cNvSpPr>
            <a:spLocks/>
          </p:cNvSpPr>
          <p:nvPr/>
        </p:nvSpPr>
        <p:spPr bwMode="auto">
          <a:xfrm>
            <a:off x="4286460" y="2974417"/>
            <a:ext cx="26014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625F0F-661E-FD43-9AB3-501516251F9C}"/>
                  </a:ext>
                </a:extLst>
              </p:cNvPr>
              <p:cNvSpPr txBox="1"/>
              <p:nvPr/>
            </p:nvSpPr>
            <p:spPr>
              <a:xfrm>
                <a:off x="2254340" y="3543714"/>
                <a:ext cx="20484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625F0F-661E-FD43-9AB3-50151625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40" y="3543714"/>
                <a:ext cx="2048446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97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27623"/>
              </p:ext>
            </p:extLst>
          </p:nvPr>
        </p:nvGraphicFramePr>
        <p:xfrm>
          <a:off x="339213" y="206477"/>
          <a:ext cx="11430000" cy="651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31255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F(2,0)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F(3,0)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F(4,0)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F(2,1)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F(3,1)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F(4,1)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>
                          <a:latin typeface="Courier" pitchFamily="2" charset="0"/>
                        </a:rPr>
                        <a:t>F(2,2)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F(4,2)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F(0,3)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F(2,3)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>
                          <a:latin typeface="Courier" pitchFamily="2" charset="0"/>
                        </a:rPr>
                        <a:t>F(3,3)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F(4,3)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43493-317E-EE46-B8C8-9B32EAFFE737}"/>
                  </a:ext>
                </a:extLst>
              </p:cNvPr>
              <p:cNvSpPr txBox="1"/>
              <p:nvPr/>
            </p:nvSpPr>
            <p:spPr>
              <a:xfrm>
                <a:off x="4512886" y="4794719"/>
                <a:ext cx="4548639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/>
                  <a:t>F(4,3) = max(F(3,2) + s(A</a:t>
                </a:r>
                <a:r>
                  <a:rPr lang="it-IT" baseline="30000"/>
                  <a:t>4</a:t>
                </a:r>
                <a:r>
                  <a:rPr lang="it-IT"/>
                  <a:t>,A</a:t>
                </a:r>
                <a:r>
                  <a:rPr lang="it-IT" baseline="30000"/>
                  <a:t>3</a:t>
                </a:r>
                <a:r>
                  <a:rPr lang="it-IT"/>
                  <a:t>), </a:t>
                </a:r>
              </a:p>
              <a:p>
                <a:r>
                  <a:rPr lang="it-IT" baseline="30000"/>
                  <a:t>	</a:t>
                </a:r>
                <a:r>
                  <a:rPr lang="it-IT"/>
                  <a:t>      F(k,3)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(4 - k),   </a:t>
                </a:r>
                <a:r>
                  <a:rPr lang="it-IT">
                    <a:sym typeface="Wingdings" pitchFamily="2" charset="2"/>
                  </a:rPr>
                  <a:t>  k = 0,1,2,3 </a:t>
                </a:r>
                <a:endParaRPr lang="it-IT"/>
              </a:p>
              <a:p>
                <a:r>
                  <a:rPr lang="it-IT"/>
                  <a:t>	      F(4,k)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(3 - k) )   </a:t>
                </a:r>
                <a:r>
                  <a:rPr lang="it-IT">
                    <a:sym typeface="Wingdings" pitchFamily="2" charset="2"/>
                  </a:rPr>
                  <a:t>  k = 0,1</a:t>
                </a:r>
                <a:endParaRPr lang="it-IT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43493-317E-EE46-B8C8-9B32EAFFE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86" y="4794719"/>
                <a:ext cx="4548639" cy="923330"/>
              </a:xfrm>
              <a:prstGeom prst="rect">
                <a:avLst/>
              </a:prstGeom>
              <a:blipFill>
                <a:blip r:embed="rId2"/>
                <a:stretch>
                  <a:fillRect l="-833" t="-2740" b="-95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E731F-B1FF-4E45-BA27-B696A4BBF457}"/>
                  </a:ext>
                </a:extLst>
              </p:cNvPr>
              <p:cNvSpPr txBox="1"/>
              <p:nvPr/>
            </p:nvSpPr>
            <p:spPr>
              <a:xfrm>
                <a:off x="329102" y="5326403"/>
                <a:ext cx="259917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E731F-B1FF-4E45-BA27-B696A4BB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2" y="5326403"/>
                <a:ext cx="2599173" cy="391646"/>
              </a:xfrm>
              <a:prstGeom prst="rect">
                <a:avLst/>
              </a:prstGeom>
              <a:blipFill>
                <a:blip r:embed="rId3"/>
                <a:stretch>
                  <a:fillRect t="-3125" r="-485" b="-18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37F2C9-D880-4A45-8CEB-554A5D57B7B9}"/>
                  </a:ext>
                </a:extLst>
              </p:cNvPr>
              <p:cNvSpPr txBox="1"/>
              <p:nvPr/>
            </p:nvSpPr>
            <p:spPr>
              <a:xfrm>
                <a:off x="197865" y="5652813"/>
                <a:ext cx="4116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=0,…,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37F2C9-D880-4A45-8CEB-554A5D57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5" y="5652813"/>
                <a:ext cx="411644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281AB-26DB-1242-AB6B-5F87EE7469CF}"/>
                  </a:ext>
                </a:extLst>
              </p:cNvPr>
              <p:cNvSpPr txBox="1"/>
              <p:nvPr/>
            </p:nvSpPr>
            <p:spPr>
              <a:xfrm>
                <a:off x="227094" y="5984045"/>
                <a:ext cx="4122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=0,…,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281AB-26DB-1242-AB6B-5F87EE746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4" y="5984045"/>
                <a:ext cx="412273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92A6C3-8952-364E-A780-B36682F7B96A}"/>
                  </a:ext>
                </a:extLst>
              </p:cNvPr>
              <p:cNvSpPr txBox="1"/>
              <p:nvPr/>
            </p:nvSpPr>
            <p:spPr>
              <a:xfrm>
                <a:off x="4512886" y="5801932"/>
                <a:ext cx="7556500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/>
                  <a:t>F(4,3) = max(F(3,2) + s(A</a:t>
                </a:r>
                <a:r>
                  <a:rPr lang="it-IT" baseline="30000"/>
                  <a:t>4</a:t>
                </a:r>
                <a:r>
                  <a:rPr lang="it-IT"/>
                  <a:t>,A</a:t>
                </a:r>
                <a:r>
                  <a:rPr lang="it-IT" baseline="30000"/>
                  <a:t>3</a:t>
                </a:r>
                <a:r>
                  <a:rPr lang="it-IT"/>
                  <a:t>), </a:t>
                </a:r>
              </a:p>
              <a:p>
                <a:r>
                  <a:rPr lang="it-IT" baseline="30000"/>
                  <a:t>	</a:t>
                </a:r>
                <a:r>
                  <a:rPr lang="it-IT"/>
                  <a:t>      F(0,3)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(4 - 0), F(1,3)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(4 - 1), F(2,3)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(4 - 2), F(3,3)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(4 - 3) </a:t>
                </a:r>
              </a:p>
              <a:p>
                <a:r>
                  <a:rPr lang="it-IT"/>
                  <a:t>	      F(4,0)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(3 - 0), F(4,1)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(3 - 1), F(4,2)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(3 - 2))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92A6C3-8952-364E-A780-B36682F7B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86" y="5801932"/>
                <a:ext cx="7556500" cy="923330"/>
              </a:xfrm>
              <a:prstGeom prst="rect">
                <a:avLst/>
              </a:prstGeom>
              <a:blipFill>
                <a:blip r:embed="rId6"/>
                <a:stretch>
                  <a:fillRect l="-503" t="-2703" b="-8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44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79293-8C33-A14A-893D-F733B1716643}"/>
              </a:ext>
            </a:extLst>
          </p:cNvPr>
          <p:cNvSpPr txBox="1"/>
          <p:nvPr/>
        </p:nvSpPr>
        <p:spPr>
          <a:xfrm>
            <a:off x="1168401" y="1248687"/>
            <a:ext cx="5133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Corbel" panose="020B0503020204020204" pitchFamily="34" charset="0"/>
              </a:rPr>
              <a:t>Running time: O(N</a:t>
            </a:r>
            <a:r>
              <a:rPr lang="it-IT" sz="2400" baseline="30000">
                <a:latin typeface="Corbel" panose="020B0503020204020204" pitchFamily="34" charset="0"/>
              </a:rPr>
              <a:t>2</a:t>
            </a:r>
            <a:r>
              <a:rPr lang="it-IT" sz="2400">
                <a:latin typeface="Corbel" panose="020B0503020204020204" pitchFamily="34" charset="0"/>
              </a:rPr>
              <a:t>M)    (assume N&gt;M)</a:t>
            </a:r>
          </a:p>
          <a:p>
            <a:r>
              <a:rPr lang="it-IT" sz="2400">
                <a:latin typeface="Corbel" panose="020B0503020204020204" pitchFamily="34" charset="0"/>
              </a:rPr>
              <a:t>Space:               O(NM)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3008B-28E7-C347-BADB-E61E305C0645}"/>
              </a:ext>
            </a:extLst>
          </p:cNvPr>
          <p:cNvSpPr txBox="1"/>
          <p:nvPr/>
        </p:nvSpPr>
        <p:spPr>
          <a:xfrm>
            <a:off x="889000" y="2502559"/>
            <a:ext cx="1049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latin typeface="Corbel" panose="020B0503020204020204" pitchFamily="34" charset="0"/>
              </a:rPr>
              <a:t>This operation now requires O(N</a:t>
            </a:r>
            <a:r>
              <a:rPr lang="it-IT" sz="2400" baseline="30000">
                <a:latin typeface="Corbel" panose="020B0503020204020204" pitchFamily="34" charset="0"/>
              </a:rPr>
              <a:t>3</a:t>
            </a:r>
            <a:r>
              <a:rPr lang="it-IT" sz="2400">
                <a:latin typeface="Corbel" panose="020B0503020204020204" pitchFamily="34" charset="0"/>
              </a:rPr>
              <a:t>) operations to align two sequences of length N, rather than O(N</a:t>
            </a:r>
            <a:r>
              <a:rPr lang="it-IT" sz="2400" baseline="30000">
                <a:latin typeface="Corbel" panose="020B0503020204020204" pitchFamily="34" charset="0"/>
              </a:rPr>
              <a:t>2</a:t>
            </a:r>
            <a:r>
              <a:rPr lang="it-IT" sz="2400">
                <a:latin typeface="Corbel" panose="020B0503020204020204" pitchFamily="34" charset="0"/>
              </a:rPr>
              <a:t>) for the linear gap cost version, because in each cell (i,j) we have to look at i + j + 1 potential precursors, not just three as previously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C776A-207C-ED46-A0E3-C3A17DA94411}"/>
              </a:ext>
            </a:extLst>
          </p:cNvPr>
          <p:cNvSpPr txBox="1"/>
          <p:nvPr/>
        </p:nvSpPr>
        <p:spPr>
          <a:xfrm>
            <a:off x="889000" y="4162039"/>
            <a:ext cx="1004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latin typeface="Corbel" panose="020B0503020204020204" pitchFamily="34" charset="0"/>
              </a:rPr>
              <a:t>This is a prohibitively costly increase in computational time in many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59E69-89E4-F14C-BA23-991F4165C0DD}"/>
                  </a:ext>
                </a:extLst>
              </p:cNvPr>
              <p:cNvSpPr txBox="1"/>
              <p:nvPr/>
            </p:nvSpPr>
            <p:spPr>
              <a:xfrm>
                <a:off x="889000" y="5082856"/>
                <a:ext cx="104901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>
                    <a:latin typeface="Corbel" panose="020B0503020204020204" pitchFamily="34" charset="0"/>
                  </a:rPr>
                  <a:t>Under some conditions on the properties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2400">
                    <a:latin typeface="Corbel" panose="020B0503020204020204" pitchFamily="34" charset="0"/>
                  </a:rPr>
                  <a:t>() the search in k can be bounded, returning the expected computational time to O(N</a:t>
                </a:r>
                <a:r>
                  <a:rPr lang="it-IT" sz="2400" baseline="30000">
                    <a:latin typeface="Corbel" panose="020B0503020204020204" pitchFamily="34" charset="0"/>
                  </a:rPr>
                  <a:t>2</a:t>
                </a:r>
                <a:r>
                  <a:rPr lang="it-IT" sz="2400">
                    <a:latin typeface="Corbel" panose="020B0503020204020204" pitchFamily="34" charset="0"/>
                  </a:rPr>
                  <a:t>)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59E69-89E4-F14C-BA23-991F4165C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5082856"/>
                <a:ext cx="10490199" cy="830997"/>
              </a:xfrm>
              <a:prstGeom prst="rect">
                <a:avLst/>
              </a:prstGeom>
              <a:blipFill>
                <a:blip r:embed="rId2"/>
                <a:stretch>
                  <a:fillRect l="-726" t="-2985" r="-484" b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2">
            <a:extLst>
              <a:ext uri="{FF2B5EF4-FFF2-40B4-BE49-F238E27FC236}">
                <a16:creationId xmlns:a16="http://schemas.microsoft.com/office/drawing/2014/main" id="{DE18EE32-FF24-934F-A53D-F3C98A84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202" y="302592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325154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F79293-8C33-A14A-893D-F733B1716643}"/>
                  </a:ext>
                </a:extLst>
              </p:cNvPr>
              <p:cNvSpPr txBox="1"/>
              <p:nvPr/>
            </p:nvSpPr>
            <p:spPr>
              <a:xfrm>
                <a:off x="3045489" y="1333802"/>
                <a:ext cx="29177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2800">
                    <a:latin typeface="Corbel" panose="020B0503020204020204" pitchFamily="34" charset="0"/>
                  </a:rPr>
                  <a:t>(N) = -d - (N - 1 )e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F79293-8C33-A14A-893D-F733B1716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89" y="1333802"/>
                <a:ext cx="2917786" cy="523220"/>
              </a:xfrm>
              <a:prstGeom prst="rect">
                <a:avLst/>
              </a:prstGeom>
              <a:blipFill>
                <a:blip r:embed="rId2"/>
                <a:stretch>
                  <a:fillRect l="-1304" t="-11905" r="-2174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A3008B-28E7-C347-BADB-E61E305C0645}"/>
              </a:ext>
            </a:extLst>
          </p:cNvPr>
          <p:cNvSpPr txBox="1"/>
          <p:nvPr/>
        </p:nvSpPr>
        <p:spPr>
          <a:xfrm>
            <a:off x="718175" y="2805304"/>
            <a:ext cx="1049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latin typeface="Corbel" panose="020B0503020204020204" pitchFamily="34" charset="0"/>
              </a:rPr>
              <a:t>For this form of gap cost there is once again an O(N</a:t>
            </a:r>
            <a:r>
              <a:rPr lang="it-IT" sz="2400" baseline="30000">
                <a:latin typeface="Corbel" panose="020B0503020204020204" pitchFamily="34" charset="0"/>
              </a:rPr>
              <a:t>2</a:t>
            </a:r>
            <a:r>
              <a:rPr lang="it-IT" sz="2400">
                <a:latin typeface="Corbel" panose="020B0503020204020204" pitchFamily="34" charset="0"/>
              </a:rPr>
              <a:t>) implementation of dynamic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C776A-207C-ED46-A0E3-C3A17DA94411}"/>
              </a:ext>
            </a:extLst>
          </p:cNvPr>
          <p:cNvSpPr txBox="1"/>
          <p:nvPr/>
        </p:nvSpPr>
        <p:spPr>
          <a:xfrm>
            <a:off x="718175" y="3709469"/>
            <a:ext cx="10046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latin typeface="Corbel" panose="020B0503020204020204" pitchFamily="34" charset="0"/>
              </a:rPr>
              <a:t>However, we now have to keep track of multiple values for each pair of residue coefficients (i,j) in place of the single value F(i,j):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>
                <a:latin typeface="Corbel" panose="020B0503020204020204" pitchFamily="34" charset="0"/>
              </a:rPr>
              <a:t>M(i,j):  score of alignment x</a:t>
            </a:r>
            <a:r>
              <a:rPr lang="it-IT" sz="2400" baseline="-25000">
                <a:latin typeface="Corbel" panose="020B0503020204020204" pitchFamily="34" charset="0"/>
              </a:rPr>
              <a:t>1</a:t>
            </a:r>
            <a:r>
              <a:rPr lang="it-IT" sz="2400">
                <a:latin typeface="Corbel" panose="020B0503020204020204" pitchFamily="34" charset="0"/>
              </a:rPr>
              <a:t>x</a:t>
            </a:r>
            <a:r>
              <a:rPr lang="it-IT" sz="2400" baseline="-25000">
                <a:latin typeface="Corbel" panose="020B0503020204020204" pitchFamily="34" charset="0"/>
              </a:rPr>
              <a:t>2</a:t>
            </a:r>
            <a:r>
              <a:rPr lang="it-IT" sz="2400">
                <a:latin typeface="Corbel" panose="020B0503020204020204" pitchFamily="34" charset="0"/>
              </a:rPr>
              <a:t>x</a:t>
            </a:r>
            <a:r>
              <a:rPr lang="it-IT" sz="2400" baseline="-25000">
                <a:latin typeface="Corbel" panose="020B0503020204020204" pitchFamily="34" charset="0"/>
              </a:rPr>
              <a:t>3</a:t>
            </a:r>
            <a:r>
              <a:rPr lang="it-IT" sz="2400">
                <a:latin typeface="Corbel" panose="020B0503020204020204" pitchFamily="34" charset="0"/>
              </a:rPr>
              <a:t>…x</a:t>
            </a:r>
            <a:r>
              <a:rPr lang="it-IT" sz="2400" baseline="-25000">
                <a:latin typeface="Corbel" panose="020B0503020204020204" pitchFamily="34" charset="0"/>
              </a:rPr>
              <a:t>i</a:t>
            </a:r>
            <a:r>
              <a:rPr lang="it-IT" sz="2400">
                <a:latin typeface="Corbel" panose="020B0503020204020204" pitchFamily="34" charset="0"/>
              </a:rPr>
              <a:t> to y</a:t>
            </a:r>
            <a:r>
              <a:rPr lang="it-IT" sz="2400" baseline="-25000">
                <a:latin typeface="Corbel" panose="020B0503020204020204" pitchFamily="34" charset="0"/>
              </a:rPr>
              <a:t>1</a:t>
            </a:r>
            <a:r>
              <a:rPr lang="it-IT" sz="2400">
                <a:latin typeface="Corbel" panose="020B0503020204020204" pitchFamily="34" charset="0"/>
              </a:rPr>
              <a:t>y</a:t>
            </a:r>
            <a:r>
              <a:rPr lang="it-IT" sz="2400" baseline="-25000">
                <a:latin typeface="Corbel" panose="020B0503020204020204" pitchFamily="34" charset="0"/>
              </a:rPr>
              <a:t>2</a:t>
            </a:r>
            <a:r>
              <a:rPr lang="it-IT" sz="2400">
                <a:latin typeface="Corbel" panose="020B0503020204020204" pitchFamily="34" charset="0"/>
              </a:rPr>
              <a:t>y</a:t>
            </a:r>
            <a:r>
              <a:rPr lang="it-IT" sz="2400" baseline="-25000">
                <a:latin typeface="Corbel" panose="020B0503020204020204" pitchFamily="34" charset="0"/>
              </a:rPr>
              <a:t>3</a:t>
            </a:r>
            <a:r>
              <a:rPr lang="it-IT" sz="2400">
                <a:latin typeface="Corbel" panose="020B0503020204020204" pitchFamily="34" charset="0"/>
              </a:rPr>
              <a:t>…y</a:t>
            </a:r>
            <a:r>
              <a:rPr lang="it-IT" sz="2400" baseline="-25000">
                <a:latin typeface="Corbel" panose="020B0503020204020204" pitchFamily="34" charset="0"/>
              </a:rPr>
              <a:t>j</a:t>
            </a:r>
            <a:r>
              <a:rPr lang="it-IT" sz="2400">
                <a:latin typeface="Corbel" panose="020B0503020204020204" pitchFamily="34" charset="0"/>
              </a:rPr>
              <a:t> </a:t>
            </a:r>
            <a:r>
              <a:rPr lang="it-IT" sz="2400" b="1">
                <a:latin typeface="Corbel" panose="020B0503020204020204" pitchFamily="34" charset="0"/>
              </a:rPr>
              <a:t>if</a:t>
            </a:r>
            <a:r>
              <a:rPr lang="it-IT" sz="2400">
                <a:latin typeface="Corbel" panose="020B0503020204020204" pitchFamily="34" charset="0"/>
              </a:rPr>
              <a:t> x</a:t>
            </a:r>
            <a:r>
              <a:rPr lang="it-IT" sz="2400" baseline="-25000">
                <a:latin typeface="Corbel" panose="020B0503020204020204" pitchFamily="34" charset="0"/>
              </a:rPr>
              <a:t>i</a:t>
            </a:r>
            <a:r>
              <a:rPr lang="it-IT" sz="2400">
                <a:latin typeface="Corbel" panose="020B0503020204020204" pitchFamily="34" charset="0"/>
              </a:rPr>
              <a:t> aligns to y</a:t>
            </a:r>
            <a:r>
              <a:rPr lang="it-IT" sz="2400" baseline="-25000">
                <a:latin typeface="Corbel" panose="020B0503020204020204" pitchFamily="34" charset="0"/>
              </a:rPr>
              <a:t>j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>
                <a:latin typeface="Corbel" panose="020B0503020204020204" pitchFamily="34" charset="0"/>
              </a:rPr>
              <a:t>I(i,j):     score if x</a:t>
            </a:r>
            <a:r>
              <a:rPr lang="it-IT" sz="2400" baseline="-25000">
                <a:latin typeface="Corbel" panose="020B0503020204020204" pitchFamily="34" charset="0"/>
              </a:rPr>
              <a:t>i</a:t>
            </a:r>
            <a:r>
              <a:rPr lang="it-IT" sz="2400">
                <a:latin typeface="Corbel" panose="020B0503020204020204" pitchFamily="34" charset="0"/>
              </a:rPr>
              <a:t> or y</a:t>
            </a:r>
            <a:r>
              <a:rPr lang="it-IT" sz="2400" baseline="-25000">
                <a:latin typeface="Corbel" panose="020B0503020204020204" pitchFamily="34" charset="0"/>
              </a:rPr>
              <a:t>j</a:t>
            </a:r>
            <a:r>
              <a:rPr lang="it-IT" sz="2400">
                <a:latin typeface="Corbel" panose="020B0503020204020204" pitchFamily="34" charset="0"/>
              </a:rPr>
              <a:t> aligns to a gap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59E69-89E4-F14C-BA23-991F4165C0DD}"/>
              </a:ext>
            </a:extLst>
          </p:cNvPr>
          <p:cNvSpPr txBox="1"/>
          <p:nvPr/>
        </p:nvSpPr>
        <p:spPr>
          <a:xfrm>
            <a:off x="718175" y="2043413"/>
            <a:ext cx="1049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rbel" panose="020B0503020204020204" pitchFamily="34" charset="0"/>
              </a:rPr>
              <a:t>d = gap opening</a:t>
            </a:r>
            <a:r>
              <a:rPr lang="it-IT" sz="2400">
                <a:latin typeface="Corbel" panose="020B0503020204020204" pitchFamily="34" charset="0"/>
              </a:rPr>
              <a:t>, e = gap extension</a:t>
            </a:r>
            <a:endParaRPr lang="en-US" sz="2400">
              <a:latin typeface="Corbel" panose="020B0503020204020204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E18EE32-FF24-934F-A53D-F3C98A84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76" y="313283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Compromise: alignment with affine gap 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F83B0-3CB2-8349-8E25-3B334CA8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70" y="1195302"/>
            <a:ext cx="2933700" cy="2108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0562B-6239-9C4D-A56C-884AFAA69669}"/>
                  </a:ext>
                </a:extLst>
              </p:cNvPr>
              <p:cNvSpPr txBox="1"/>
              <p:nvPr/>
            </p:nvSpPr>
            <p:spPr>
              <a:xfrm>
                <a:off x="7786878" y="1195302"/>
                <a:ext cx="65800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2000">
                    <a:latin typeface="Corbel" panose="020B0503020204020204" pitchFamily="34" charset="0"/>
                  </a:rPr>
                  <a:t>(N)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0562B-6239-9C4D-A56C-884AFAA69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78" y="1195302"/>
                <a:ext cx="658001" cy="400110"/>
              </a:xfrm>
              <a:prstGeom prst="rect">
                <a:avLst/>
              </a:prstGeom>
              <a:blipFill>
                <a:blip r:embed="rId4"/>
                <a:stretch>
                  <a:fillRect t="-6061" r="-7547" b="-21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EE6EAB3-215F-1044-988B-94D2EF74ACCA}"/>
              </a:ext>
            </a:extLst>
          </p:cNvPr>
          <p:cNvSpPr txBox="1"/>
          <p:nvPr/>
        </p:nvSpPr>
        <p:spPr>
          <a:xfrm>
            <a:off x="1694688" y="5547360"/>
            <a:ext cx="1188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latin typeface="Courier" pitchFamily="2" charset="0"/>
              </a:rPr>
              <a:t>IGAx</a:t>
            </a:r>
            <a:r>
              <a:rPr lang="it-IT" sz="2800" baseline="-25000">
                <a:latin typeface="Courier" pitchFamily="2" charset="0"/>
              </a:rPr>
              <a:t>i</a:t>
            </a:r>
          </a:p>
          <a:p>
            <a:r>
              <a:rPr lang="it-IT" sz="2800">
                <a:latin typeface="Courier" pitchFamily="2" charset="0"/>
              </a:rPr>
              <a:t>LGVy</a:t>
            </a:r>
            <a:r>
              <a:rPr lang="it-IT" sz="2800" baseline="-25000">
                <a:latin typeface="Courier" pitchFamily="2" charset="0"/>
              </a:rPr>
              <a:t>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2551-E66F-4E41-9632-30B2AC63C59C}"/>
              </a:ext>
            </a:extLst>
          </p:cNvPr>
          <p:cNvSpPr txBox="1"/>
          <p:nvPr/>
        </p:nvSpPr>
        <p:spPr>
          <a:xfrm>
            <a:off x="4444740" y="5541262"/>
            <a:ext cx="1402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latin typeface="Courier" pitchFamily="2" charset="0"/>
              </a:rPr>
              <a:t>AIGAx</a:t>
            </a:r>
            <a:r>
              <a:rPr lang="it-IT" sz="2800" baseline="-25000">
                <a:latin typeface="Courier" pitchFamily="2" charset="0"/>
              </a:rPr>
              <a:t>i</a:t>
            </a:r>
          </a:p>
          <a:p>
            <a:r>
              <a:rPr lang="it-IT" sz="2800">
                <a:latin typeface="Courier" pitchFamily="2" charset="0"/>
              </a:rPr>
              <a:t>Gvy</a:t>
            </a:r>
            <a:r>
              <a:rPr lang="it-IT" sz="2800" baseline="-25000">
                <a:latin typeface="Courier" pitchFamily="2" charset="0"/>
              </a:rPr>
              <a:t>j</a:t>
            </a:r>
            <a:r>
              <a:rPr lang="it-IT" sz="2800">
                <a:latin typeface="Courier" pitchFamily="2" charset="0"/>
              </a:rPr>
              <a:t>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B649F-FFEC-6742-9099-E01D4CF6217B}"/>
              </a:ext>
            </a:extLst>
          </p:cNvPr>
          <p:cNvSpPr txBox="1"/>
          <p:nvPr/>
        </p:nvSpPr>
        <p:spPr>
          <a:xfrm>
            <a:off x="7409595" y="5541263"/>
            <a:ext cx="1402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latin typeface="Courier" pitchFamily="2" charset="0"/>
              </a:rPr>
              <a:t>GAx</a:t>
            </a:r>
            <a:r>
              <a:rPr lang="it-IT" sz="2800" baseline="-25000">
                <a:latin typeface="Courier" pitchFamily="2" charset="0"/>
              </a:rPr>
              <a:t>i</a:t>
            </a:r>
            <a:r>
              <a:rPr lang="it-IT" sz="2800">
                <a:latin typeface="Courier" pitchFamily="2" charset="0"/>
              </a:rPr>
              <a:t>--</a:t>
            </a:r>
            <a:endParaRPr lang="it-IT" sz="2800" baseline="-25000">
              <a:latin typeface="Courier" pitchFamily="2" charset="0"/>
            </a:endParaRPr>
          </a:p>
          <a:p>
            <a:r>
              <a:rPr lang="it-IT" sz="2800">
                <a:latin typeface="Courier" pitchFamily="2" charset="0"/>
              </a:rPr>
              <a:t>SLGVy</a:t>
            </a:r>
            <a:r>
              <a:rPr lang="it-IT" sz="2800" baseline="-25000">
                <a:latin typeface="Courier" pitchFamily="2" charset="0"/>
              </a:rPr>
              <a:t>j</a:t>
            </a:r>
            <a:endParaRPr lang="it-IT" sz="28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8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E5D36E-480A-4D50-85FC-74281DB681E9}"/>
              </a:ext>
            </a:extLst>
          </p:cNvPr>
          <p:cNvSpPr txBox="1"/>
          <p:nvPr/>
        </p:nvSpPr>
        <p:spPr>
          <a:xfrm>
            <a:off x="638894" y="892865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E8AFE8F-281C-834F-BEDC-E8FED45DE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76" y="313283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Needleman-Wunsh with affine gap: Gotoh algortithm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A3824-AE2A-2D46-BCFF-BB6D4F8D211B}"/>
              </a:ext>
            </a:extLst>
          </p:cNvPr>
          <p:cNvSpPr txBox="1"/>
          <p:nvPr/>
        </p:nvSpPr>
        <p:spPr>
          <a:xfrm>
            <a:off x="1737360" y="890589"/>
            <a:ext cx="6740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i="1">
                <a:solidFill>
                  <a:srgbClr val="0070C0"/>
                </a:solidFill>
                <a:latin typeface="Corbel" panose="020B0503020204020204" pitchFamily="34" charset="0"/>
              </a:rPr>
              <a:t>Local alignment of sequences, affine gap penalty: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>
                <a:solidFill>
                  <a:srgbClr val="0070C0"/>
                </a:solidFill>
                <a:latin typeface="Corbel" panose="020B0503020204020204" pitchFamily="34" charset="0"/>
              </a:rPr>
              <a:t>gap opening:    h +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>
                <a:solidFill>
                  <a:srgbClr val="0070C0"/>
                </a:solidFill>
                <a:latin typeface="Corbel" panose="020B0503020204020204" pitchFamily="34" charset="0"/>
              </a:rPr>
              <a:t>gap extension: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8C54C-A6E8-6F44-A372-A2D8935147AC}"/>
              </a:ext>
            </a:extLst>
          </p:cNvPr>
          <p:cNvSpPr txBox="1"/>
          <p:nvPr/>
        </p:nvSpPr>
        <p:spPr>
          <a:xfrm>
            <a:off x="638894" y="2241564"/>
            <a:ext cx="10553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Corbel" panose="020B0503020204020204" pitchFamily="34" charset="0"/>
              </a:rPr>
              <a:t>Given two sequences X and Y, with lengths x and y, we introduce </a:t>
            </a:r>
            <a:r>
              <a:rPr lang="it-IT" sz="2800" b="1" u="sng">
                <a:latin typeface="Corbel" panose="020B0503020204020204" pitchFamily="34" charset="0"/>
              </a:rPr>
              <a:t>three</a:t>
            </a:r>
            <a:r>
              <a:rPr lang="it-IT" sz="2800">
                <a:latin typeface="Corbel" panose="020B0503020204020204" pitchFamily="34" charset="0"/>
              </a:rPr>
              <a:t> (x + 1)(y + 1) matrices: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CA724-7701-0F42-BEEF-B4D5CD37F56A}"/>
              </a:ext>
            </a:extLst>
          </p:cNvPr>
          <p:cNvSpPr txBox="1"/>
          <p:nvPr/>
        </p:nvSpPr>
        <p:spPr>
          <a:xfrm>
            <a:off x="315849" y="3277301"/>
            <a:ext cx="1110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latin typeface="Corbel" panose="020B0503020204020204" pitchFamily="34" charset="0"/>
              </a:rPr>
              <a:t>M(i,j): score the best alignment between the substrings OX</a:t>
            </a:r>
            <a:r>
              <a:rPr lang="it-IT" sz="2800" baseline="30000">
                <a:latin typeface="Corbel" panose="020B0503020204020204" pitchFamily="34" charset="0"/>
              </a:rPr>
              <a:t>1</a:t>
            </a:r>
            <a:r>
              <a:rPr lang="it-IT" sz="2800">
                <a:latin typeface="Corbel" panose="020B0503020204020204" pitchFamily="34" charset="0"/>
              </a:rPr>
              <a:t>X</a:t>
            </a:r>
            <a:r>
              <a:rPr lang="it-IT" sz="2800" baseline="30000">
                <a:latin typeface="Corbel" panose="020B0503020204020204" pitchFamily="34" charset="0"/>
              </a:rPr>
              <a:t>2</a:t>
            </a:r>
            <a:r>
              <a:rPr lang="it-IT" sz="2800">
                <a:latin typeface="Corbel" panose="020B0503020204020204" pitchFamily="34" charset="0"/>
              </a:rPr>
              <a:t>X</a:t>
            </a:r>
            <a:r>
              <a:rPr lang="it-IT" sz="2800" baseline="30000">
                <a:latin typeface="Corbel" panose="020B0503020204020204" pitchFamily="34" charset="0"/>
              </a:rPr>
              <a:t>3</a:t>
            </a:r>
            <a:r>
              <a:rPr lang="it-IT" sz="2800">
                <a:latin typeface="Corbel" panose="020B0503020204020204" pitchFamily="34" charset="0"/>
              </a:rPr>
              <a:t>…X</a:t>
            </a:r>
            <a:r>
              <a:rPr lang="it-IT" sz="2800" baseline="30000">
                <a:latin typeface="Corbel" panose="020B0503020204020204" pitchFamily="34" charset="0"/>
              </a:rPr>
              <a:t>i</a:t>
            </a:r>
            <a:r>
              <a:rPr lang="it-IT" sz="2800">
                <a:latin typeface="Corbel" panose="020B0503020204020204" pitchFamily="34" charset="0"/>
              </a:rPr>
              <a:t> and OY</a:t>
            </a:r>
            <a:r>
              <a:rPr lang="it-IT" sz="2800" baseline="30000">
                <a:latin typeface="Corbel" panose="020B0503020204020204" pitchFamily="34" charset="0"/>
              </a:rPr>
              <a:t>1</a:t>
            </a:r>
            <a:r>
              <a:rPr lang="it-IT" sz="2800">
                <a:latin typeface="Corbel" panose="020B0503020204020204" pitchFamily="34" charset="0"/>
              </a:rPr>
              <a:t>Y</a:t>
            </a:r>
            <a:r>
              <a:rPr lang="it-IT" sz="2800" baseline="30000">
                <a:latin typeface="Corbel" panose="020B0503020204020204" pitchFamily="34" charset="0"/>
              </a:rPr>
              <a:t>2</a:t>
            </a:r>
            <a:r>
              <a:rPr lang="it-IT" sz="2800">
                <a:latin typeface="Corbel" panose="020B0503020204020204" pitchFamily="34" charset="0"/>
              </a:rPr>
              <a:t>Y</a:t>
            </a:r>
            <a:r>
              <a:rPr lang="it-IT" sz="2800" baseline="30000">
                <a:latin typeface="Corbel" panose="020B0503020204020204" pitchFamily="34" charset="0"/>
              </a:rPr>
              <a:t>3</a:t>
            </a:r>
            <a:r>
              <a:rPr lang="it-IT" sz="2800">
                <a:latin typeface="Corbel" panose="020B0503020204020204" pitchFamily="34" charset="0"/>
              </a:rPr>
              <a:t>…Y</a:t>
            </a:r>
            <a:r>
              <a:rPr lang="it-IT" sz="2800" baseline="30000">
                <a:latin typeface="Corbel" panose="020B0503020204020204" pitchFamily="34" charset="0"/>
              </a:rPr>
              <a:t>i</a:t>
            </a:r>
            <a:r>
              <a:rPr lang="it-IT" sz="2800">
                <a:latin typeface="Corbel" panose="020B0503020204020204" pitchFamily="34" charset="0"/>
              </a:rPr>
              <a:t> with X</a:t>
            </a:r>
            <a:r>
              <a:rPr lang="it-IT" sz="2800" baseline="30000">
                <a:latin typeface="Corbel" panose="020B0503020204020204" pitchFamily="34" charset="0"/>
              </a:rPr>
              <a:t>i</a:t>
            </a:r>
            <a:r>
              <a:rPr lang="it-IT" sz="2800">
                <a:latin typeface="Corbel" panose="020B0503020204020204" pitchFamily="34" charset="0"/>
              </a:rPr>
              <a:t> aligned to Y</a:t>
            </a:r>
            <a:r>
              <a:rPr lang="it-IT" sz="2800" baseline="30000">
                <a:latin typeface="Corbel" panose="020B0503020204020204" pitchFamily="34" charset="0"/>
              </a:rPr>
              <a:t>j</a:t>
            </a:r>
            <a:endParaRPr lang="it-IT" sz="2800">
              <a:latin typeface="Corbel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7D736-8A1D-C54D-903B-8F91536B87F0}"/>
              </a:ext>
            </a:extLst>
          </p:cNvPr>
          <p:cNvSpPr txBox="1"/>
          <p:nvPr/>
        </p:nvSpPr>
        <p:spPr>
          <a:xfrm>
            <a:off x="279273" y="4361430"/>
            <a:ext cx="1110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latin typeface="Corbel" panose="020B0503020204020204" pitchFamily="34" charset="0"/>
              </a:rPr>
              <a:t>I</a:t>
            </a:r>
            <a:r>
              <a:rPr lang="it-IT" sz="2800" baseline="-25000">
                <a:latin typeface="Corbel" panose="020B0503020204020204" pitchFamily="34" charset="0"/>
              </a:rPr>
              <a:t>x</a:t>
            </a:r>
            <a:r>
              <a:rPr lang="it-IT" sz="2800">
                <a:latin typeface="Corbel" panose="020B0503020204020204" pitchFamily="34" charset="0"/>
              </a:rPr>
              <a:t>(i,j): score the best alignment between the substrings OX</a:t>
            </a:r>
            <a:r>
              <a:rPr lang="it-IT" sz="2800" baseline="30000">
                <a:latin typeface="Corbel" panose="020B0503020204020204" pitchFamily="34" charset="0"/>
              </a:rPr>
              <a:t>1</a:t>
            </a:r>
            <a:r>
              <a:rPr lang="it-IT" sz="2800">
                <a:latin typeface="Corbel" panose="020B0503020204020204" pitchFamily="34" charset="0"/>
              </a:rPr>
              <a:t>X</a:t>
            </a:r>
            <a:r>
              <a:rPr lang="it-IT" sz="2800" baseline="30000">
                <a:latin typeface="Corbel" panose="020B0503020204020204" pitchFamily="34" charset="0"/>
              </a:rPr>
              <a:t>2</a:t>
            </a:r>
            <a:r>
              <a:rPr lang="it-IT" sz="2800">
                <a:latin typeface="Corbel" panose="020B0503020204020204" pitchFamily="34" charset="0"/>
              </a:rPr>
              <a:t>X</a:t>
            </a:r>
            <a:r>
              <a:rPr lang="it-IT" sz="2800" baseline="30000">
                <a:latin typeface="Corbel" panose="020B0503020204020204" pitchFamily="34" charset="0"/>
              </a:rPr>
              <a:t>3</a:t>
            </a:r>
            <a:r>
              <a:rPr lang="it-IT" sz="2800">
                <a:latin typeface="Corbel" panose="020B0503020204020204" pitchFamily="34" charset="0"/>
              </a:rPr>
              <a:t>…X</a:t>
            </a:r>
            <a:r>
              <a:rPr lang="it-IT" sz="2800" baseline="30000">
                <a:latin typeface="Corbel" panose="020B0503020204020204" pitchFamily="34" charset="0"/>
              </a:rPr>
              <a:t>i</a:t>
            </a:r>
            <a:r>
              <a:rPr lang="it-IT" sz="2800">
                <a:latin typeface="Corbel" panose="020B0503020204020204" pitchFamily="34" charset="0"/>
              </a:rPr>
              <a:t> and OY</a:t>
            </a:r>
            <a:r>
              <a:rPr lang="it-IT" sz="2800" baseline="30000">
                <a:latin typeface="Corbel" panose="020B0503020204020204" pitchFamily="34" charset="0"/>
              </a:rPr>
              <a:t>1</a:t>
            </a:r>
            <a:r>
              <a:rPr lang="it-IT" sz="2800">
                <a:latin typeface="Corbel" panose="020B0503020204020204" pitchFamily="34" charset="0"/>
              </a:rPr>
              <a:t>Y</a:t>
            </a:r>
            <a:r>
              <a:rPr lang="it-IT" sz="2800" baseline="30000">
                <a:latin typeface="Corbel" panose="020B0503020204020204" pitchFamily="34" charset="0"/>
              </a:rPr>
              <a:t>2</a:t>
            </a:r>
            <a:r>
              <a:rPr lang="it-IT" sz="2800">
                <a:latin typeface="Corbel" panose="020B0503020204020204" pitchFamily="34" charset="0"/>
              </a:rPr>
              <a:t>Y</a:t>
            </a:r>
            <a:r>
              <a:rPr lang="it-IT" sz="2800" baseline="30000">
                <a:latin typeface="Corbel" panose="020B0503020204020204" pitchFamily="34" charset="0"/>
              </a:rPr>
              <a:t>3</a:t>
            </a:r>
            <a:r>
              <a:rPr lang="it-IT" sz="2800">
                <a:latin typeface="Corbel" panose="020B0503020204020204" pitchFamily="34" charset="0"/>
              </a:rPr>
              <a:t>…Y</a:t>
            </a:r>
            <a:r>
              <a:rPr lang="it-IT" sz="2800" baseline="30000">
                <a:latin typeface="Corbel" panose="020B0503020204020204" pitchFamily="34" charset="0"/>
              </a:rPr>
              <a:t>i</a:t>
            </a:r>
            <a:r>
              <a:rPr lang="it-IT" sz="2800">
                <a:latin typeface="Corbel" panose="020B0503020204020204" pitchFamily="34" charset="0"/>
              </a:rPr>
              <a:t> with X</a:t>
            </a:r>
            <a:r>
              <a:rPr lang="it-IT" sz="2800" baseline="30000">
                <a:latin typeface="Corbel" panose="020B0503020204020204" pitchFamily="34" charset="0"/>
              </a:rPr>
              <a:t>i</a:t>
            </a:r>
            <a:r>
              <a:rPr lang="it-IT" sz="2800">
                <a:latin typeface="Corbel" panose="020B0503020204020204" pitchFamily="34" charset="0"/>
              </a:rPr>
              <a:t> aligned to a gap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CBA24-BBE9-5744-B07B-5339DA43B002}"/>
              </a:ext>
            </a:extLst>
          </p:cNvPr>
          <p:cNvSpPr txBox="1"/>
          <p:nvPr/>
        </p:nvSpPr>
        <p:spPr>
          <a:xfrm>
            <a:off x="315849" y="5394355"/>
            <a:ext cx="1110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latin typeface="Corbel" panose="020B0503020204020204" pitchFamily="34" charset="0"/>
              </a:rPr>
              <a:t>I</a:t>
            </a:r>
            <a:r>
              <a:rPr lang="it-IT" sz="2800" baseline="-25000">
                <a:latin typeface="Corbel" panose="020B0503020204020204" pitchFamily="34" charset="0"/>
              </a:rPr>
              <a:t>y</a:t>
            </a:r>
            <a:r>
              <a:rPr lang="it-IT" sz="2800">
                <a:latin typeface="Corbel" panose="020B0503020204020204" pitchFamily="34" charset="0"/>
              </a:rPr>
              <a:t>(i,j): score the best alignment between the substrings OX</a:t>
            </a:r>
            <a:r>
              <a:rPr lang="it-IT" sz="2800" baseline="30000">
                <a:latin typeface="Corbel" panose="020B0503020204020204" pitchFamily="34" charset="0"/>
              </a:rPr>
              <a:t>1</a:t>
            </a:r>
            <a:r>
              <a:rPr lang="it-IT" sz="2800">
                <a:latin typeface="Corbel" panose="020B0503020204020204" pitchFamily="34" charset="0"/>
              </a:rPr>
              <a:t>X</a:t>
            </a:r>
            <a:r>
              <a:rPr lang="it-IT" sz="2800" baseline="30000">
                <a:latin typeface="Corbel" panose="020B0503020204020204" pitchFamily="34" charset="0"/>
              </a:rPr>
              <a:t>2</a:t>
            </a:r>
            <a:r>
              <a:rPr lang="it-IT" sz="2800">
                <a:latin typeface="Corbel" panose="020B0503020204020204" pitchFamily="34" charset="0"/>
              </a:rPr>
              <a:t>X</a:t>
            </a:r>
            <a:r>
              <a:rPr lang="it-IT" sz="2800" baseline="30000">
                <a:latin typeface="Corbel" panose="020B0503020204020204" pitchFamily="34" charset="0"/>
              </a:rPr>
              <a:t>3</a:t>
            </a:r>
            <a:r>
              <a:rPr lang="it-IT" sz="2800">
                <a:latin typeface="Corbel" panose="020B0503020204020204" pitchFamily="34" charset="0"/>
              </a:rPr>
              <a:t>…X</a:t>
            </a:r>
            <a:r>
              <a:rPr lang="it-IT" sz="2800" baseline="30000">
                <a:latin typeface="Corbel" panose="020B0503020204020204" pitchFamily="34" charset="0"/>
              </a:rPr>
              <a:t>i</a:t>
            </a:r>
            <a:r>
              <a:rPr lang="it-IT" sz="2800">
                <a:latin typeface="Corbel" panose="020B0503020204020204" pitchFamily="34" charset="0"/>
              </a:rPr>
              <a:t> and OY</a:t>
            </a:r>
            <a:r>
              <a:rPr lang="it-IT" sz="2800" baseline="30000">
                <a:latin typeface="Corbel" panose="020B0503020204020204" pitchFamily="34" charset="0"/>
              </a:rPr>
              <a:t>1</a:t>
            </a:r>
            <a:r>
              <a:rPr lang="it-IT" sz="2800">
                <a:latin typeface="Corbel" panose="020B0503020204020204" pitchFamily="34" charset="0"/>
              </a:rPr>
              <a:t>Y</a:t>
            </a:r>
            <a:r>
              <a:rPr lang="it-IT" sz="2800" baseline="30000">
                <a:latin typeface="Corbel" panose="020B0503020204020204" pitchFamily="34" charset="0"/>
              </a:rPr>
              <a:t>2</a:t>
            </a:r>
            <a:r>
              <a:rPr lang="it-IT" sz="2800">
                <a:latin typeface="Corbel" panose="020B0503020204020204" pitchFamily="34" charset="0"/>
              </a:rPr>
              <a:t>Y</a:t>
            </a:r>
            <a:r>
              <a:rPr lang="it-IT" sz="2800" baseline="30000">
                <a:latin typeface="Corbel" panose="020B0503020204020204" pitchFamily="34" charset="0"/>
              </a:rPr>
              <a:t>3</a:t>
            </a:r>
            <a:r>
              <a:rPr lang="it-IT" sz="2800">
                <a:latin typeface="Corbel" panose="020B0503020204020204" pitchFamily="34" charset="0"/>
              </a:rPr>
              <a:t>…Y</a:t>
            </a:r>
            <a:r>
              <a:rPr lang="it-IT" sz="2800" baseline="30000">
                <a:latin typeface="Corbel" panose="020B0503020204020204" pitchFamily="34" charset="0"/>
              </a:rPr>
              <a:t>i</a:t>
            </a:r>
            <a:r>
              <a:rPr lang="it-IT" sz="2800">
                <a:latin typeface="Corbel" panose="020B0503020204020204" pitchFamily="34" charset="0"/>
              </a:rPr>
              <a:t> with Y</a:t>
            </a:r>
            <a:r>
              <a:rPr lang="it-IT" sz="2800" baseline="30000">
                <a:latin typeface="Corbel" panose="020B0503020204020204" pitchFamily="34" charset="0"/>
              </a:rPr>
              <a:t>j</a:t>
            </a:r>
            <a:r>
              <a:rPr lang="it-IT" sz="2800">
                <a:latin typeface="Corbel" panose="020B0503020204020204" pitchFamily="34" charset="0"/>
              </a:rPr>
              <a:t> aligned to a gap</a:t>
            </a:r>
          </a:p>
        </p:txBody>
      </p:sp>
    </p:spTree>
    <p:extLst>
      <p:ext uri="{BB962C8B-B14F-4D97-AF65-F5344CB8AC3E}">
        <p14:creationId xmlns:p14="http://schemas.microsoft.com/office/powerpoint/2010/main" val="361158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1"/>
          <p:cNvSpPr txBox="1">
            <a:spLocks noChangeArrowheads="1"/>
          </p:cNvSpPr>
          <p:nvPr/>
        </p:nvSpPr>
        <p:spPr bwMode="auto">
          <a:xfrm>
            <a:off x="3331118" y="1192415"/>
            <a:ext cx="5384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4800" b="1" dirty="0">
                <a:solidFill>
                  <a:srgbClr val="FF0000"/>
                </a:solidFill>
                <a:latin typeface="Corbel" panose="020B0503020204020204" pitchFamily="34" charset="0"/>
              </a:rPr>
              <a:t>Protein comparison</a:t>
            </a:r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52B1FAFC-8C26-094C-9D02-34A3582D9223}"/>
              </a:ext>
            </a:extLst>
          </p:cNvPr>
          <p:cNvSpPr/>
          <p:nvPr/>
        </p:nvSpPr>
        <p:spPr>
          <a:xfrm>
            <a:off x="1210365" y="2977961"/>
            <a:ext cx="10247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</a:rPr>
              <a:t>Algorithms for computing and evaluating sequence alignments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AF09E7E-CEE2-C84B-91B4-392CA1762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221" y="4256947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Local alignments</a:t>
            </a:r>
          </a:p>
        </p:txBody>
      </p:sp>
    </p:spTree>
    <p:extLst>
      <p:ext uri="{BB962C8B-B14F-4D97-AF65-F5344CB8AC3E}">
        <p14:creationId xmlns:p14="http://schemas.microsoft.com/office/powerpoint/2010/main" val="4109349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8E467C61-22FF-364E-9433-18BA50B1D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76" y="313283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Needleman-Wunsh with affine gap: Gotoh algortithm</a:t>
            </a: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E67860C2-17F4-B041-BB12-E9794469EAE8}"/>
              </a:ext>
            </a:extLst>
          </p:cNvPr>
          <p:cNvSpPr txBox="1"/>
          <p:nvPr/>
        </p:nvSpPr>
        <p:spPr>
          <a:xfrm>
            <a:off x="566117" y="1147289"/>
            <a:ext cx="118333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38270-5109-974A-9E17-B97C14799854}"/>
              </a:ext>
            </a:extLst>
          </p:cNvPr>
          <p:cNvSpPr txBox="1"/>
          <p:nvPr/>
        </p:nvSpPr>
        <p:spPr>
          <a:xfrm>
            <a:off x="1810512" y="1181662"/>
            <a:ext cx="6740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i="1">
                <a:solidFill>
                  <a:srgbClr val="0070C0"/>
                </a:solidFill>
                <a:latin typeface="Corbel" panose="020B0503020204020204" pitchFamily="34" charset="0"/>
              </a:rPr>
              <a:t>Local alignment of sequences, affine gap penalty: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>
                <a:solidFill>
                  <a:srgbClr val="0070C0"/>
                </a:solidFill>
                <a:latin typeface="Corbel" panose="020B0503020204020204" pitchFamily="34" charset="0"/>
              </a:rPr>
              <a:t>gap opening:    h +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>
                <a:solidFill>
                  <a:srgbClr val="0070C0"/>
                </a:solidFill>
                <a:latin typeface="Corbel" panose="020B0503020204020204" pitchFamily="34" charset="0"/>
              </a:rPr>
              <a:t>gap extension: g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24909081-6731-034C-8B9C-3DC010DDC781}"/>
              </a:ext>
            </a:extLst>
          </p:cNvPr>
          <p:cNvSpPr txBox="1"/>
          <p:nvPr/>
        </p:nvSpPr>
        <p:spPr>
          <a:xfrm>
            <a:off x="566117" y="2701914"/>
            <a:ext cx="222048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Initialisation: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1D5E59-0BC3-5D43-84F9-A3ABEE5EC641}"/>
                  </a:ext>
                </a:extLst>
              </p:cNvPr>
              <p:cNvSpPr txBox="1"/>
              <p:nvPr/>
            </p:nvSpPr>
            <p:spPr>
              <a:xfrm>
                <a:off x="2066544" y="3618940"/>
                <a:ext cx="90279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=0          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en-US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it-IT" sz="3200"/>
                  <a:t>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it-IT" sz="320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1D5E59-0BC3-5D43-84F9-A3ABEE5EC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44" y="3618940"/>
                <a:ext cx="9027984" cy="584775"/>
              </a:xfrm>
              <a:prstGeom prst="rect">
                <a:avLst/>
              </a:prstGeom>
              <a:blipFill>
                <a:blip r:embed="rId2"/>
                <a:stretch>
                  <a:fillRect l="-421" b="-212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175B4-9317-E74A-8F36-C84509A5164E}"/>
                  </a:ext>
                </a:extLst>
              </p:cNvPr>
              <p:cNvSpPr txBox="1"/>
              <p:nvPr/>
            </p:nvSpPr>
            <p:spPr>
              <a:xfrm>
                <a:off x="2066544" y="4468107"/>
                <a:ext cx="59591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b="0" baseline="-2500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  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baseline="-250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endParaRPr lang="it-IT" sz="32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175B4-9317-E74A-8F36-C84509A5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44" y="4468107"/>
                <a:ext cx="5959195" cy="584775"/>
              </a:xfrm>
              <a:prstGeom prst="rect">
                <a:avLst/>
              </a:prstGeom>
              <a:blipFill>
                <a:blip r:embed="rId3"/>
                <a:stretch>
                  <a:fillRect l="-638" r="-426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E46D92-C9DA-9845-B1A1-E9D984383844}"/>
                  </a:ext>
                </a:extLst>
              </p:cNvPr>
              <p:cNvSpPr txBox="1"/>
              <p:nvPr/>
            </p:nvSpPr>
            <p:spPr>
              <a:xfrm>
                <a:off x="1998874" y="5317274"/>
                <a:ext cx="60984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baseline="-2500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baseline="-2500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𝑗𝑔</m:t>
                      </m:r>
                    </m:oMath>
                  </m:oMathPara>
                </a14:m>
                <a:endParaRPr lang="it-IT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E46D92-C9DA-9845-B1A1-E9D98438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874" y="5317274"/>
                <a:ext cx="6098401" cy="584775"/>
              </a:xfrm>
              <a:prstGeom prst="rect">
                <a:avLst/>
              </a:prstGeom>
              <a:blipFill>
                <a:blip r:embed="rId4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71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B05708A7-508D-A544-AD09-316ED4F71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76" y="313283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Needleman-Wunsh with affine gap: Gotoh algortithm</a:t>
            </a: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6D4EFCBC-8AFF-EB4B-AF96-7CBB23DC41BE}"/>
              </a:ext>
            </a:extLst>
          </p:cNvPr>
          <p:cNvSpPr txBox="1"/>
          <p:nvPr/>
        </p:nvSpPr>
        <p:spPr>
          <a:xfrm>
            <a:off x="694844" y="1108705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7DB44F-AB45-814E-8F3C-7F6C8EE90AD8}"/>
                  </a:ext>
                </a:extLst>
              </p:cNvPr>
              <p:cNvSpPr txBox="1"/>
              <p:nvPr/>
            </p:nvSpPr>
            <p:spPr>
              <a:xfrm>
                <a:off x="2668769" y="2464293"/>
                <a:ext cx="2854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it-IT" sz="32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7DB44F-AB45-814E-8F3C-7F6C8EE9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69" y="2464293"/>
                <a:ext cx="2854820" cy="584775"/>
              </a:xfrm>
              <a:prstGeom prst="rect">
                <a:avLst/>
              </a:prstGeom>
              <a:blipFill>
                <a:blip r:embed="rId2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FA7553-CA36-F645-A60C-823DF9506A73}"/>
                  </a:ext>
                </a:extLst>
              </p:cNvPr>
              <p:cNvSpPr txBox="1"/>
              <p:nvPr/>
            </p:nvSpPr>
            <p:spPr>
              <a:xfrm>
                <a:off x="2796175" y="3913499"/>
                <a:ext cx="2600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b="0" baseline="-2500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it-IT" sz="32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FA7553-CA36-F645-A60C-823DF9506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175" y="3913499"/>
                <a:ext cx="2600007" cy="584775"/>
              </a:xfrm>
              <a:prstGeom prst="rect">
                <a:avLst/>
              </a:prstGeom>
              <a:blipFill>
                <a:blip r:embed="rId3"/>
                <a:stretch>
                  <a:fillRect l="-1456" b="-29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6DC561-31A8-CF42-92AE-D9CEBC1B4EB2}"/>
                  </a:ext>
                </a:extLst>
              </p:cNvPr>
              <p:cNvSpPr txBox="1"/>
              <p:nvPr/>
            </p:nvSpPr>
            <p:spPr>
              <a:xfrm>
                <a:off x="2742925" y="5344417"/>
                <a:ext cx="28053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baseline="-2500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it-IT" sz="32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6DC561-31A8-CF42-92AE-D9CEBC1B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25" y="5344417"/>
                <a:ext cx="2805383" cy="584775"/>
              </a:xfrm>
              <a:prstGeom prst="rect">
                <a:avLst/>
              </a:prstGeom>
              <a:blipFill>
                <a:blip r:embed="rId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9763F-7BD2-0142-A0C3-4296FD5CE036}"/>
                  </a:ext>
                </a:extLst>
              </p:cNvPr>
              <p:cNvSpPr txBox="1"/>
              <p:nvPr/>
            </p:nvSpPr>
            <p:spPr>
              <a:xfrm>
                <a:off x="5669893" y="1983589"/>
                <a:ext cx="376603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9763F-7BD2-0142-A0C3-4296FD5CE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893" y="1983589"/>
                <a:ext cx="3766031" cy="49141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830259-E5D3-864A-BA02-B72DE584B179}"/>
                  </a:ext>
                </a:extLst>
              </p:cNvPr>
              <p:cNvSpPr txBox="1"/>
              <p:nvPr/>
            </p:nvSpPr>
            <p:spPr>
              <a:xfrm>
                <a:off x="5669893" y="2560188"/>
                <a:ext cx="370159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830259-E5D3-864A-BA02-B72DE584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893" y="2560188"/>
                <a:ext cx="3701590" cy="491417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0BAF60-A076-FB46-992F-185FB0846E28}"/>
                  </a:ext>
                </a:extLst>
              </p:cNvPr>
              <p:cNvSpPr txBox="1"/>
              <p:nvPr/>
            </p:nvSpPr>
            <p:spPr>
              <a:xfrm>
                <a:off x="5669893" y="3097084"/>
                <a:ext cx="371063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0BAF60-A076-FB46-992F-185FB0846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893" y="3097084"/>
                <a:ext cx="3710631" cy="491417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9F49A2-C3D6-CC44-992D-113087F15341}"/>
                  </a:ext>
                </a:extLst>
              </p:cNvPr>
              <p:cNvSpPr txBox="1"/>
              <p:nvPr/>
            </p:nvSpPr>
            <p:spPr>
              <a:xfrm>
                <a:off x="5605452" y="3831800"/>
                <a:ext cx="2751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9F49A2-C3D6-CC44-992D-113087F15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52" y="3831800"/>
                <a:ext cx="2751138" cy="461665"/>
              </a:xfrm>
              <a:prstGeom prst="rect">
                <a:avLst/>
              </a:prstGeom>
              <a:blipFill>
                <a:blip r:embed="rId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29C076-976C-0D41-928B-91DE20B33E43}"/>
                  </a:ext>
                </a:extLst>
              </p:cNvPr>
              <p:cNvSpPr txBox="1"/>
              <p:nvPr/>
            </p:nvSpPr>
            <p:spPr>
              <a:xfrm>
                <a:off x="5613417" y="5175139"/>
                <a:ext cx="2751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29C076-976C-0D41-928B-91DE20B33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17" y="5175139"/>
                <a:ext cx="2751138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DE5C5D-E036-2746-ABD6-6876A2BD0267}"/>
                  </a:ext>
                </a:extLst>
              </p:cNvPr>
              <p:cNvSpPr txBox="1"/>
              <p:nvPr/>
            </p:nvSpPr>
            <p:spPr>
              <a:xfrm>
                <a:off x="5605452" y="4288748"/>
                <a:ext cx="2191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DE5C5D-E036-2746-ABD6-6876A2BD0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52" y="4288748"/>
                <a:ext cx="2191946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1C18EF-F92B-D948-B78C-DDA9EBCD615B}"/>
                  </a:ext>
                </a:extLst>
              </p:cNvPr>
              <p:cNvSpPr txBox="1"/>
              <p:nvPr/>
            </p:nvSpPr>
            <p:spPr>
              <a:xfrm>
                <a:off x="5605452" y="5683483"/>
                <a:ext cx="2200987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1C18EF-F92B-D948-B78C-DDA9EBCD6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52" y="5683483"/>
                <a:ext cx="2200987" cy="490840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5626755-2A61-F544-B22F-BA28185EE9D5}"/>
              </a:ext>
            </a:extLst>
          </p:cNvPr>
          <p:cNvSpPr/>
          <p:nvPr/>
        </p:nvSpPr>
        <p:spPr>
          <a:xfrm>
            <a:off x="1532135" y="998092"/>
            <a:ext cx="3645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>
                <a:solidFill>
                  <a:srgbClr val="0070C0"/>
                </a:solidFill>
                <a:latin typeface="Corbel" panose="020B0503020204020204" pitchFamily="34" charset="0"/>
              </a:rPr>
              <a:t>gap opening:    h +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>
                <a:solidFill>
                  <a:srgbClr val="0070C0"/>
                </a:solidFill>
                <a:latin typeface="Corbel" panose="020B0503020204020204" pitchFamily="34" charset="0"/>
              </a:rPr>
              <a:t>gap extension: g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8D3AEC26-19AA-3248-9EC9-1A388E06A583}"/>
              </a:ext>
            </a:extLst>
          </p:cNvPr>
          <p:cNvSpPr>
            <a:spLocks/>
          </p:cNvSpPr>
          <p:nvPr/>
        </p:nvSpPr>
        <p:spPr bwMode="auto">
          <a:xfrm>
            <a:off x="5473244" y="2032664"/>
            <a:ext cx="269188" cy="1570072"/>
          </a:xfrm>
          <a:prstGeom prst="leftBrace">
            <a:avLst>
              <a:gd name="adj1" fmla="val 1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579A663-C0CC-624D-B0D7-3A647941CC4F}"/>
              </a:ext>
            </a:extLst>
          </p:cNvPr>
          <p:cNvSpPr>
            <a:spLocks/>
          </p:cNvSpPr>
          <p:nvPr/>
        </p:nvSpPr>
        <p:spPr bwMode="auto">
          <a:xfrm>
            <a:off x="5462000" y="3888788"/>
            <a:ext cx="198862" cy="861051"/>
          </a:xfrm>
          <a:prstGeom prst="leftBrace">
            <a:avLst>
              <a:gd name="adj1" fmla="val 1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E14A0E50-255B-0E48-8A1D-CBE933B377A8}"/>
              </a:ext>
            </a:extLst>
          </p:cNvPr>
          <p:cNvSpPr>
            <a:spLocks/>
          </p:cNvSpPr>
          <p:nvPr/>
        </p:nvSpPr>
        <p:spPr bwMode="auto">
          <a:xfrm>
            <a:off x="5488587" y="5252383"/>
            <a:ext cx="198862" cy="861051"/>
          </a:xfrm>
          <a:prstGeom prst="leftBrace">
            <a:avLst>
              <a:gd name="adj1" fmla="val 1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153DDF-610D-2E4E-8357-B98D548EF5B0}"/>
              </a:ext>
            </a:extLst>
          </p:cNvPr>
          <p:cNvSpPr txBox="1"/>
          <p:nvPr/>
        </p:nvSpPr>
        <p:spPr>
          <a:xfrm>
            <a:off x="579427" y="20133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Iteration:</a:t>
            </a:r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108191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DBB5F7-F896-4FD4-9232-53D4236F6ACF}"/>
              </a:ext>
            </a:extLst>
          </p:cNvPr>
          <p:cNvSpPr txBox="1"/>
          <p:nvPr/>
        </p:nvSpPr>
        <p:spPr>
          <a:xfrm>
            <a:off x="1607177" y="1592335"/>
            <a:ext cx="203972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Termination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219D5FF-8A9B-EE41-995D-07FBAF53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024" y="715619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Needleman-Wunsh with affine gap: Gotoh algortithm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0C5B3-45C6-3D4E-B54B-6D0365A60796}"/>
              </a:ext>
            </a:extLst>
          </p:cNvPr>
          <p:cNvSpPr txBox="1"/>
          <p:nvPr/>
        </p:nvSpPr>
        <p:spPr>
          <a:xfrm>
            <a:off x="1607177" y="2395728"/>
            <a:ext cx="8626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/>
              <a:t>Look at the largest among the rightmost-bottom value:</a:t>
            </a:r>
          </a:p>
          <a:p>
            <a:r>
              <a:rPr lang="it-IT" sz="2800"/>
              <a:t>			M(x,y),    I</a:t>
            </a:r>
            <a:r>
              <a:rPr lang="it-IT" sz="2800" baseline="-25000"/>
              <a:t>x</a:t>
            </a:r>
            <a:r>
              <a:rPr lang="it-IT" sz="2800"/>
              <a:t>(x,y),    I</a:t>
            </a:r>
            <a:r>
              <a:rPr lang="it-IT" sz="2800" baseline="-25000"/>
              <a:t>y</a:t>
            </a:r>
            <a:r>
              <a:rPr lang="it-IT" sz="2800"/>
              <a:t>(x,y)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4EA88-9E9D-E544-8262-396ABBA5D347}"/>
              </a:ext>
            </a:extLst>
          </p:cNvPr>
          <p:cNvSpPr txBox="1"/>
          <p:nvPr/>
        </p:nvSpPr>
        <p:spPr>
          <a:xfrm>
            <a:off x="1607177" y="3630008"/>
            <a:ext cx="835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/>
              <a:t>Backtrace until reaching any of: M(0,0), I</a:t>
            </a:r>
            <a:r>
              <a:rPr lang="it-IT" sz="2800" baseline="-25000"/>
              <a:t>x</a:t>
            </a:r>
            <a:r>
              <a:rPr lang="it-IT" sz="2800"/>
              <a:t>(0,0), I</a:t>
            </a:r>
            <a:r>
              <a:rPr lang="it-IT" sz="2800" baseline="-25000"/>
              <a:t>y</a:t>
            </a:r>
            <a:r>
              <a:rPr lang="it-IT" sz="2800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33035-7433-C74D-9A08-C798E20E262C}"/>
              </a:ext>
            </a:extLst>
          </p:cNvPr>
          <p:cNvSpPr txBox="1"/>
          <p:nvPr/>
        </p:nvSpPr>
        <p:spPr>
          <a:xfrm>
            <a:off x="1607176" y="4796504"/>
            <a:ext cx="7897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/>
              <a:t>Note that pointers may traverse all three matrices</a:t>
            </a:r>
          </a:p>
        </p:txBody>
      </p:sp>
    </p:spTree>
    <p:extLst>
      <p:ext uri="{BB962C8B-B14F-4D97-AF65-F5344CB8AC3E}">
        <p14:creationId xmlns:p14="http://schemas.microsoft.com/office/powerpoint/2010/main" val="4037533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01734AF-3C88-47B8-A5C3-16891D83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6" y="-10990"/>
            <a:ext cx="9129394" cy="68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1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788FC7F-9F06-4958-84FD-12D63CCF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6" y="-10990"/>
            <a:ext cx="9129394" cy="68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4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02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762627" y="423228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Local alignments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818148" y="1500081"/>
            <a:ext cx="107963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3600" dirty="0">
                <a:latin typeface="Corbel" panose="020B0503020204020204" pitchFamily="34" charset="0"/>
              </a:rPr>
              <a:t>We are looking for the best alingment between subsequences of x and 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04690-776C-2B44-AA04-79EBA2225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48" y="3069377"/>
            <a:ext cx="1079633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3600" dirty="0">
                <a:latin typeface="Corbel" panose="020B0503020204020204" pitchFamily="34" charset="0"/>
              </a:rPr>
              <a:t>Examples:</a:t>
            </a:r>
          </a:p>
          <a:p>
            <a:r>
              <a:rPr lang="it-IT" altLang="it-IT" sz="3600" dirty="0">
                <a:latin typeface="Corbel" panose="020B0503020204020204" pitchFamily="34" charset="0"/>
              </a:rPr>
              <a:t>	</a:t>
            </a:r>
            <a:r>
              <a:rPr lang="it-IT" altLang="it-IT" sz="2800" dirty="0">
                <a:latin typeface="Corbel" panose="020B0503020204020204" pitchFamily="34" charset="0"/>
              </a:rPr>
              <a:t>- Two protein sequences share a common domain</a:t>
            </a:r>
          </a:p>
          <a:p>
            <a:r>
              <a:rPr lang="it-IT" altLang="it-IT" sz="2800" dirty="0">
                <a:latin typeface="Corbel" panose="020B0503020204020204" pitchFamily="34" charset="0"/>
              </a:rPr>
              <a:t>	- When comparing extended sections of genomic DNA sequences</a:t>
            </a:r>
          </a:p>
        </p:txBody>
      </p:sp>
    </p:spTree>
    <p:extLst>
      <p:ext uri="{BB962C8B-B14F-4D97-AF65-F5344CB8AC3E}">
        <p14:creationId xmlns:p14="http://schemas.microsoft.com/office/powerpoint/2010/main" val="40367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730543" y="32175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Local alignments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818148" y="1500081"/>
            <a:ext cx="1079633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 err="1">
                <a:latin typeface="Corbel" panose="020B0503020204020204" pitchFamily="34" charset="0"/>
              </a:rPr>
              <a:t>Since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now,</a:t>
            </a:r>
            <a:r>
              <a:rPr lang="it-IT" altLang="it-IT" dirty="0">
                <a:latin typeface="Corbel" panose="020B0503020204020204" pitchFamily="34" charset="0"/>
              </a:rPr>
              <a:t> GLOBAL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(</a:t>
            </a:r>
            <a:r>
              <a:rPr lang="it-IT" altLang="it-IT" dirty="0" err="1">
                <a:latin typeface="Corbel" panose="020B0503020204020204" pitchFamily="34" charset="0"/>
              </a:rPr>
              <a:t>involving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entire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) </a:t>
            </a:r>
            <a:r>
              <a:rPr lang="it-IT" altLang="it-IT" dirty="0" err="1">
                <a:latin typeface="Corbel" panose="020B0503020204020204" pitchFamily="34" charset="0"/>
              </a:rPr>
              <a:t>have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considered</a:t>
            </a:r>
            <a:r>
              <a:rPr lang="it-IT" altLang="it-IT" dirty="0">
                <a:latin typeface="Corbel" panose="020B0503020204020204" pitchFamily="34" charset="0"/>
              </a:rPr>
              <a:t>.</a:t>
            </a:r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ctr"/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Sometimes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useful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to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detect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portions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of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sequences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that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can be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better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superimposed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(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functional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or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structural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motifs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common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exons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….)</a:t>
            </a:r>
          </a:p>
          <a:p>
            <a:endParaRPr lang="it-IT" altLang="it-IT" i="1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We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adopt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exactly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same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strategy</a:t>
            </a:r>
            <a:r>
              <a:rPr lang="it-IT" altLang="it-IT" dirty="0">
                <a:latin typeface="Corbel" panose="020B0503020204020204" pitchFamily="34" charset="0"/>
              </a:rPr>
              <a:t>, with just a </a:t>
            </a:r>
            <a:r>
              <a:rPr lang="it-IT" altLang="it-IT" dirty="0" err="1">
                <a:latin typeface="Corbel" panose="020B0503020204020204" pitchFamily="34" charset="0"/>
              </a:rPr>
              <a:t>modification</a:t>
            </a:r>
            <a:r>
              <a:rPr lang="it-IT" altLang="it-IT" dirty="0">
                <a:latin typeface="Corbel" panose="020B0503020204020204" pitchFamily="34" charset="0"/>
              </a:rPr>
              <a:t>: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pPr algn="ctr"/>
            <a:r>
              <a:rPr lang="it-IT" altLang="it-IT" sz="3600" dirty="0">
                <a:latin typeface="Corbel" panose="020B0503020204020204" pitchFamily="34" charset="0"/>
              </a:rPr>
              <a:t>Negative </a:t>
            </a:r>
            <a:r>
              <a:rPr lang="it-IT" altLang="it-IT" sz="3600" dirty="0" err="1">
                <a:latin typeface="Corbel" panose="020B0503020204020204" pitchFamily="34" charset="0"/>
              </a:rPr>
              <a:t>scores</a:t>
            </a:r>
            <a:r>
              <a:rPr lang="it-IT" altLang="it-IT" sz="3600" dirty="0">
                <a:latin typeface="Corbel" panose="020B0503020204020204" pitchFamily="34" charset="0"/>
              </a:rPr>
              <a:t> are </a:t>
            </a:r>
            <a:r>
              <a:rPr lang="it-IT" altLang="it-IT" sz="3600" dirty="0" err="1">
                <a:latin typeface="Corbel" panose="020B0503020204020204" pitchFamily="34" charset="0"/>
              </a:rPr>
              <a:t>not</a:t>
            </a:r>
            <a:r>
              <a:rPr lang="it-IT" altLang="it-IT" sz="3600" dirty="0">
                <a:latin typeface="Corbel" panose="020B0503020204020204" pitchFamily="34" charset="0"/>
              </a:rPr>
              <a:t> </a:t>
            </a:r>
            <a:r>
              <a:rPr lang="it-IT" altLang="it-IT" sz="3600" dirty="0" err="1">
                <a:latin typeface="Corbel" panose="020B0503020204020204" pitchFamily="34" charset="0"/>
              </a:rPr>
              <a:t>accepted</a:t>
            </a:r>
            <a:r>
              <a:rPr lang="it-IT" altLang="it-IT" sz="3600" dirty="0">
                <a:latin typeface="Corbel" panose="020B0503020204020204" pitchFamily="34" charset="0"/>
              </a:rPr>
              <a:t>: b</a:t>
            </a:r>
            <a:r>
              <a:rPr lang="it-IT" altLang="it-IT" sz="3600" dirty="0" err="1">
                <a:latin typeface="Corbel" panose="020B0503020204020204" pitchFamily="34" charset="0"/>
              </a:rPr>
              <a:t>etter</a:t>
            </a:r>
            <a:r>
              <a:rPr lang="it-IT" altLang="it-IT" sz="3600" dirty="0">
                <a:latin typeface="Corbel" panose="020B0503020204020204" pitchFamily="34" charset="0"/>
              </a:rPr>
              <a:t> to start a new </a:t>
            </a:r>
            <a:r>
              <a:rPr lang="it-IT" altLang="it-IT" sz="3600" dirty="0" err="1">
                <a:latin typeface="Corbel" panose="020B0503020204020204" pitchFamily="34" charset="0"/>
              </a:rPr>
              <a:t>alignment</a:t>
            </a:r>
            <a:r>
              <a:rPr lang="it-IT" altLang="it-IT" sz="3600" dirty="0">
                <a:latin typeface="Corbel" panose="020B0503020204020204" pitchFamily="34" charset="0"/>
              </a:rPr>
              <a:t> </a:t>
            </a:r>
            <a:r>
              <a:rPr lang="it-IT" altLang="it-IT" sz="3600" dirty="0" err="1">
                <a:latin typeface="Corbel" panose="020B0503020204020204" pitchFamily="34" charset="0"/>
              </a:rPr>
              <a:t>than</a:t>
            </a:r>
            <a:r>
              <a:rPr lang="it-IT" altLang="it-IT" sz="3600" dirty="0">
                <a:latin typeface="Corbel" panose="020B0503020204020204" pitchFamily="34" charset="0"/>
              </a:rPr>
              <a:t> to </a:t>
            </a:r>
            <a:r>
              <a:rPr lang="it-IT" altLang="it-IT" sz="3600" dirty="0" err="1">
                <a:latin typeface="Corbel" panose="020B0503020204020204" pitchFamily="34" charset="0"/>
              </a:rPr>
              <a:t>have</a:t>
            </a:r>
            <a:r>
              <a:rPr lang="it-IT" altLang="it-IT" sz="3600" dirty="0">
                <a:latin typeface="Corbel" panose="020B0503020204020204" pitchFamily="34" charset="0"/>
              </a:rPr>
              <a:t> negative score </a:t>
            </a:r>
            <a:r>
              <a:rPr lang="it-IT" altLang="it-IT" sz="3600" dirty="0" err="1">
                <a:latin typeface="Corbel" panose="020B0503020204020204" pitchFamily="34" charset="0"/>
              </a:rPr>
              <a:t>alignment</a:t>
            </a:r>
            <a:endParaRPr lang="it-IT" altLang="it-IT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8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760350" y="433556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Smith and Waterman algorithm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81263" y="1248572"/>
            <a:ext cx="1134176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Local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of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sequences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Given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dirty="0">
                <a:latin typeface="Corbel" panose="020B0503020204020204" pitchFamily="34" charset="0"/>
              </a:rPr>
              <a:t> and </a:t>
            </a:r>
            <a:r>
              <a:rPr lang="it-IT" altLang="it-IT" i="1" dirty="0">
                <a:latin typeface="Corbel" panose="020B0503020204020204" pitchFamily="34" charset="0"/>
              </a:rPr>
              <a:t>B, with </a:t>
            </a:r>
            <a:r>
              <a:rPr lang="it-IT" altLang="it-IT" i="1" dirty="0" err="1">
                <a:latin typeface="Corbel" panose="020B0503020204020204" pitchFamily="34" charset="0"/>
              </a:rPr>
              <a:t>lenghts</a:t>
            </a:r>
            <a:r>
              <a:rPr lang="it-IT" altLang="it-IT" i="1" dirty="0">
                <a:latin typeface="Corbel" panose="020B0503020204020204" pitchFamily="34" charset="0"/>
              </a:rPr>
              <a:t> a </a:t>
            </a:r>
            <a:r>
              <a:rPr lang="it-IT" altLang="it-IT" dirty="0">
                <a:latin typeface="Corbel" panose="020B0503020204020204" pitchFamily="34" charset="0"/>
              </a:rPr>
              <a:t>and</a:t>
            </a:r>
            <a:r>
              <a:rPr lang="it-IT" altLang="it-IT" i="1" dirty="0">
                <a:latin typeface="Corbel" panose="020B0503020204020204" pitchFamily="34" charset="0"/>
              </a:rPr>
              <a:t> b</a:t>
            </a:r>
            <a:r>
              <a:rPr lang="it-IT" altLang="it-IT" dirty="0">
                <a:latin typeface="Corbel" panose="020B0503020204020204" pitchFamily="34" charset="0"/>
              </a:rPr>
              <a:t>, </a:t>
            </a:r>
            <a:r>
              <a:rPr lang="it-IT" altLang="it-IT" dirty="0" err="1">
                <a:latin typeface="Corbel" panose="020B0503020204020204" pitchFamily="34" charset="0"/>
              </a:rPr>
              <a:t>we</a:t>
            </a:r>
            <a:r>
              <a:rPr lang="it-IT" altLang="it-IT" dirty="0">
                <a:latin typeface="Corbel" panose="020B0503020204020204" pitchFamily="34" charset="0"/>
              </a:rPr>
              <a:t> introduce the (a+1)(b+1) </a:t>
            </a:r>
            <a:r>
              <a:rPr lang="it-IT" altLang="it-IT" dirty="0" err="1">
                <a:latin typeface="Corbel" panose="020B0503020204020204" pitchFamily="34" charset="0"/>
              </a:rPr>
              <a:t>matrix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</a:rPr>
              <a:t>i</a:t>
            </a:r>
            <a:r>
              <a:rPr lang="it-IT" altLang="it-IT" dirty="0" err="1">
                <a:latin typeface="Corbel" panose="020B0503020204020204" pitchFamily="34" charset="0"/>
              </a:rPr>
              <a:t>,</a:t>
            </a:r>
            <a:r>
              <a:rPr lang="it-IT" altLang="it-IT" i="1" dirty="0" err="1">
                <a:latin typeface="Corbel" panose="020B0503020204020204" pitchFamily="34" charset="0"/>
              </a:rPr>
              <a:t>j</a:t>
            </a:r>
            <a:r>
              <a:rPr lang="it-IT" altLang="it-IT" dirty="0">
                <a:latin typeface="Corbel" panose="020B0503020204020204" pitchFamily="34" charset="0"/>
              </a:rPr>
              <a:t>) </a:t>
            </a:r>
            <a:r>
              <a:rPr lang="it-IT" altLang="it-IT" dirty="0" err="1">
                <a:latin typeface="Corbel" panose="020B0503020204020204" pitchFamily="34" charset="0"/>
              </a:rPr>
              <a:t>storing</a:t>
            </a:r>
            <a:r>
              <a:rPr lang="it-IT" altLang="it-IT" dirty="0">
                <a:latin typeface="Corbel" panose="020B0503020204020204" pitchFamily="34" charset="0"/>
              </a:rPr>
              <a:t> the score of the best LOCAL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substrings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r>
              <a:rPr lang="it-IT" altLang="it-IT" i="1" dirty="0">
                <a:latin typeface="Corbel" panose="020B0503020204020204" pitchFamily="34" charset="0"/>
              </a:rPr>
              <a:t>0A</a:t>
            </a:r>
            <a:r>
              <a:rPr lang="it-IT" altLang="it-IT" i="1" baseline="30000" dirty="0">
                <a:latin typeface="Corbel" panose="020B0503020204020204" pitchFamily="34" charset="0"/>
              </a:rPr>
              <a:t>1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i="1" baseline="30000" dirty="0">
                <a:latin typeface="Corbel" panose="020B0503020204020204" pitchFamily="34" charset="0"/>
              </a:rPr>
              <a:t>2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i="1" baseline="30000" dirty="0">
                <a:latin typeface="Corbel" panose="020B0503020204020204" pitchFamily="34" charset="0"/>
              </a:rPr>
              <a:t>3</a:t>
            </a:r>
            <a:r>
              <a:rPr lang="it-IT" altLang="it-IT" i="1" dirty="0">
                <a:latin typeface="Corbel" panose="020B0503020204020204" pitchFamily="34" charset="0"/>
              </a:rPr>
              <a:t>…….A</a:t>
            </a:r>
            <a:r>
              <a:rPr lang="it-IT" altLang="it-IT" i="1" baseline="30000" dirty="0">
                <a:latin typeface="Corbel" panose="020B0503020204020204" pitchFamily="34" charset="0"/>
              </a:rPr>
              <a:t>i </a:t>
            </a:r>
            <a:r>
              <a:rPr lang="it-IT" altLang="it-IT" dirty="0">
                <a:latin typeface="Corbel" panose="020B0503020204020204" pitchFamily="34" charset="0"/>
              </a:rPr>
              <a:t> 	and  	</a:t>
            </a:r>
            <a:r>
              <a:rPr lang="it-IT" altLang="it-IT" i="1" dirty="0">
                <a:latin typeface="Corbel" panose="020B0503020204020204" pitchFamily="34" charset="0"/>
              </a:rPr>
              <a:t>0B</a:t>
            </a:r>
            <a:r>
              <a:rPr lang="it-IT" altLang="it-IT" i="1" baseline="30000" dirty="0">
                <a:latin typeface="Corbel" panose="020B0503020204020204" pitchFamily="34" charset="0"/>
              </a:rPr>
              <a:t>1</a:t>
            </a:r>
            <a:r>
              <a:rPr lang="it-IT" altLang="it-IT" i="1" dirty="0">
                <a:latin typeface="Corbel" panose="020B0503020204020204" pitchFamily="34" charset="0"/>
              </a:rPr>
              <a:t>B</a:t>
            </a:r>
            <a:r>
              <a:rPr lang="it-IT" altLang="it-IT" i="1" baseline="30000" dirty="0">
                <a:latin typeface="Corbel" panose="020B0503020204020204" pitchFamily="34" charset="0"/>
              </a:rPr>
              <a:t>2</a:t>
            </a:r>
            <a:r>
              <a:rPr lang="it-IT" altLang="it-IT" i="1" dirty="0">
                <a:latin typeface="Corbel" panose="020B0503020204020204" pitchFamily="34" charset="0"/>
              </a:rPr>
              <a:t>B</a:t>
            </a:r>
            <a:r>
              <a:rPr lang="it-IT" altLang="it-IT" i="1" baseline="30000" dirty="0">
                <a:latin typeface="Corbel" panose="020B0503020204020204" pitchFamily="34" charset="0"/>
              </a:rPr>
              <a:t>3</a:t>
            </a:r>
            <a:r>
              <a:rPr lang="it-IT" altLang="it-IT" i="1" dirty="0">
                <a:latin typeface="Corbel" panose="020B0503020204020204" pitchFamily="34" charset="0"/>
              </a:rPr>
              <a:t>…….</a:t>
            </a:r>
            <a:r>
              <a:rPr lang="it-IT" altLang="it-IT" i="1" dirty="0" err="1">
                <a:latin typeface="Corbel" panose="020B0503020204020204" pitchFamily="34" charset="0"/>
              </a:rPr>
              <a:t>B</a:t>
            </a:r>
            <a:r>
              <a:rPr lang="it-IT" altLang="it-IT" i="1" baseline="30000" dirty="0" err="1">
                <a:latin typeface="Corbel" panose="020B0503020204020204" pitchFamily="34" charset="0"/>
              </a:rPr>
              <a:t>j</a:t>
            </a:r>
            <a:r>
              <a:rPr lang="it-IT" altLang="it-IT" i="1" dirty="0">
                <a:latin typeface="Corbel" panose="020B0503020204020204" pitchFamily="34" charset="0"/>
              </a:rPr>
              <a:t>.</a:t>
            </a: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Initialization</a:t>
            </a:r>
            <a:r>
              <a:rPr lang="it-IT" altLang="it-IT" sz="2800" dirty="0">
                <a:latin typeface="Corbel" panose="020B0503020204020204" pitchFamily="34" charset="0"/>
              </a:rPr>
              <a:t>	</a:t>
            </a:r>
            <a:r>
              <a:rPr lang="it-IT" altLang="it-IT" sz="2800" i="1" dirty="0">
                <a:latin typeface="Courier" pitchFamily="2" charset="0"/>
              </a:rPr>
              <a:t>F</a:t>
            </a:r>
            <a:r>
              <a:rPr lang="it-IT" altLang="it-IT" sz="2800" dirty="0">
                <a:latin typeface="Courier" pitchFamily="2" charset="0"/>
              </a:rPr>
              <a:t>(0,0) = 0</a:t>
            </a:r>
          </a:p>
          <a:p>
            <a:endParaRPr lang="it-IT" altLang="it-IT" sz="2800" dirty="0">
              <a:latin typeface="Courier" pitchFamily="2" charset="0"/>
            </a:endParaRPr>
          </a:p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800" dirty="0">
                <a:latin typeface="Courier" pitchFamily="2" charset="0"/>
              </a:rPr>
              <a:t>	    </a:t>
            </a:r>
            <a:r>
              <a:rPr lang="it-IT" altLang="it-IT" sz="2800" i="1" dirty="0">
                <a:latin typeface="Courier" pitchFamily="2" charset="0"/>
              </a:rPr>
              <a:t>F</a:t>
            </a:r>
            <a:r>
              <a:rPr lang="it-IT" altLang="it-IT" sz="2800" dirty="0">
                <a:latin typeface="Courier" pitchFamily="2" charset="0"/>
              </a:rPr>
              <a:t>(</a:t>
            </a:r>
            <a:r>
              <a:rPr lang="it-IT" altLang="it-IT" sz="2800" i="1" dirty="0" err="1">
                <a:latin typeface="Courier" pitchFamily="2" charset="0"/>
              </a:rPr>
              <a:t>i</a:t>
            </a:r>
            <a:r>
              <a:rPr lang="it-IT" altLang="it-IT" sz="2800" dirty="0" err="1">
                <a:latin typeface="Courier" pitchFamily="2" charset="0"/>
              </a:rPr>
              <a:t>,</a:t>
            </a:r>
            <a:r>
              <a:rPr lang="it-IT" altLang="it-IT" sz="2800" i="1" dirty="0" err="1">
                <a:latin typeface="Courier" pitchFamily="2" charset="0"/>
              </a:rPr>
              <a:t>j</a:t>
            </a:r>
            <a:r>
              <a:rPr lang="it-IT" altLang="it-IT" sz="2800" dirty="0">
                <a:latin typeface="Courier" pitchFamily="2" charset="0"/>
              </a:rPr>
              <a:t>) = </a:t>
            </a:r>
            <a:r>
              <a:rPr lang="it-IT" altLang="it-IT" sz="2800" dirty="0" err="1">
                <a:latin typeface="Courier" pitchFamily="2" charset="0"/>
              </a:rPr>
              <a:t>Max	</a:t>
            </a:r>
            <a:endParaRPr lang="it-IT" altLang="it-IT" sz="2800" dirty="0">
              <a:solidFill>
                <a:srgbClr val="FF0000"/>
              </a:solidFill>
              <a:latin typeface="Courier" pitchFamily="2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b="1" i="1" dirty="0" err="1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Termination   </a:t>
            </a:r>
            <a:r>
              <a:rPr lang="it-IT" altLang="it-IT" dirty="0">
                <a:latin typeface="Corbel" panose="020B0503020204020204" pitchFamily="34" charset="0"/>
              </a:rPr>
              <a:t>The maximum </a:t>
            </a:r>
            <a:r>
              <a:rPr lang="it-IT" altLang="it-IT" dirty="0" err="1">
                <a:latin typeface="Corbel" panose="020B0503020204020204" pitchFamily="34" charset="0"/>
              </a:rPr>
              <a:t>value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matrix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</a:rPr>
              <a:t>i</a:t>
            </a:r>
            <a:r>
              <a:rPr lang="it-IT" altLang="it-IT" dirty="0" err="1">
                <a:latin typeface="Corbel" panose="020B0503020204020204" pitchFamily="34" charset="0"/>
              </a:rPr>
              <a:t>,</a:t>
            </a:r>
            <a:r>
              <a:rPr lang="it-IT" altLang="it-IT" i="1" dirty="0" err="1">
                <a:latin typeface="Corbel" panose="020B0503020204020204" pitchFamily="34" charset="0"/>
              </a:rPr>
              <a:t>j</a:t>
            </a:r>
            <a:r>
              <a:rPr lang="it-IT" altLang="it-IT" dirty="0">
                <a:latin typeface="Corbel" panose="020B0503020204020204" pitchFamily="34" charset="0"/>
              </a:rPr>
              <a:t>) that </a:t>
            </a:r>
            <a:r>
              <a:rPr lang="it-IT" altLang="it-IT" dirty="0" err="1">
                <a:latin typeface="Corbel" panose="020B0503020204020204" pitchFamily="34" charset="0"/>
              </a:rPr>
              <a:t>corresponds</a:t>
            </a:r>
            <a:r>
              <a:rPr lang="it-IT" altLang="it-IT" dirty="0">
                <a:latin typeface="Corbel" panose="020B0503020204020204" pitchFamily="34" charset="0"/>
              </a:rPr>
              <a:t>  to the best </a:t>
            </a:r>
            <a:r>
              <a:rPr lang="it-IT" altLang="it-IT" dirty="0" err="1">
                <a:latin typeface="Corbel" panose="020B0503020204020204" pitchFamily="34" charset="0"/>
              </a:rPr>
              <a:t>local</a:t>
            </a:r>
            <a:r>
              <a:rPr lang="it-IT" altLang="it-IT" dirty="0">
                <a:latin typeface="Corbel" panose="020B0503020204020204" pitchFamily="34" charset="0"/>
              </a:rPr>
              <a:t> 			   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endParaRPr lang="it-IT" altLang="it-IT" dirty="0">
              <a:latin typeface="Corbel" panose="020B0503020204020204" pitchFamily="34" charset="0"/>
            </a:endParaRPr>
          </a:p>
        </p:txBody>
      </p:sp>
      <p:sp>
        <p:nvSpPr>
          <p:cNvPr id="77828" name="AutoShape 4"/>
          <p:cNvSpPr>
            <a:spLocks/>
          </p:cNvSpPr>
          <p:nvPr/>
        </p:nvSpPr>
        <p:spPr bwMode="auto">
          <a:xfrm>
            <a:off x="5935580" y="3509424"/>
            <a:ext cx="26014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28FE8-824A-BA46-B697-1EF8F69B5BF8}"/>
              </a:ext>
            </a:extLst>
          </p:cNvPr>
          <p:cNvSpPr txBox="1"/>
          <p:nvPr/>
        </p:nvSpPr>
        <p:spPr>
          <a:xfrm>
            <a:off x="6120063" y="3569797"/>
            <a:ext cx="3934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400" i="1" dirty="0">
                <a:latin typeface="Courier" pitchFamily="2" charset="0"/>
              </a:rPr>
              <a:t>F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>
                <a:latin typeface="Courier" pitchFamily="2" charset="0"/>
              </a:rPr>
              <a:t>i</a:t>
            </a:r>
            <a:r>
              <a:rPr lang="it-IT" altLang="it-IT" sz="2400" dirty="0">
                <a:latin typeface="Courier" pitchFamily="2" charset="0"/>
              </a:rPr>
              <a:t>-1,</a:t>
            </a:r>
            <a:r>
              <a:rPr lang="it-IT" altLang="it-IT" sz="2400" i="1" dirty="0">
                <a:latin typeface="Courier" pitchFamily="2" charset="0"/>
              </a:rPr>
              <a:t>j</a:t>
            </a:r>
            <a:r>
              <a:rPr lang="it-IT" altLang="it-IT" sz="2400" dirty="0">
                <a:latin typeface="Courier" pitchFamily="2" charset="0"/>
              </a:rPr>
              <a:t>-1) + </a:t>
            </a:r>
            <a:r>
              <a:rPr lang="it-IT" altLang="it-IT" sz="2400" i="1" dirty="0">
                <a:latin typeface="Courier" pitchFamily="2" charset="0"/>
              </a:rPr>
              <a:t>s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 err="1">
                <a:latin typeface="Courier" pitchFamily="2" charset="0"/>
              </a:rPr>
              <a:t>A</a:t>
            </a:r>
            <a:r>
              <a:rPr lang="it-IT" altLang="it-IT" sz="2400" i="1" baseline="30000" dirty="0" err="1">
                <a:latin typeface="Courier" pitchFamily="2" charset="0"/>
              </a:rPr>
              <a:t>i</a:t>
            </a:r>
            <a:r>
              <a:rPr lang="it-IT" altLang="it-IT" sz="2400" dirty="0" err="1">
                <a:latin typeface="Courier" pitchFamily="2" charset="0"/>
              </a:rPr>
              <a:t>,</a:t>
            </a:r>
            <a:r>
              <a:rPr lang="it-IT" altLang="it-IT" sz="2400" i="1" dirty="0" err="1">
                <a:latin typeface="Courier" pitchFamily="2" charset="0"/>
              </a:rPr>
              <a:t>B</a:t>
            </a:r>
            <a:r>
              <a:rPr lang="it-IT" altLang="it-IT" sz="2400" i="1" baseline="30000" dirty="0" err="1">
                <a:latin typeface="Courier" pitchFamily="2" charset="0"/>
              </a:rPr>
              <a:t>j</a:t>
            </a:r>
            <a:r>
              <a:rPr lang="it-IT" altLang="it-IT" sz="2400" dirty="0">
                <a:latin typeface="Courier" pitchFamily="2" charset="0"/>
              </a:rPr>
              <a:t>)</a:t>
            </a:r>
            <a:endParaRPr lang="it-IT" altLang="it-IT" sz="2400" i="1" dirty="0">
              <a:latin typeface="Courier" pitchFamily="2" charset="0"/>
            </a:endParaRPr>
          </a:p>
          <a:p>
            <a:r>
              <a:rPr lang="it-IT" altLang="it-IT" sz="2400" i="1" dirty="0">
                <a:latin typeface="Courier" pitchFamily="2" charset="0"/>
              </a:rPr>
              <a:t>F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>
                <a:latin typeface="Courier" pitchFamily="2" charset="0"/>
              </a:rPr>
              <a:t>i</a:t>
            </a:r>
            <a:r>
              <a:rPr lang="it-IT" altLang="it-IT" sz="2400" dirty="0">
                <a:latin typeface="Courier" pitchFamily="2" charset="0"/>
              </a:rPr>
              <a:t>-1,</a:t>
            </a:r>
            <a:r>
              <a:rPr lang="it-IT" altLang="it-IT" sz="2400" i="1" dirty="0">
                <a:latin typeface="Courier" pitchFamily="2" charset="0"/>
              </a:rPr>
              <a:t>j</a:t>
            </a:r>
            <a:r>
              <a:rPr lang="it-IT" altLang="it-IT" sz="2400" dirty="0">
                <a:latin typeface="Courier" pitchFamily="2" charset="0"/>
              </a:rPr>
              <a:t>) - </a:t>
            </a:r>
            <a:r>
              <a:rPr lang="it-IT" altLang="it-IT" sz="2400" i="1" dirty="0">
                <a:latin typeface="Courier" pitchFamily="2" charset="0"/>
              </a:rPr>
              <a:t>d</a:t>
            </a:r>
          </a:p>
          <a:p>
            <a:r>
              <a:rPr lang="it-IT" altLang="it-IT" sz="2400" i="1" dirty="0">
                <a:latin typeface="Courier" pitchFamily="2" charset="0"/>
              </a:rPr>
              <a:t>F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>
                <a:latin typeface="Courier" pitchFamily="2" charset="0"/>
              </a:rPr>
              <a:t>i</a:t>
            </a:r>
            <a:r>
              <a:rPr lang="it-IT" altLang="it-IT" sz="2400" dirty="0">
                <a:latin typeface="Courier" pitchFamily="2" charset="0"/>
              </a:rPr>
              <a:t>,</a:t>
            </a:r>
            <a:r>
              <a:rPr lang="it-IT" altLang="it-IT" sz="2400" i="1" dirty="0">
                <a:latin typeface="Courier" pitchFamily="2" charset="0"/>
              </a:rPr>
              <a:t>j</a:t>
            </a:r>
            <a:r>
              <a:rPr lang="it-IT" altLang="it-IT" sz="2400" dirty="0">
                <a:latin typeface="Courier" pitchFamily="2" charset="0"/>
              </a:rPr>
              <a:t>-1) - </a:t>
            </a:r>
            <a:r>
              <a:rPr lang="it-IT" altLang="it-IT" sz="2400" i="1" dirty="0">
                <a:latin typeface="Courier" pitchFamily="2" charset="0"/>
              </a:rPr>
              <a:t>d</a:t>
            </a:r>
          </a:p>
          <a:p>
            <a:r>
              <a:rPr lang="it-IT" altLang="it-IT" sz="2400" i="1" dirty="0">
                <a:solidFill>
                  <a:srgbClr val="C00000"/>
                </a:solidFill>
                <a:latin typeface="Courier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5497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1"/>
          <p:cNvGraphicFramePr>
            <a:graphicFrameLocks noChangeAspect="1"/>
          </p:cNvGraphicFramePr>
          <p:nvPr/>
        </p:nvGraphicFramePr>
        <p:xfrm>
          <a:off x="4572001" y="730250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1331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730250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6629400" y="11112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grpSp>
        <p:nvGrpSpPr>
          <p:cNvPr id="13318" name="Group 61"/>
          <p:cNvGrpSpPr>
            <a:grpSpLocks/>
          </p:cNvGrpSpPr>
          <p:nvPr/>
        </p:nvGrpSpPr>
        <p:grpSpPr bwMode="auto">
          <a:xfrm>
            <a:off x="2451101" y="2387600"/>
            <a:ext cx="7097713" cy="4489450"/>
            <a:chOff x="584" y="1504"/>
            <a:chExt cx="4471" cy="2828"/>
          </a:xfrm>
        </p:grpSpPr>
        <p:graphicFrame>
          <p:nvGraphicFramePr>
            <p:cNvPr id="13315" name="Object 14"/>
            <p:cNvGraphicFramePr>
              <a:graphicFrameLocks noChangeAspect="1"/>
            </p:cNvGraphicFramePr>
            <p:nvPr/>
          </p:nvGraphicFramePr>
          <p:xfrm>
            <a:off x="584" y="1504"/>
            <a:ext cx="4471" cy="2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Document" r:id="rId5" imgW="7098840" imgH="4498920" progId="Word.Document.8">
                    <p:embed/>
                  </p:oleObj>
                </mc:Choice>
                <mc:Fallback>
                  <p:oleObj name="Document" r:id="rId5" imgW="7098840" imgH="4498920" progId="Word.Document.8">
                    <p:embed/>
                    <p:pic>
                      <p:nvPicPr>
                        <p:cNvPr id="133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1504"/>
                          <a:ext cx="4471" cy="2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9" name="Line 46"/>
            <p:cNvSpPr>
              <a:spLocks noChangeShapeType="1"/>
            </p:cNvSpPr>
            <p:nvPr/>
          </p:nvSpPr>
          <p:spPr bwMode="auto">
            <a:xfrm flipH="1" flipV="1">
              <a:off x="1536" y="21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0" name="Line 48"/>
            <p:cNvSpPr>
              <a:spLocks noChangeShapeType="1"/>
            </p:cNvSpPr>
            <p:nvPr/>
          </p:nvSpPr>
          <p:spPr bwMode="auto">
            <a:xfrm flipH="1" flipV="1">
              <a:off x="2160" y="24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1" name="Line 49"/>
            <p:cNvSpPr>
              <a:spLocks noChangeShapeType="1"/>
            </p:cNvSpPr>
            <p:nvPr/>
          </p:nvSpPr>
          <p:spPr bwMode="auto">
            <a:xfrm flipH="1" flipV="1">
              <a:off x="2784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2" name="Line 50"/>
            <p:cNvSpPr>
              <a:spLocks noChangeShapeType="1"/>
            </p:cNvSpPr>
            <p:nvPr/>
          </p:nvSpPr>
          <p:spPr bwMode="auto">
            <a:xfrm flipH="1" flipV="1">
              <a:off x="4080" y="24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3" name="Line 51"/>
            <p:cNvSpPr>
              <a:spLocks noChangeShapeType="1"/>
            </p:cNvSpPr>
            <p:nvPr/>
          </p:nvSpPr>
          <p:spPr bwMode="auto">
            <a:xfrm flipH="1" flipV="1">
              <a:off x="1536" y="32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4" name="Line 52"/>
            <p:cNvSpPr>
              <a:spLocks noChangeShapeType="1"/>
            </p:cNvSpPr>
            <p:nvPr/>
          </p:nvSpPr>
          <p:spPr bwMode="auto">
            <a:xfrm flipH="1" flipV="1">
              <a:off x="1536" y="36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5" name="Line 53"/>
            <p:cNvSpPr>
              <a:spLocks noChangeShapeType="1"/>
            </p:cNvSpPr>
            <p:nvPr/>
          </p:nvSpPr>
          <p:spPr bwMode="auto">
            <a:xfrm flipH="1" flipV="1">
              <a:off x="3408" y="33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6" name="Line 54"/>
            <p:cNvSpPr>
              <a:spLocks noChangeShapeType="1"/>
            </p:cNvSpPr>
            <p:nvPr/>
          </p:nvSpPr>
          <p:spPr bwMode="auto">
            <a:xfrm flipH="1" flipV="1">
              <a:off x="4128" y="33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7" name="Line 55"/>
            <p:cNvSpPr>
              <a:spLocks noChangeShapeType="1"/>
            </p:cNvSpPr>
            <p:nvPr/>
          </p:nvSpPr>
          <p:spPr bwMode="auto">
            <a:xfrm flipH="1" flipV="1">
              <a:off x="4128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8" name="Line 56"/>
            <p:cNvSpPr>
              <a:spLocks noChangeShapeType="1"/>
            </p:cNvSpPr>
            <p:nvPr/>
          </p:nvSpPr>
          <p:spPr bwMode="auto">
            <a:xfrm flipH="1" flipV="1">
              <a:off x="35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29" name="Line 57"/>
            <p:cNvSpPr>
              <a:spLocks noChangeShapeType="1"/>
            </p:cNvSpPr>
            <p:nvPr/>
          </p:nvSpPr>
          <p:spPr bwMode="auto">
            <a:xfrm flipH="1" flipV="1">
              <a:off x="4128" y="37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0" name="Line 58"/>
            <p:cNvSpPr>
              <a:spLocks noChangeShapeType="1"/>
            </p:cNvSpPr>
            <p:nvPr/>
          </p:nvSpPr>
          <p:spPr bwMode="auto">
            <a:xfrm flipH="1" flipV="1">
              <a:off x="3456" y="37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1" name="Line 59"/>
            <p:cNvSpPr>
              <a:spLocks noChangeShapeType="1"/>
            </p:cNvSpPr>
            <p:nvPr/>
          </p:nvSpPr>
          <p:spPr bwMode="auto">
            <a:xfrm flipH="1" flipV="1">
              <a:off x="2208" y="37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2" name="Line 60"/>
            <p:cNvSpPr>
              <a:spLocks noChangeShapeType="1"/>
            </p:cNvSpPr>
            <p:nvPr/>
          </p:nvSpPr>
          <p:spPr bwMode="auto">
            <a:xfrm flipV="1">
              <a:off x="3312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21" name="Text Box 2">
            <a:extLst>
              <a:ext uri="{FF2B5EF4-FFF2-40B4-BE49-F238E27FC236}">
                <a16:creationId xmlns:a16="http://schemas.microsoft.com/office/drawing/2014/main" id="{C65704AE-8DE0-314E-8744-2BC994B83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9273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Smith and Waterman algorithm</a:t>
            </a:r>
          </a:p>
        </p:txBody>
      </p:sp>
    </p:spTree>
    <p:extLst>
      <p:ext uri="{BB962C8B-B14F-4D97-AF65-F5344CB8AC3E}">
        <p14:creationId xmlns:p14="http://schemas.microsoft.com/office/powerpoint/2010/main" val="27025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21"/>
          <p:cNvGrpSpPr>
            <a:grpSpLocks/>
          </p:cNvGrpSpPr>
          <p:nvPr/>
        </p:nvGrpSpPr>
        <p:grpSpPr bwMode="auto">
          <a:xfrm>
            <a:off x="2514600" y="934451"/>
            <a:ext cx="7099300" cy="4487863"/>
            <a:chOff x="575" y="674"/>
            <a:chExt cx="4472" cy="2827"/>
          </a:xfrm>
        </p:grpSpPr>
        <p:graphicFrame>
          <p:nvGraphicFramePr>
            <p:cNvPr id="14338" name="Object 6"/>
            <p:cNvGraphicFramePr>
              <a:graphicFrameLocks noChangeAspect="1"/>
            </p:cNvGraphicFramePr>
            <p:nvPr/>
          </p:nvGraphicFramePr>
          <p:xfrm>
            <a:off x="575" y="674"/>
            <a:ext cx="4472" cy="2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Document" r:id="rId3" imgW="7098840" imgH="4498920" progId="Word.Document.8">
                    <p:embed/>
                  </p:oleObj>
                </mc:Choice>
                <mc:Fallback>
                  <p:oleObj name="Document" r:id="rId3" imgW="7098840" imgH="4498920" progId="Word.Document.8">
                    <p:embed/>
                    <p:pic>
                      <p:nvPicPr>
                        <p:cNvPr id="1433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674"/>
                          <a:ext cx="4472" cy="28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Line 7"/>
            <p:cNvSpPr>
              <a:spLocks noChangeShapeType="1"/>
            </p:cNvSpPr>
            <p:nvPr/>
          </p:nvSpPr>
          <p:spPr bwMode="auto">
            <a:xfrm flipH="1" flipV="1">
              <a:off x="1528" y="1280"/>
              <a:ext cx="33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49" name="Line 8"/>
            <p:cNvSpPr>
              <a:spLocks noChangeShapeType="1"/>
            </p:cNvSpPr>
            <p:nvPr/>
          </p:nvSpPr>
          <p:spPr bwMode="auto">
            <a:xfrm flipH="1" flipV="1">
              <a:off x="2152" y="1664"/>
              <a:ext cx="33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0" name="Line 9"/>
            <p:cNvSpPr>
              <a:spLocks noChangeShapeType="1"/>
            </p:cNvSpPr>
            <p:nvPr/>
          </p:nvSpPr>
          <p:spPr bwMode="auto">
            <a:xfrm flipH="1" flipV="1">
              <a:off x="2776" y="2096"/>
              <a:ext cx="33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1" name="Line 10"/>
            <p:cNvSpPr>
              <a:spLocks noChangeShapeType="1"/>
            </p:cNvSpPr>
            <p:nvPr/>
          </p:nvSpPr>
          <p:spPr bwMode="auto">
            <a:xfrm flipH="1" flipV="1">
              <a:off x="4072" y="16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2" name="Line 11"/>
            <p:cNvSpPr>
              <a:spLocks noChangeShapeType="1"/>
            </p:cNvSpPr>
            <p:nvPr/>
          </p:nvSpPr>
          <p:spPr bwMode="auto">
            <a:xfrm flipH="1" flipV="1">
              <a:off x="1528" y="243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3" name="Line 12"/>
            <p:cNvSpPr>
              <a:spLocks noChangeShapeType="1"/>
            </p:cNvSpPr>
            <p:nvPr/>
          </p:nvSpPr>
          <p:spPr bwMode="auto">
            <a:xfrm flipH="1" flipV="1">
              <a:off x="1528" y="28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4" name="Line 13"/>
            <p:cNvSpPr>
              <a:spLocks noChangeShapeType="1"/>
            </p:cNvSpPr>
            <p:nvPr/>
          </p:nvSpPr>
          <p:spPr bwMode="auto">
            <a:xfrm flipH="1" flipV="1">
              <a:off x="3400" y="24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5" name="Line 14"/>
            <p:cNvSpPr>
              <a:spLocks noChangeShapeType="1"/>
            </p:cNvSpPr>
            <p:nvPr/>
          </p:nvSpPr>
          <p:spPr bwMode="auto">
            <a:xfrm flipH="1" flipV="1">
              <a:off x="4120" y="24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6" name="Line 15"/>
            <p:cNvSpPr>
              <a:spLocks noChangeShapeType="1"/>
            </p:cNvSpPr>
            <p:nvPr/>
          </p:nvSpPr>
          <p:spPr bwMode="auto">
            <a:xfrm flipH="1" flipV="1">
              <a:off x="4120" y="20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7" name="Line 16"/>
            <p:cNvSpPr>
              <a:spLocks noChangeShapeType="1"/>
            </p:cNvSpPr>
            <p:nvPr/>
          </p:nvSpPr>
          <p:spPr bwMode="auto">
            <a:xfrm flipH="1" flipV="1">
              <a:off x="3496" y="23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8" name="Line 17"/>
            <p:cNvSpPr>
              <a:spLocks noChangeShapeType="1"/>
            </p:cNvSpPr>
            <p:nvPr/>
          </p:nvSpPr>
          <p:spPr bwMode="auto">
            <a:xfrm flipH="1" flipV="1">
              <a:off x="4120" y="29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9" name="Line 18"/>
            <p:cNvSpPr>
              <a:spLocks noChangeShapeType="1"/>
            </p:cNvSpPr>
            <p:nvPr/>
          </p:nvSpPr>
          <p:spPr bwMode="auto">
            <a:xfrm flipH="1" flipV="1">
              <a:off x="3448" y="29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60" name="Line 19"/>
            <p:cNvSpPr>
              <a:spLocks noChangeShapeType="1"/>
            </p:cNvSpPr>
            <p:nvPr/>
          </p:nvSpPr>
          <p:spPr bwMode="auto">
            <a:xfrm flipH="1" flipV="1">
              <a:off x="2200" y="29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61" name="Line 20"/>
            <p:cNvSpPr>
              <a:spLocks noChangeShapeType="1"/>
            </p:cNvSpPr>
            <p:nvPr/>
          </p:nvSpPr>
          <p:spPr bwMode="auto">
            <a:xfrm flipV="1">
              <a:off x="3304" y="24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4341" name="Text Box 22"/>
          <p:cNvSpPr txBox="1">
            <a:spLocks noChangeArrowheads="1"/>
          </p:cNvSpPr>
          <p:nvPr/>
        </p:nvSpPr>
        <p:spPr bwMode="auto">
          <a:xfrm>
            <a:off x="5006224" y="5908088"/>
            <a:ext cx="16594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 New" panose="02070309020205020404" pitchFamily="49" charset="0"/>
              </a:rPr>
              <a:t>0 A C T </a:t>
            </a:r>
          </a:p>
          <a:p>
            <a:r>
              <a:rPr lang="it-IT" altLang="it-IT">
                <a:latin typeface="Courier New" panose="02070309020205020404" pitchFamily="49" charset="0"/>
              </a:rPr>
              <a:t>0 A T T</a:t>
            </a:r>
          </a:p>
        </p:txBody>
      </p:sp>
      <p:sp>
        <p:nvSpPr>
          <p:cNvPr id="14342" name="Line 24"/>
          <p:cNvSpPr>
            <a:spLocks noChangeShapeType="1"/>
          </p:cNvSpPr>
          <p:nvPr/>
        </p:nvSpPr>
        <p:spPr bwMode="auto">
          <a:xfrm flipH="1">
            <a:off x="1752600" y="55826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43" name="Text Box 25"/>
          <p:cNvSpPr txBox="1">
            <a:spLocks noChangeArrowheads="1"/>
          </p:cNvSpPr>
          <p:nvPr/>
        </p:nvSpPr>
        <p:spPr bwMode="auto">
          <a:xfrm>
            <a:off x="2270125" y="5319125"/>
            <a:ext cx="24801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rbel" panose="020B0503020204020204" pitchFamily="34" charset="0"/>
              </a:rPr>
              <a:t>Gap in sequenza 2</a:t>
            </a:r>
          </a:p>
        </p:txBody>
      </p:sp>
      <p:sp>
        <p:nvSpPr>
          <p:cNvPr id="14344" name="Text Box 26"/>
          <p:cNvSpPr txBox="1">
            <a:spLocks noChangeArrowheads="1"/>
          </p:cNvSpPr>
          <p:nvPr/>
        </p:nvSpPr>
        <p:spPr bwMode="auto">
          <a:xfrm>
            <a:off x="5194300" y="5277850"/>
            <a:ext cx="2460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rbel" panose="020B0503020204020204" pitchFamily="34" charset="0"/>
              </a:rPr>
              <a:t>Gap in sequenza 1</a:t>
            </a:r>
          </a:p>
        </p:txBody>
      </p:sp>
      <p:sp>
        <p:nvSpPr>
          <p:cNvPr id="14345" name="Line 27"/>
          <p:cNvSpPr>
            <a:spLocks noChangeShapeType="1"/>
          </p:cNvSpPr>
          <p:nvPr/>
        </p:nvSpPr>
        <p:spPr bwMode="auto">
          <a:xfrm flipV="1">
            <a:off x="5105400" y="535405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46" name="Line 28"/>
          <p:cNvSpPr>
            <a:spLocks noChangeShapeType="1"/>
          </p:cNvSpPr>
          <p:nvPr/>
        </p:nvSpPr>
        <p:spPr bwMode="auto">
          <a:xfrm flipH="1" flipV="1">
            <a:off x="7772400" y="543025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47" name="Text Box 29"/>
          <p:cNvSpPr txBox="1">
            <a:spLocks noChangeArrowheads="1"/>
          </p:cNvSpPr>
          <p:nvPr/>
        </p:nvSpPr>
        <p:spPr bwMode="auto">
          <a:xfrm>
            <a:off x="8105776" y="5277850"/>
            <a:ext cx="994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rbel" panose="020B0503020204020204" pitchFamily="34" charset="0"/>
              </a:rPr>
              <a:t>Match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4E0A5840-EB5B-E04A-9EF9-8F5580E33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393" y="176882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Smith and Waterman algorithm</a:t>
            </a:r>
          </a:p>
        </p:txBody>
      </p:sp>
    </p:spTree>
    <p:extLst>
      <p:ext uri="{BB962C8B-B14F-4D97-AF65-F5344CB8AC3E}">
        <p14:creationId xmlns:p14="http://schemas.microsoft.com/office/powerpoint/2010/main" val="47253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C42867A8-6E3B-F04F-A829-EED1885B2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86" y="356604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Smith and Waterman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675FF-1EE2-BC4E-A42F-5E0F276141B2}"/>
              </a:ext>
            </a:extLst>
          </p:cNvPr>
          <p:cNvSpPr/>
          <p:nvPr/>
        </p:nvSpPr>
        <p:spPr>
          <a:xfrm>
            <a:off x="725858" y="1316479"/>
            <a:ext cx="2430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32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Termination:</a:t>
            </a:r>
            <a:endParaRPr lang="it-IT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4E82B-E791-CA4B-8706-ED3D6BAAB247}"/>
              </a:ext>
            </a:extLst>
          </p:cNvPr>
          <p:cNvSpPr txBox="1"/>
          <p:nvPr/>
        </p:nvSpPr>
        <p:spPr>
          <a:xfrm>
            <a:off x="1941095" y="2053389"/>
            <a:ext cx="668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/>
              <a:t>If we want the </a:t>
            </a:r>
            <a:r>
              <a:rPr lang="it-IT" sz="3200">
                <a:solidFill>
                  <a:srgbClr val="C00000"/>
                </a:solidFill>
              </a:rPr>
              <a:t>best</a:t>
            </a:r>
            <a:r>
              <a:rPr lang="it-IT" sz="3200"/>
              <a:t> local alignment: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2C8B-7D84-5E45-9791-0F3592AA68A7}"/>
              </a:ext>
            </a:extLst>
          </p:cNvPr>
          <p:cNvSpPr txBox="1"/>
          <p:nvPr/>
        </p:nvSpPr>
        <p:spPr>
          <a:xfrm>
            <a:off x="4074695" y="2707663"/>
            <a:ext cx="2960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/>
              <a:t>F</a:t>
            </a:r>
            <a:r>
              <a:rPr lang="it-IT" sz="3200" baseline="-25000"/>
              <a:t>opt</a:t>
            </a:r>
            <a:r>
              <a:rPr lang="it-IT" sz="3200"/>
              <a:t> = max</a:t>
            </a:r>
            <a:r>
              <a:rPr lang="it-IT" sz="3200" baseline="-25000"/>
              <a:t>i,j</a:t>
            </a:r>
            <a:r>
              <a:rPr lang="it-IT" sz="3200"/>
              <a:t> F(i,j)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AFA-20E6-2B47-960E-DF709A2FA105}"/>
              </a:ext>
            </a:extLst>
          </p:cNvPr>
          <p:cNvSpPr txBox="1"/>
          <p:nvPr/>
        </p:nvSpPr>
        <p:spPr>
          <a:xfrm>
            <a:off x="1992856" y="3850028"/>
            <a:ext cx="7744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/>
              <a:t>If we want </a:t>
            </a:r>
            <a:r>
              <a:rPr lang="it-IT" sz="3200">
                <a:solidFill>
                  <a:srgbClr val="C00000"/>
                </a:solidFill>
              </a:rPr>
              <a:t>ALL</a:t>
            </a:r>
            <a:r>
              <a:rPr lang="it-IT" sz="3200"/>
              <a:t> local alingments </a:t>
            </a:r>
            <a:r>
              <a:rPr lang="it-IT" sz="3200">
                <a:solidFill>
                  <a:srgbClr val="C00000"/>
                </a:solidFill>
              </a:rPr>
              <a:t>scoring &gt;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D5E95-6F51-3745-ACA5-7F7B54351217}"/>
              </a:ext>
            </a:extLst>
          </p:cNvPr>
          <p:cNvSpPr txBox="1"/>
          <p:nvPr/>
        </p:nvSpPr>
        <p:spPr>
          <a:xfrm>
            <a:off x="2812946" y="4807489"/>
            <a:ext cx="628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/>
              <a:t>For all i,j find F(i,j) &gt; T and trace back</a:t>
            </a:r>
          </a:p>
        </p:txBody>
      </p:sp>
    </p:spTree>
    <p:extLst>
      <p:ext uri="{BB962C8B-B14F-4D97-AF65-F5344CB8AC3E}">
        <p14:creationId xmlns:p14="http://schemas.microsoft.com/office/powerpoint/2010/main" val="60379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69334"/>
              </p:ext>
            </p:extLst>
          </p:nvPr>
        </p:nvGraphicFramePr>
        <p:xfrm>
          <a:off x="138168" y="145933"/>
          <a:ext cx="11813460" cy="6627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455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2351784540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4290686054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1048207368"/>
                    </a:ext>
                  </a:extLst>
                </a:gridCol>
                <a:gridCol w="984455">
                  <a:extLst>
                    <a:ext uri="{9D8B030D-6E8A-4147-A177-3AD203B41FA5}">
                      <a16:colId xmlns:a16="http://schemas.microsoft.com/office/drawing/2014/main" val="3801962325"/>
                    </a:ext>
                  </a:extLst>
                </a:gridCol>
              </a:tblGrid>
              <a:tr h="729600">
                <a:tc>
                  <a:txBody>
                    <a:bodyPr/>
                    <a:lstStyle/>
                    <a:p>
                      <a:pPr algn="ctr"/>
                      <a:endParaRPr lang="it-IT" sz="32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791044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baseline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43707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/>
                      <a:r>
                        <a:rPr lang="it-IT" sz="3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>
                          <a:latin typeface="Courier" pitchFamily="2" charset="0"/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173976"/>
                  </a:ext>
                </a:extLst>
              </a:tr>
            </a:tbl>
          </a:graphicData>
        </a:graphic>
      </p:graphicFrame>
      <p:sp>
        <p:nvSpPr>
          <p:cNvPr id="6" name="Line 16">
            <a:extLst>
              <a:ext uri="{FF2B5EF4-FFF2-40B4-BE49-F238E27FC236}">
                <a16:creationId xmlns:a16="http://schemas.microsoft.com/office/drawing/2014/main" id="{A7EC8F64-660B-1A47-824B-B4D8BB37AC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113" y="591499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B4838088-6AB7-0E49-ADAD-379E8CFD59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511689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27618F05-31DB-D043-B3E9-4A8704ED67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5755" y="4415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29229604-9C22-A24D-8667-45DEF57599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1092" y="367711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8B9CCCA-3F2E-A145-8D40-E0BC435C91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0079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00F57005-0268-194D-B911-41ED897BB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11689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9396A7E5-105B-4E47-8CFF-7BDEB5D1F6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298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99448D63-3CC7-AA4A-BADA-3FB45A9857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588638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D94D364D-8700-B947-A7C3-EA6E2ED68F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1456" y="516048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4F15ECA-E8D2-DB4D-B35D-2D6C5102CA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25182" y="586633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1B9588B9-53A1-6D4F-AD9B-EA3F62A76D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70677" y="442253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757223B-7F18-444F-AFE9-26E3B8474E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2056" y="367604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2ED3CA8-65E0-8E47-8E65-C969264FA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36996" y="441464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B4610FD9-D040-A545-98D1-992577A7A0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1494" y="369958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0BD0BEF-7F8C-4C49-8C30-367288070C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0894" y="296164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B5F77267-FD59-3743-8727-2579A42AD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6073" y="217421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6C9F2590-281B-E848-9DD1-598E556095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9537" y="296164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172A0C97-8E66-7743-BB8D-638AF34403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2292" y="220844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A81E9CEA-D5D0-B649-B5AF-350A9F222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2555" y="49709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3457BB67-70E4-9E47-BF7B-C6D8E4B15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832" y="34598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D46C1BFF-CA7F-FD45-B800-254D67A81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6874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EA3C62F5-56D9-074E-AD72-0A1592171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12782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7AE1D384-DB19-4246-A904-DDBB4B3F4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0380" y="642363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BDB48350-DB27-E14C-86E5-7BCAAF5BF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7113" y="569772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FA1EC62-FFF8-2D4F-85AB-7B20CDD82C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6018" y="42258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1E35BBE6-D700-3043-A6AD-7B6970E00F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8272" y="4429737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74332B4D-B686-924E-8C92-C7D6B93AB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9170" y="5135134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26315624-DB57-FB4B-ADA4-4EEE40871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6051" y="443442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6484A619-ABED-964B-9060-57F97BE356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42637" y="5101101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9DD91D9E-1C9E-4F4A-A877-23648782C2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9759" y="4414649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CA9C21C1-3012-0844-B0E6-278F8E3D36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668" y="367604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A784913-6E96-6246-8226-985A94EF83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1638" y="5906195"/>
            <a:ext cx="4919" cy="3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20988DAB-A541-3249-BE4B-21319042B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89228" y="348914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53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1884</Words>
  <Application>Microsoft Macintosh PowerPoint</Application>
  <PresentationFormat>Widescreen</PresentationFormat>
  <Paragraphs>707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Comic Sans MS</vt:lpstr>
      <vt:lpstr>Corbel</vt:lpstr>
      <vt:lpstr>Courier</vt:lpstr>
      <vt:lpstr>Courier New</vt:lpstr>
      <vt:lpstr>Times New Roman</vt:lpstr>
      <vt:lpstr>Wingdings</vt:lpstr>
      <vt:lpstr>Office Theme</vt:lpstr>
      <vt:lpstr>Document</vt:lpstr>
      <vt:lpstr>Programming for Bioinformatics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Bioinformatics</dc:title>
  <dc:subject/>
  <dc:creator>allegra.via@gmail.com</dc:creator>
  <cp:keywords/>
  <dc:description/>
  <cp:lastModifiedBy>allegra.via@gmail.com</cp:lastModifiedBy>
  <cp:revision>34</cp:revision>
  <dcterms:created xsi:type="dcterms:W3CDTF">2020-01-14T12:45:00Z</dcterms:created>
  <dcterms:modified xsi:type="dcterms:W3CDTF">2020-01-23T17:15:55Z</dcterms:modified>
  <cp:category/>
</cp:coreProperties>
</file>