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388" r:id="rId3"/>
    <p:sldId id="479" r:id="rId4"/>
    <p:sldId id="318" r:id="rId5"/>
    <p:sldId id="480" r:id="rId6"/>
    <p:sldId id="319" r:id="rId7"/>
    <p:sldId id="373" r:id="rId8"/>
    <p:sldId id="374" r:id="rId9"/>
    <p:sldId id="481" r:id="rId10"/>
    <p:sldId id="375" r:id="rId11"/>
    <p:sldId id="405" r:id="rId12"/>
    <p:sldId id="433" r:id="rId13"/>
    <p:sldId id="484" r:id="rId14"/>
    <p:sldId id="522" r:id="rId15"/>
    <p:sldId id="443" r:id="rId16"/>
    <p:sldId id="436" r:id="rId17"/>
    <p:sldId id="435" r:id="rId18"/>
    <p:sldId id="444" r:id="rId19"/>
    <p:sldId id="437" r:id="rId20"/>
    <p:sldId id="434" r:id="rId21"/>
    <p:sldId id="413" r:id="rId22"/>
    <p:sldId id="523" r:id="rId23"/>
    <p:sldId id="526" r:id="rId24"/>
    <p:sldId id="524" r:id="rId25"/>
    <p:sldId id="527" r:id="rId26"/>
    <p:sldId id="446" r:id="rId27"/>
    <p:sldId id="532" r:id="rId28"/>
    <p:sldId id="528" r:id="rId29"/>
    <p:sldId id="529" r:id="rId30"/>
    <p:sldId id="447" r:id="rId31"/>
    <p:sldId id="530" r:id="rId32"/>
    <p:sldId id="531" r:id="rId33"/>
    <p:sldId id="535" r:id="rId34"/>
    <p:sldId id="448" r:id="rId35"/>
    <p:sldId id="534" r:id="rId36"/>
    <p:sldId id="449" r:id="rId37"/>
    <p:sldId id="538" r:id="rId38"/>
    <p:sldId id="536" r:id="rId39"/>
    <p:sldId id="537" r:id="rId40"/>
    <p:sldId id="417" r:id="rId41"/>
    <p:sldId id="418" r:id="rId42"/>
    <p:sldId id="419" r:id="rId43"/>
    <p:sldId id="539" r:id="rId44"/>
    <p:sldId id="540" r:id="rId45"/>
    <p:sldId id="420" r:id="rId46"/>
    <p:sldId id="541" r:id="rId47"/>
    <p:sldId id="542" r:id="rId48"/>
    <p:sldId id="421" r:id="rId49"/>
    <p:sldId id="467" r:id="rId50"/>
    <p:sldId id="422" r:id="rId51"/>
    <p:sldId id="468" r:id="rId52"/>
    <p:sldId id="469" r:id="rId53"/>
    <p:sldId id="470" r:id="rId54"/>
    <p:sldId id="472" r:id="rId55"/>
    <p:sldId id="473" r:id="rId56"/>
    <p:sldId id="474" r:id="rId57"/>
    <p:sldId id="475" r:id="rId5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3233"/>
  </p:normalViewPr>
  <p:slideViewPr>
    <p:cSldViewPr snapToGrid="0" snapToObjects="1">
      <p:cViewPr varScale="1">
        <p:scale>
          <a:sx n="62" d="100"/>
          <a:sy n="6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3639D-801A-DC4E-BC07-DB3E227D7998}" type="datetimeFigureOut">
              <a:t>22/01/20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67029-5F5E-4248-B365-E33552A5FC0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36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20A8-65B2-B442-BECF-719799FB5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E7F3A-BF9D-3A40-BEC7-1989939A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7313E-DE32-3B4A-A3F3-511B7860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22/01/20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A796-E21A-7E47-A86E-44A4E11C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9FC6E-9439-D042-AA2C-F511A898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52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69F7-AC24-F34E-804B-9E18E4F8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31787-8BDD-984D-9221-6506C922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FD2B0-5843-254E-AB8B-6BCE4CD8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22/01/20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6F668-E9ED-A448-BC77-20D86469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E214-2466-7647-B19C-FF4A3398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8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97D39-6EB5-A94D-9E83-79E16D988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CA71A-8DA0-1248-BB9B-D74DC16D0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D23A-D1AF-7848-85D9-9A467CC0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22/01/20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1C41-06BF-D840-BF21-8E5C8A72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D5C2-37D5-B445-A4A6-C5C31F42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53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F20E-6BA5-C447-8206-D241C014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1FC3-D6F8-8C4E-BD9A-E9582360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AF0C-A4E2-9144-AF6C-8127F687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22/01/20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244F-0FCF-3A4C-93B9-968F28F3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EA3B-F9D1-9B43-9F21-52F58A43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210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FA52-FCCD-7748-92EF-975A81F0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A75A7-24FF-8348-BD16-26169F632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CE4A-ACCE-4546-8E3C-33A4FC80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22/01/20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3F841-0D04-B74F-BEDB-475585DC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24B9-56A1-8546-8C8C-395F174C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89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2250-6BB2-6847-B1FF-D1CE1776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2DC1-06DC-1545-A41B-75459F018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CD98F-1D17-B245-A5E1-08D8088AA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FF4D-C794-DD43-8B0C-C089C3E2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22/01/20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62946-AB02-0A45-8824-CF8ECAC1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BC0CA-E5B6-2A47-BAB3-B0E397BA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20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E907-74DE-634D-A9DD-2269555F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57257-E5AD-3E41-9D22-77843846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A7A3E-8CD1-8F48-ADE7-E3E1EB52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71988-A45D-F644-B061-5A8F6C9F6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871E3-E2E4-434F-9F25-8D023E990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4F1BE-11C0-4D4C-810F-E9773758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22/01/20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CB16D-7401-764A-AE6D-64FE1E7E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45091-C7BE-E84F-8EA7-E856E472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62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782B-5A71-4F45-86A5-4C582124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99E08-C530-3440-B718-32DAB8BE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22/01/20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FE95E-35B2-794B-B962-884FD333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8C160-8415-5848-BA86-70C28889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02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E0A49-A529-EC4D-81F1-A8920F80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22/01/20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A4CF0-D76B-9145-9F33-CF9053BB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632F9-A5D7-FD46-ABA5-93C63EE9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892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5AA2-CA66-C540-ACD0-A0C43852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BECB-5020-EE4B-AE9C-E558C813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AC8B-6A08-1643-84E1-F172CFEFC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554AB-718A-304D-B902-75CF5A4E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22/01/20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7BC8-829A-4D4A-BFAF-2CD45932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5BDCA-7EC9-A44C-8D0B-5C7DE00D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80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78D2-D93A-3743-A60D-525D42C0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80238-640C-184E-BE9E-8D8938EBB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F808E-515E-FD45-A241-E79380EB9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8627E-2C83-A648-80FC-1B71D201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22/01/20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DCEA-4281-514A-8B52-750C5993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A832D-E7DD-6C40-A838-3E365838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8CCD6-B0C6-804F-9376-FFF05569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E296D-B300-2C49-B82E-4D388911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E2A34-EFC2-D142-A9F3-7B0059029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EC37-1CE0-A74C-A131-4235C3835CE6}" type="datetimeFigureOut">
              <a:t>22/01/20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0F6D1-11BB-104E-A412-8C70CE1B0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6106-3DCC-6B4A-BDA9-EF3D8E24D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0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A6E8-E960-4E41-80ED-28EED3AEE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Programming for 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1296D-73A2-5449-80C2-84BB830DB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20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370969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ChangeArrowheads="1"/>
          </p:cNvSpPr>
          <p:nvPr/>
        </p:nvSpPr>
        <p:spPr bwMode="auto">
          <a:xfrm>
            <a:off x="5113867" y="1378988"/>
            <a:ext cx="658706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400">
                <a:latin typeface="Courier New" panose="02070309020205020404" pitchFamily="49" charset="0"/>
              </a:rPr>
              <a:t>--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	  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   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   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   t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ca</a:t>
            </a:r>
            <a:endParaRPr lang="en-US" altLang="it-IT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r>
              <a:rPr lang="en-US" altLang="it-IT" sz="2400">
                <a:latin typeface="Courier New" panose="02070309020205020404" pitchFamily="49" charset="0"/>
              </a:rPr>
              <a:t>---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  ga</a:t>
            </a:r>
            <a:r>
              <a:rPr lang="en-US" altLang="it-IT" sz="2400">
                <a:latin typeface="Courier New" panose="02070309020205020404" pitchFamily="49" charset="0"/>
              </a:rPr>
              <a:t>--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   g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   g--a   ga--</a:t>
            </a:r>
            <a:endParaRPr lang="en-US" altLang="it-IT" sz="2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tca</a:t>
            </a:r>
            <a:r>
              <a:rPr lang="en-US" altLang="it-IT" sz="2400" b="1" i="1">
                <a:latin typeface="Courier New" panose="02070309020205020404" pitchFamily="49" charset="0"/>
              </a:rPr>
              <a:t>	  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ca</a:t>
            </a:r>
            <a:r>
              <a:rPr lang="en-US" altLang="it-IT" sz="2400" b="1" i="1"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tc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tca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ca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111	  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  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  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  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</a:t>
            </a:r>
            <a:endParaRPr lang="en-US" altLang="it-IT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it-IT" sz="2400" b="1" i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</a:t>
            </a:r>
            <a:r>
              <a:rPr lang="en-US" altLang="it-IT" sz="2400">
                <a:latin typeface="Courier New" panose="02070309020205020404" pitchFamily="49" charset="0"/>
              </a:rPr>
              <a:t>    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</a:t>
            </a:r>
            <a:r>
              <a:rPr lang="en-US" altLang="it-IT" sz="2400">
                <a:latin typeface="Courier New" panose="02070309020205020404" pitchFamily="49" charset="0"/>
              </a:rPr>
              <a:t>    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>
                <a:latin typeface="Courier New" panose="02070309020205020404" pitchFamily="49" charset="0"/>
              </a:rPr>
              <a:t>   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</a:t>
            </a:r>
            <a:r>
              <a:rPr lang="en-US" altLang="it-IT" sz="2400">
                <a:latin typeface="Courier New" panose="02070309020205020404" pitchFamily="49" charset="0"/>
              </a:rPr>
              <a:t>    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r>
              <a:rPr lang="en-US" altLang="it-IT" sz="2400">
                <a:latin typeface="Courier New" panose="02070309020205020404" pitchFamily="49" charset="0"/>
              </a:rPr>
              <a:t>-    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>
                <a:latin typeface="Courier New" panose="02070309020205020404" pitchFamily="49" charset="0"/>
              </a:rPr>
              <a:t>    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r>
              <a:rPr lang="en-US" altLang="it-IT" sz="2400">
                <a:latin typeface="Courier New" panose="02070309020205020404" pitchFamily="49" charset="0"/>
              </a:rPr>
              <a:t>-   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r>
              <a:rPr lang="en-US" altLang="it-IT" sz="2400">
                <a:latin typeface="Courier New" panose="02070309020205020404" pitchFamily="49" charset="0"/>
              </a:rPr>
              <a:t>    --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endParaRPr lang="en-US" altLang="it-IT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ca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tc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tc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tca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endParaRPr lang="en-US" altLang="it-IT" sz="2400" b="1" i="1">
              <a:latin typeface="Courier New" panose="02070309020205020404" pitchFamily="49" charset="0"/>
            </a:endParaRPr>
          </a:p>
        </p:txBody>
      </p:sp>
      <p:sp>
        <p:nvSpPr>
          <p:cNvPr id="68611" name="Rectangle 1028"/>
          <p:cNvSpPr>
            <a:spLocks noChangeArrowheads="1"/>
          </p:cNvSpPr>
          <p:nvPr/>
        </p:nvSpPr>
        <p:spPr bwMode="auto">
          <a:xfrm>
            <a:off x="270933" y="4795308"/>
            <a:ext cx="1166706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Given two sequences with lengths m and n, the number of possible alignments is  (</a:t>
            </a:r>
            <a:r>
              <a:rPr lang="en-US" altLang="it-IT" sz="2800" dirty="0" err="1">
                <a:latin typeface="Corbel" panose="020B0503020204020204" pitchFamily="34" charset="0"/>
              </a:rPr>
              <a:t>m+n</a:t>
            </a:r>
            <a:r>
              <a:rPr lang="en-US" altLang="it-IT" sz="2800" dirty="0">
                <a:latin typeface="Corbel" panose="020B0503020204020204" pitchFamily="34" charset="0"/>
              </a:rPr>
              <a:t>)!/</a:t>
            </a:r>
            <a:r>
              <a:rPr lang="en-US" altLang="it-IT" sz="2800" dirty="0" err="1">
                <a:latin typeface="Corbel" panose="020B0503020204020204" pitchFamily="34" charset="0"/>
              </a:rPr>
              <a:t>n!m</a:t>
            </a:r>
            <a:r>
              <a:rPr lang="en-US" altLang="it-IT" sz="2800" dirty="0">
                <a:latin typeface="Corbel" panose="020B0503020204020204" pitchFamily="34" charset="0"/>
              </a:rPr>
              <a:t>!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If n=m=80	there are 9x10</a:t>
            </a:r>
            <a:r>
              <a:rPr lang="en-US" altLang="it-IT" sz="2800" baseline="30000" dirty="0">
                <a:latin typeface="Corbel" panose="020B0503020204020204" pitchFamily="34" charset="0"/>
              </a:rPr>
              <a:t>42</a:t>
            </a:r>
            <a:r>
              <a:rPr lang="en-US" altLang="it-IT" sz="2800" dirty="0">
                <a:latin typeface="Corbel" panose="020B0503020204020204" pitchFamily="34" charset="0"/>
              </a:rPr>
              <a:t> possible alignments !!!!!!!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CDF4A5E-A2FD-0648-B761-6007B709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9" y="248266"/>
            <a:ext cx="98721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How many possible alignments between to sequences?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414F4-DE66-EC47-A11A-119721F290A9}"/>
              </a:ext>
            </a:extLst>
          </p:cNvPr>
          <p:cNvSpPr txBox="1"/>
          <p:nvPr/>
        </p:nvSpPr>
        <p:spPr>
          <a:xfrm>
            <a:off x="524933" y="1504077"/>
            <a:ext cx="3979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t-IT" sz="2800" dirty="0">
                <a:latin typeface="Corbel" panose="020B0503020204020204" pitchFamily="34" charset="0"/>
              </a:rPr>
              <a:t>The number of possible alignments is equal to the possible ways to </a:t>
            </a:r>
            <a:r>
              <a:rPr lang="en-US" altLang="it-IT" sz="2800" dirty="0" err="1">
                <a:latin typeface="Corbel" panose="020B0503020204020204" pitchFamily="34" charset="0"/>
              </a:rPr>
              <a:t>intercalate two</a:t>
            </a:r>
            <a:r>
              <a:rPr lang="en-US" altLang="it-IT" sz="2800" dirty="0">
                <a:latin typeface="Corbel" panose="020B0503020204020204" pitchFamily="34" charset="0"/>
              </a:rPr>
              <a:t> sequences, preserving the order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C7BDF-8669-B64A-B50A-3C46C6D53D8C}"/>
              </a:ext>
            </a:extLst>
          </p:cNvPr>
          <p:cNvSpPr/>
          <p:nvPr/>
        </p:nvSpPr>
        <p:spPr>
          <a:xfrm>
            <a:off x="5062652" y="923396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it-IT" sz="2800" b="1" i="1">
                <a:solidFill>
                  <a:schemeClr val="accent2"/>
                </a:solidFill>
                <a:latin typeface="Corbel" panose="020B0503020204020204" pitchFamily="34" charset="0"/>
              </a:rPr>
              <a:t>Gapped</a:t>
            </a:r>
            <a:endParaRPr lang="en-US" altLang="it-IT" sz="28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78933" y="2082800"/>
            <a:ext cx="10718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Solution: to adopt dynamic programming strategies</a:t>
            </a:r>
          </a:p>
          <a:p>
            <a:pPr algn="ctr">
              <a:defRPr/>
            </a:pPr>
            <a:endParaRPr lang="en-US" sz="36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bel" panose="020B0503020204020204" pitchFamily="34" charset="0"/>
            </a:endParaRPr>
          </a:p>
          <a:p>
            <a:pPr algn="ctr">
              <a:defRPr/>
            </a:pPr>
            <a:endParaRPr lang="en-US" sz="36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bel" panose="020B0503020204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Needleman-</a:t>
            </a:r>
            <a:r>
              <a:rPr lang="en-US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: GLOBAL ALIGNMENTS</a:t>
            </a:r>
          </a:p>
          <a:p>
            <a:pPr algn="ctr">
              <a:defRPr/>
            </a:pP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Smith-Waterman: LOCAL ALIGNMENTS</a:t>
            </a:r>
          </a:p>
          <a:p>
            <a:pPr algn="ctr">
              <a:defRPr/>
            </a:pPr>
            <a:endParaRPr lang="en-US" sz="36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7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72860" y="980729"/>
            <a:ext cx="10955548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The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exhaustive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computation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of the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scores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for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all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the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possible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alignments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leads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to compute the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same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things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many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times</a:t>
            </a:r>
            <a:endParaRPr lang="it-IT" altLang="it-IT" sz="2800" dirty="0">
              <a:latin typeface="Corbel" panose="020B0503020204020204" pitchFamily="34" charset="0"/>
            </a:endParaRP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800" dirty="0" err="1">
                <a:latin typeface="Corbel" panose="020B0503020204020204" pitchFamily="34" charset="0"/>
              </a:rPr>
              <a:t>Consider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sequences</a:t>
            </a:r>
            <a:r>
              <a:rPr lang="it-IT" altLang="it-IT" sz="2800" dirty="0">
                <a:latin typeface="Corbel" panose="020B0503020204020204" pitchFamily="34" charset="0"/>
              </a:rPr>
              <a:t> to be </a:t>
            </a:r>
            <a:r>
              <a:rPr lang="it-IT" altLang="it-IT" sz="2800" dirty="0" err="1">
                <a:latin typeface="Corbel" panose="020B0503020204020204" pitchFamily="34" charset="0"/>
              </a:rPr>
              <a:t>optimally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aligned</a:t>
            </a:r>
            <a:r>
              <a:rPr lang="it-IT" altLang="it-IT" sz="2800" dirty="0">
                <a:latin typeface="Corbel" panose="020B0503020204020204" pitchFamily="34" charset="0"/>
              </a:rPr>
              <a:t> :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ALSKLASPALSAKDLDSPALS </a:t>
            </a:r>
            <a:r>
              <a:rPr lang="it-IT" altLang="it-IT" dirty="0">
                <a:latin typeface="Courier New" panose="02070309020205020404" pitchFamily="49" charset="0"/>
              </a:rPr>
              <a:t>; </a:t>
            </a:r>
            <a:r>
              <a:rPr lang="it-IT" altLang="it-IT" b="1" dirty="0">
                <a:latin typeface="Courier New" panose="02070309020205020404" pitchFamily="49" charset="0"/>
              </a:rPr>
              <a:t>ALSKIADSLAPIKDLSPASLT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800" dirty="0" err="1">
                <a:latin typeface="Corbel" panose="020B0503020204020204" pitchFamily="34" charset="0"/>
              </a:rPr>
              <a:t>Consider</a:t>
            </a:r>
            <a:r>
              <a:rPr lang="it-IT" altLang="it-IT" sz="2800" dirty="0">
                <a:latin typeface="Corbel" panose="020B0503020204020204" pitchFamily="34" charset="0"/>
              </a:rPr>
              <a:t> the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alignments</a:t>
            </a:r>
            <a:r>
              <a:rPr lang="it-IT" altLang="it-IT" sz="2800" dirty="0">
                <a:latin typeface="Corbel" panose="020B0503020204020204" pitchFamily="34" charset="0"/>
              </a:rPr>
              <a:t>: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ALSKLASPALSAKDLDSPAL</a:t>
            </a:r>
            <a:r>
              <a:rPr lang="it-IT" altLang="it-IT" dirty="0">
                <a:latin typeface="Courier New" panose="02070309020205020404" pitchFamily="49" charset="0"/>
              </a:rPr>
              <a:t>S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ALSKIADSLAPIKDLSPASL</a:t>
            </a:r>
            <a:r>
              <a:rPr lang="it-IT" altLang="it-IT" dirty="0">
                <a:latin typeface="Courier New" panose="02070309020205020404" pitchFamily="49" charset="0"/>
              </a:rPr>
              <a:t>T</a:t>
            </a:r>
          </a:p>
          <a:p>
            <a:endParaRPr lang="it-IT" altLang="it-IT" dirty="0">
              <a:latin typeface="Courier New" panose="02070309020205020404" pitchFamily="49" charset="0"/>
            </a:endParaRPr>
          </a:p>
          <a:p>
            <a:r>
              <a:rPr lang="it-IT" altLang="it-IT" b="1" dirty="0">
                <a:latin typeface="Courier New" panose="02070309020205020404" pitchFamily="49" charset="0"/>
              </a:rPr>
              <a:t>ALSKLASPALSAKDLDSPAL</a:t>
            </a:r>
            <a:r>
              <a:rPr lang="it-IT" altLang="it-IT" dirty="0">
                <a:latin typeface="Courier New" panose="02070309020205020404" pitchFamily="49" charset="0"/>
              </a:rPr>
              <a:t>-S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ALSKIADSLAPIKDLSPASL</a:t>
            </a:r>
            <a:r>
              <a:rPr lang="it-IT" altLang="it-IT" dirty="0">
                <a:latin typeface="Courier New" panose="02070309020205020404" pitchFamily="49" charset="0"/>
              </a:rPr>
              <a:t>T-</a:t>
            </a:r>
          </a:p>
          <a:p>
            <a:endParaRPr lang="it-IT" altLang="it-IT" dirty="0">
              <a:latin typeface="Courier New" panose="02070309020205020404" pitchFamily="49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374921" y="394577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it-IT" altLang="it-IT" sz="2800" dirty="0">
                <a:latin typeface="Corbel" panose="020B0503020204020204" pitchFamily="34" charset="0"/>
              </a:rPr>
              <a:t>The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alignments</a:t>
            </a:r>
            <a:r>
              <a:rPr lang="it-IT" altLang="it-IT" sz="2800" dirty="0">
                <a:latin typeface="Corbel" panose="020B0503020204020204" pitchFamily="34" charset="0"/>
              </a:rPr>
              <a:t> are </a:t>
            </a:r>
            <a:r>
              <a:rPr lang="it-IT" altLang="it-IT" sz="2800" dirty="0" err="1">
                <a:latin typeface="Corbel" panose="020B0503020204020204" pitchFamily="34" charset="0"/>
              </a:rPr>
              <a:t>equal</a:t>
            </a:r>
            <a:r>
              <a:rPr lang="it-IT" altLang="it-IT" sz="2800" dirty="0">
                <a:latin typeface="Corbel" panose="020B0503020204020204" pitchFamily="34" charset="0"/>
              </a:rPr>
              <a:t> for </a:t>
            </a:r>
            <a:r>
              <a:rPr lang="it-IT" altLang="it-IT" sz="2800" dirty="0" err="1">
                <a:latin typeface="Corbel" panose="020B0503020204020204" pitchFamily="34" charset="0"/>
              </a:rPr>
              <a:t>most</a:t>
            </a:r>
            <a:r>
              <a:rPr lang="it-IT" altLang="it-IT" sz="2800" dirty="0">
                <a:latin typeface="Corbel" panose="020B0503020204020204" pitchFamily="34" charset="0"/>
              </a:rPr>
              <a:t> of the </a:t>
            </a:r>
            <a:r>
              <a:rPr lang="it-IT" altLang="it-IT" sz="2800" dirty="0" err="1">
                <a:latin typeface="Corbel" panose="020B0503020204020204" pitchFamily="34" charset="0"/>
              </a:rPr>
              <a:t>length</a:t>
            </a:r>
            <a:endParaRPr lang="it-IT" altLang="it-IT" sz="2800" dirty="0">
              <a:latin typeface="Corbel" panose="020B0503020204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79CB98F-4E02-B74F-9CE9-47523AC60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03200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64721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83564" y="1018192"/>
            <a:ext cx="1097279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dirty="0">
                <a:latin typeface="Courier New" panose="02070309020205020404" pitchFamily="49" charset="0"/>
              </a:rPr>
              <a:t>ALSKLASPALSAKDLDSPAL</a:t>
            </a:r>
            <a:r>
              <a:rPr lang="it-IT" altLang="it-IT" dirty="0">
                <a:latin typeface="Courier New" panose="02070309020205020404" pitchFamily="49" charset="0"/>
              </a:rPr>
              <a:t>S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ALSKIADSLAPIKDLSPASL</a:t>
            </a:r>
            <a:r>
              <a:rPr lang="it-IT" altLang="it-IT" dirty="0">
                <a:latin typeface="Courier New" panose="02070309020205020404" pitchFamily="49" charset="0"/>
              </a:rPr>
              <a:t>T</a:t>
            </a:r>
          </a:p>
          <a:p>
            <a:endParaRPr lang="it-IT" altLang="it-IT" dirty="0">
              <a:latin typeface="Courier New" panose="02070309020205020404" pitchFamily="49" charset="0"/>
            </a:endParaRPr>
          </a:p>
          <a:p>
            <a:r>
              <a:rPr lang="it-IT" altLang="it-IT" b="1" dirty="0">
                <a:latin typeface="Courier New" panose="02070309020205020404" pitchFamily="49" charset="0"/>
              </a:rPr>
              <a:t>ALSKLASPALSAKDLDSPAL</a:t>
            </a:r>
            <a:r>
              <a:rPr lang="it-IT" altLang="it-IT" dirty="0">
                <a:latin typeface="Courier New" panose="02070309020205020404" pitchFamily="49" charset="0"/>
              </a:rPr>
              <a:t>-S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ALSKIADSLAPIKDLSPASL</a:t>
            </a:r>
            <a:r>
              <a:rPr lang="it-IT" altLang="it-IT" dirty="0">
                <a:latin typeface="Courier New" panose="02070309020205020404" pitchFamily="49" charset="0"/>
              </a:rPr>
              <a:t>T-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790700" y="203200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5128243" y="1705998"/>
            <a:ext cx="68107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it-IT" altLang="it-IT" dirty="0">
                <a:latin typeface="Corbel" panose="020B0503020204020204" pitchFamily="34" charset="0"/>
              </a:rPr>
              <a:t>The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alignments</a:t>
            </a:r>
            <a:r>
              <a:rPr lang="it-IT" altLang="it-IT" dirty="0">
                <a:latin typeface="Corbel" panose="020B0503020204020204" pitchFamily="34" charset="0"/>
              </a:rPr>
              <a:t> are </a:t>
            </a:r>
            <a:r>
              <a:rPr lang="it-IT" altLang="it-IT" dirty="0" err="1">
                <a:latin typeface="Corbel" panose="020B0503020204020204" pitchFamily="34" charset="0"/>
              </a:rPr>
              <a:t>equal</a:t>
            </a:r>
            <a:r>
              <a:rPr lang="it-IT" altLang="it-IT" dirty="0">
                <a:latin typeface="Corbel" panose="020B0503020204020204" pitchFamily="34" charset="0"/>
              </a:rPr>
              <a:t> for </a:t>
            </a:r>
            <a:r>
              <a:rPr lang="it-IT" altLang="it-IT" dirty="0" err="1">
                <a:latin typeface="Corbel" panose="020B0503020204020204" pitchFamily="34" charset="0"/>
              </a:rPr>
              <a:t>most</a:t>
            </a:r>
            <a:r>
              <a:rPr lang="it-IT" altLang="it-IT" dirty="0">
                <a:latin typeface="Corbel" panose="020B0503020204020204" pitchFamily="34" charset="0"/>
              </a:rPr>
              <a:t> of the </a:t>
            </a:r>
            <a:r>
              <a:rPr lang="it-IT" altLang="it-IT" dirty="0" err="1">
                <a:latin typeface="Corbel" panose="020B0503020204020204" pitchFamily="34" charset="0"/>
              </a:rPr>
              <a:t>length</a:t>
            </a:r>
            <a:endParaRPr lang="it-IT" altLang="it-IT" dirty="0">
              <a:latin typeface="Corbel" panose="020B0503020204020204" pitchFamily="34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5437029-C96E-CC47-9EE0-041F74DA3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613467"/>
              </p:ext>
            </p:extLst>
          </p:nvPr>
        </p:nvGraphicFramePr>
        <p:xfrm>
          <a:off x="1552754" y="3610567"/>
          <a:ext cx="9362231" cy="846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zione" r:id="rId3" imgW="3936960" imgH="355320" progId="Equation.3">
                  <p:embed/>
                </p:oleObj>
              </mc:Choice>
              <mc:Fallback>
                <p:oleObj name="Equazione" r:id="rId3" imgW="3936960" imgH="35532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754" y="3610567"/>
                        <a:ext cx="9362231" cy="846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8B4A56-8FD4-B745-AC98-ED66D22CE2D6}"/>
              </a:ext>
            </a:extLst>
          </p:cNvPr>
          <p:cNvSpPr/>
          <p:nvPr/>
        </p:nvSpPr>
        <p:spPr>
          <a:xfrm>
            <a:off x="683963" y="4823254"/>
            <a:ext cx="108240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altLang="it-IT" sz="3200" dirty="0" err="1">
                <a:latin typeface="Corbel" panose="020B0503020204020204" pitchFamily="34" charset="0"/>
              </a:rPr>
              <a:t>Scores</a:t>
            </a:r>
            <a:r>
              <a:rPr lang="it-IT" altLang="it-IT" sz="3200" dirty="0">
                <a:latin typeface="Corbel" panose="020B0503020204020204" pitchFamily="34" charset="0"/>
              </a:rPr>
              <a:t> are additive </a:t>
            </a:r>
            <a:r>
              <a:rPr lang="it-IT" altLang="it-IT" sz="3200" dirty="0" err="1">
                <a:latin typeface="Corbel" panose="020B0503020204020204" pitchFamily="34" charset="0"/>
              </a:rPr>
              <a:t>through</a:t>
            </a:r>
            <a:r>
              <a:rPr lang="it-IT" altLang="it-IT" sz="3200" dirty="0">
                <a:latin typeface="Corbel" panose="020B0503020204020204" pitchFamily="34" charset="0"/>
              </a:rPr>
              <a:t> the </a:t>
            </a:r>
            <a:r>
              <a:rPr lang="it-IT" altLang="it-IT" sz="3200" dirty="0" err="1">
                <a:latin typeface="Corbel" panose="020B0503020204020204" pitchFamily="34" charset="0"/>
              </a:rPr>
              <a:t>alignment</a:t>
            </a:r>
            <a:r>
              <a:rPr lang="it-IT" altLang="it-IT" sz="3200" dirty="0">
                <a:latin typeface="Corbel" panose="020B0503020204020204" pitchFamily="34" charset="0"/>
              </a:rPr>
              <a:t>: with the naif method the score for the first part of the </a:t>
            </a:r>
            <a:r>
              <a:rPr lang="it-IT" altLang="it-IT" sz="3200" dirty="0" err="1">
                <a:latin typeface="Corbel" panose="020B0503020204020204" pitchFamily="34" charset="0"/>
              </a:rPr>
              <a:t>alignment</a:t>
            </a:r>
            <a:r>
              <a:rPr lang="it-IT" altLang="it-IT" sz="3200" dirty="0">
                <a:latin typeface="Corbel" panose="020B0503020204020204" pitchFamily="34" charset="0"/>
              </a:rPr>
              <a:t> </a:t>
            </a:r>
            <a:r>
              <a:rPr lang="it-IT" altLang="it-IT" sz="3200" dirty="0" err="1">
                <a:latin typeface="Corbel" panose="020B0503020204020204" pitchFamily="34" charset="0"/>
              </a:rPr>
              <a:t>is</a:t>
            </a:r>
            <a:r>
              <a:rPr lang="it-IT" altLang="it-IT" sz="3200" dirty="0">
                <a:latin typeface="Corbel" panose="020B0503020204020204" pitchFamily="34" charset="0"/>
              </a:rPr>
              <a:t> </a:t>
            </a:r>
            <a:r>
              <a:rPr lang="it-IT" altLang="it-IT" sz="3200" dirty="0" err="1">
                <a:latin typeface="Corbel" panose="020B0503020204020204" pitchFamily="34" charset="0"/>
              </a:rPr>
              <a:t>computed</a:t>
            </a:r>
            <a:r>
              <a:rPr lang="it-IT" altLang="it-IT" sz="3200" dirty="0">
                <a:latin typeface="Corbel" panose="020B0503020204020204" pitchFamily="34" charset="0"/>
              </a:rPr>
              <a:t> </a:t>
            </a:r>
            <a:r>
              <a:rPr lang="it-IT" altLang="it-IT" sz="3200" dirty="0" err="1">
                <a:latin typeface="Corbel" panose="020B0503020204020204" pitchFamily="34" charset="0"/>
              </a:rPr>
              <a:t>twice.</a:t>
            </a:r>
            <a:r>
              <a:rPr lang="it-IT" altLang="it-IT" sz="3200" dirty="0">
                <a:latin typeface="Corbel" panose="020B0503020204020204" pitchFamily="34" charset="0"/>
              </a:rPr>
              <a:t>  </a:t>
            </a:r>
            <a:r>
              <a:rPr lang="it-IT" altLang="it-IT" sz="3200" b="1" dirty="0">
                <a:solidFill>
                  <a:srgbClr val="FF0000"/>
                </a:solidFill>
                <a:latin typeface="Corbel" panose="020B0503020204020204" pitchFamily="34" charset="0"/>
              </a:rPr>
              <a:t>BETTER TO STORE AND REUSE IT</a:t>
            </a:r>
          </a:p>
        </p:txBody>
      </p:sp>
    </p:spTree>
    <p:extLst>
      <p:ext uri="{BB962C8B-B14F-4D97-AF65-F5344CB8AC3E}">
        <p14:creationId xmlns:p14="http://schemas.microsoft.com/office/powerpoint/2010/main" val="304007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C0C566-BE8B-7F4D-BA0E-7FA6E6DFB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08" y="2382445"/>
            <a:ext cx="111929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it-IT" altLang="it-IT" sz="3200" dirty="0">
                <a:latin typeface="Corbel" panose="020B0503020204020204" pitchFamily="34" charset="0"/>
              </a:rPr>
              <a:t>The idea is to build up an optimal alignment using previous solutions for optimal alignments of smaller subsequences.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7AFF12F-4C63-0D48-A4CF-C8ADE5128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03200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81183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552090" y="1013356"/>
            <a:ext cx="11007306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The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can be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built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step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by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step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:</a:t>
            </a:r>
          </a:p>
          <a:p>
            <a:endParaRPr lang="it-IT" altLang="it-IT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r>
              <a:rPr lang="it-IT" altLang="it-IT" b="1" i="1" dirty="0" err="1">
                <a:latin typeface="Corbel" panose="020B0503020204020204" pitchFamily="34" charset="0"/>
              </a:rPr>
              <a:t>Given</a:t>
            </a:r>
            <a:r>
              <a:rPr lang="it-IT" altLang="it-IT" b="1" i="1" dirty="0">
                <a:latin typeface="Corbel" panose="020B0503020204020204" pitchFamily="34" charset="0"/>
              </a:rPr>
              <a:t> an </a:t>
            </a:r>
            <a:r>
              <a:rPr lang="it-IT" altLang="it-IT" b="1" i="1" dirty="0" err="1">
                <a:latin typeface="Corbel" panose="020B0503020204020204" pitchFamily="34" charset="0"/>
              </a:rPr>
              <a:t>alignment</a:t>
            </a:r>
            <a:r>
              <a:rPr lang="it-IT" altLang="it-IT" b="1" i="1" dirty="0">
                <a:latin typeface="Corbel" panose="020B0503020204020204" pitchFamily="34" charset="0"/>
              </a:rPr>
              <a:t> of </a:t>
            </a:r>
            <a:r>
              <a:rPr lang="it-IT" altLang="it-IT" b="1" i="1" dirty="0" err="1">
                <a:latin typeface="Corbel" panose="020B0503020204020204" pitchFamily="34" charset="0"/>
              </a:rPr>
              <a:t>length</a:t>
            </a:r>
            <a:r>
              <a:rPr lang="it-IT" altLang="it-IT" b="1" i="1" dirty="0">
                <a:latin typeface="Corbel" panose="020B0503020204020204" pitchFamily="34" charset="0"/>
              </a:rPr>
              <a:t> n </a:t>
            </a:r>
            <a:r>
              <a:rPr lang="it-IT" altLang="it-IT" b="1" i="1" dirty="0" err="1">
                <a:latin typeface="Corbel" panose="020B0503020204020204" pitchFamily="34" charset="0"/>
              </a:rPr>
              <a:t>between</a:t>
            </a:r>
            <a:r>
              <a:rPr lang="it-IT" altLang="it-IT" b="1" i="1" dirty="0"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latin typeface="Corbel" panose="020B0503020204020204" pitchFamily="34" charset="0"/>
              </a:rPr>
              <a:t>two</a:t>
            </a:r>
            <a:r>
              <a:rPr lang="it-IT" altLang="it-IT" b="1" i="1" dirty="0"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latin typeface="Corbel" panose="020B0503020204020204" pitchFamily="34" charset="0"/>
              </a:rPr>
              <a:t>subtrings</a:t>
            </a:r>
            <a:r>
              <a:rPr lang="it-IT" altLang="it-IT" b="1" i="1" dirty="0">
                <a:latin typeface="Corbel" panose="020B0503020204020204" pitchFamily="34" charset="0"/>
              </a:rPr>
              <a:t> of the </a:t>
            </a:r>
            <a:r>
              <a:rPr lang="it-IT" altLang="it-IT" b="1" i="1" dirty="0" err="1">
                <a:latin typeface="Corbel" panose="020B0503020204020204" pitchFamily="34" charset="0"/>
              </a:rPr>
              <a:t>sequences</a:t>
            </a:r>
            <a:r>
              <a:rPr lang="it-IT" altLang="it-IT" b="1" i="1" dirty="0">
                <a:latin typeface="Corbel" panose="020B0503020204020204" pitchFamily="34" charset="0"/>
              </a:rPr>
              <a:t>, </a:t>
            </a:r>
            <a:r>
              <a:rPr lang="it-IT" altLang="it-IT" b="1" i="1" dirty="0" err="1">
                <a:latin typeface="Corbel" panose="020B0503020204020204" pitchFamily="34" charset="0"/>
              </a:rPr>
              <a:t>three</a:t>
            </a:r>
            <a:r>
              <a:rPr lang="it-IT" altLang="it-IT" b="1" i="1" dirty="0"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latin typeface="Corbel" panose="020B0503020204020204" pitchFamily="34" charset="0"/>
              </a:rPr>
              <a:t>alignments</a:t>
            </a:r>
            <a:r>
              <a:rPr lang="it-IT" altLang="it-IT" b="1" i="1" dirty="0">
                <a:latin typeface="Corbel" panose="020B0503020204020204" pitchFamily="34" charset="0"/>
              </a:rPr>
              <a:t> of </a:t>
            </a:r>
            <a:r>
              <a:rPr lang="it-IT" altLang="it-IT" b="1" i="1" dirty="0" err="1">
                <a:latin typeface="Corbel" panose="020B0503020204020204" pitchFamily="34" charset="0"/>
              </a:rPr>
              <a:t>length</a:t>
            </a:r>
            <a:r>
              <a:rPr lang="it-IT" altLang="it-IT" b="1" i="1" dirty="0">
                <a:latin typeface="Corbel" panose="020B0503020204020204" pitchFamily="34" charset="0"/>
              </a:rPr>
              <a:t> n+1 can be </a:t>
            </a:r>
            <a:r>
              <a:rPr lang="it-IT" altLang="it-IT" b="1" i="1" dirty="0" err="1">
                <a:latin typeface="Corbel" panose="020B0503020204020204" pitchFamily="34" charset="0"/>
              </a:rPr>
              <a:t>originated</a:t>
            </a:r>
            <a:endParaRPr lang="it-IT" altLang="it-IT" b="1" i="1" dirty="0">
              <a:latin typeface="Corbel" panose="020B0503020204020204" pitchFamily="34" charset="0"/>
            </a:endParaRPr>
          </a:p>
          <a:p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Consider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sequences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ALSKLASPALSAKDLDSPALS </a:t>
            </a:r>
            <a:r>
              <a:rPr lang="it-IT" altLang="it-IT" dirty="0">
                <a:latin typeface="Courier New" panose="02070309020205020404" pitchFamily="49" charset="0"/>
              </a:rPr>
              <a:t>; </a:t>
            </a:r>
            <a:r>
              <a:rPr lang="it-IT" altLang="it-IT" b="1" dirty="0">
                <a:latin typeface="Courier New" panose="02070309020205020404" pitchFamily="49" charset="0"/>
              </a:rPr>
              <a:t>ALSKIADSLAPIKDLSPASLT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Consider</a:t>
            </a:r>
            <a:r>
              <a:rPr lang="it-IT" altLang="it-IT" dirty="0">
                <a:latin typeface="Corbel" panose="020B0503020204020204" pitchFamily="34" charset="0"/>
              </a:rPr>
              <a:t> an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between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substrings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lacking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final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characters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ALSKLASPALSAKDLDSPA-L	Score = Sc;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length</a:t>
            </a:r>
            <a:r>
              <a:rPr lang="it-IT" altLang="it-IT" sz="2000" b="1" dirty="0">
                <a:latin typeface="Courier New" panose="02070309020205020404" pitchFamily="49" charset="0"/>
              </a:rPr>
              <a:t> = 21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ALSKIADSLAPIKDL-SPASL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It</a:t>
            </a:r>
            <a:r>
              <a:rPr lang="it-IT" altLang="it-IT" dirty="0">
                <a:latin typeface="Corbel" panose="020B0503020204020204" pitchFamily="34" charset="0"/>
              </a:rPr>
              <a:t> can </a:t>
            </a:r>
            <a:r>
              <a:rPr lang="it-IT" altLang="it-IT" dirty="0" err="1">
                <a:latin typeface="Corbel" panose="020B0503020204020204" pitchFamily="34" charset="0"/>
              </a:rPr>
              <a:t>give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origin</a:t>
            </a:r>
            <a:r>
              <a:rPr lang="it-IT" altLang="it-IT" dirty="0">
                <a:latin typeface="Corbel" panose="020B0503020204020204" pitchFamily="34" charset="0"/>
              </a:rPr>
              <a:t> to </a:t>
            </a:r>
            <a:r>
              <a:rPr lang="it-IT" altLang="it-IT" dirty="0" err="1">
                <a:latin typeface="Corbel" panose="020B0503020204020204" pitchFamily="34" charset="0"/>
              </a:rPr>
              <a:t>three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alignments</a:t>
            </a:r>
            <a:r>
              <a:rPr lang="it-IT" altLang="it-IT" dirty="0">
                <a:latin typeface="Corbel" panose="020B0503020204020204" pitchFamily="34" charset="0"/>
              </a:rPr>
              <a:t> of </a:t>
            </a:r>
            <a:r>
              <a:rPr lang="it-IT" altLang="it-IT" dirty="0" err="1">
                <a:latin typeface="Corbel" panose="020B0503020204020204" pitchFamily="34" charset="0"/>
              </a:rPr>
              <a:t>length</a:t>
            </a:r>
            <a:r>
              <a:rPr lang="it-IT" altLang="it-IT" dirty="0">
                <a:latin typeface="Corbel" panose="020B0503020204020204" pitchFamily="34" charset="0"/>
              </a:rPr>
              <a:t> = 22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A502BAD-A3D1-AA45-B54F-15FDCD5B1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03200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80249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638355" y="2127746"/>
            <a:ext cx="1099005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rbel" panose="020B0503020204020204" pitchFamily="34" charset="0"/>
              </a:rPr>
              <a:t>1) </a:t>
            </a:r>
            <a:r>
              <a:rPr lang="it-IT" altLang="it-IT" sz="2400" dirty="0" err="1">
                <a:latin typeface="Corbel" panose="020B0503020204020204" pitchFamily="34" charset="0"/>
              </a:rPr>
              <a:t>Add</a:t>
            </a:r>
            <a:r>
              <a:rPr lang="it-IT" altLang="it-IT" sz="2400" dirty="0">
                <a:latin typeface="Corbel" panose="020B0503020204020204" pitchFamily="34" charset="0"/>
              </a:rPr>
              <a:t> a </a:t>
            </a:r>
            <a:r>
              <a:rPr lang="it-IT" altLang="it-IT" sz="2400" dirty="0" err="1">
                <a:latin typeface="Corbel" panose="020B0503020204020204" pitchFamily="34" charset="0"/>
              </a:rPr>
              <a:t>character</a:t>
            </a:r>
            <a:r>
              <a:rPr lang="it-IT" altLang="it-IT" sz="2400" dirty="0">
                <a:latin typeface="Corbel" panose="020B0503020204020204" pitchFamily="34" charset="0"/>
              </a:rPr>
              <a:t> in </a:t>
            </a:r>
            <a:r>
              <a:rPr lang="it-IT" altLang="it-IT" sz="2400" dirty="0" err="1">
                <a:latin typeface="Corbel" panose="020B0503020204020204" pitchFamily="34" charset="0"/>
              </a:rPr>
              <a:t>both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sequences</a:t>
            </a:r>
            <a:r>
              <a:rPr lang="it-IT" altLang="it-IT" sz="2400" dirty="0">
                <a:latin typeface="Corbel" panose="020B0503020204020204" pitchFamily="34" charset="0"/>
              </a:rPr>
              <a:t>:</a:t>
            </a: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ALSKLASPALSAKDLDSPA-L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it-IT" altLang="it-IT" sz="2000" b="1" dirty="0">
                <a:latin typeface="Courier New" panose="02070309020205020404" pitchFamily="49" charset="0"/>
              </a:rPr>
              <a:t>		Score =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Sc + Match</a:t>
            </a:r>
            <a:r>
              <a:rPr lang="it-IT" altLang="it-IT" sz="2000" b="1" dirty="0">
                <a:latin typeface="Courier New" panose="02070309020205020404" pitchFamily="49" charset="0"/>
              </a:rPr>
              <a:t>(S,T)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ALSKIADSLAPIKDL-SPASL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</a:p>
          <a:p>
            <a:endParaRPr lang="it-IT" altLang="it-IT" sz="2000" b="1" dirty="0">
              <a:latin typeface="Courier New" panose="02070309020205020404" pitchFamily="49" charset="0"/>
            </a:endParaRPr>
          </a:p>
          <a:p>
            <a:r>
              <a:rPr lang="it-IT" altLang="it-IT" sz="2400" dirty="0">
                <a:latin typeface="Corbel" panose="020B0503020204020204" pitchFamily="34" charset="0"/>
              </a:rPr>
              <a:t>2) </a:t>
            </a:r>
            <a:r>
              <a:rPr lang="it-IT" altLang="it-IT" sz="2400" dirty="0" err="1">
                <a:latin typeface="Corbel" panose="020B0503020204020204" pitchFamily="34" charset="0"/>
              </a:rPr>
              <a:t>Add</a:t>
            </a:r>
            <a:r>
              <a:rPr lang="it-IT" altLang="it-IT" sz="2400" dirty="0">
                <a:latin typeface="Corbel" panose="020B0503020204020204" pitchFamily="34" charset="0"/>
              </a:rPr>
              <a:t> a </a:t>
            </a:r>
            <a:r>
              <a:rPr lang="it-IT" altLang="it-IT" sz="2400" dirty="0" err="1">
                <a:latin typeface="Corbel" panose="020B0503020204020204" pitchFamily="34" charset="0"/>
              </a:rPr>
              <a:t>character</a:t>
            </a:r>
            <a:r>
              <a:rPr lang="it-IT" altLang="it-IT" sz="2400" dirty="0">
                <a:latin typeface="Corbel" panose="020B0503020204020204" pitchFamily="34" charset="0"/>
              </a:rPr>
              <a:t> in the first </a:t>
            </a:r>
            <a:r>
              <a:rPr lang="it-IT" altLang="it-IT" sz="2400" dirty="0" err="1">
                <a:latin typeface="Corbel" panose="020B0503020204020204" pitchFamily="34" charset="0"/>
              </a:rPr>
              <a:t>sequence</a:t>
            </a:r>
            <a:r>
              <a:rPr lang="it-IT" altLang="it-IT" sz="2400" dirty="0">
                <a:latin typeface="Corbel" panose="020B0503020204020204" pitchFamily="34" charset="0"/>
              </a:rPr>
              <a:t> (and a gap in the </a:t>
            </a:r>
            <a:r>
              <a:rPr lang="it-IT" altLang="it-IT" sz="2400" dirty="0" err="1">
                <a:latin typeface="Corbel" panose="020B0503020204020204" pitchFamily="34" charset="0"/>
              </a:rPr>
              <a:t>second</a:t>
            </a:r>
            <a:r>
              <a:rPr lang="it-IT" altLang="it-IT" sz="2400" dirty="0">
                <a:latin typeface="Corbel" panose="020B0503020204020204" pitchFamily="34" charset="0"/>
              </a:rPr>
              <a:t>):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ALSKLASPALSAKDLDSPA-L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it-IT" altLang="it-IT" sz="2000" b="1" dirty="0">
                <a:latin typeface="Courier New" panose="02070309020205020404" pitchFamily="49" charset="0"/>
              </a:rPr>
              <a:t>		Score =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Sc + Gap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ALSKIADSLAPIKDL-SPASL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endParaRPr lang="it-IT" altLang="it-IT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400" dirty="0">
                <a:latin typeface="Corbel" panose="020B0503020204020204" pitchFamily="34" charset="0"/>
              </a:rPr>
              <a:t>3) </a:t>
            </a:r>
            <a:r>
              <a:rPr lang="it-IT" altLang="it-IT" sz="2400" dirty="0" err="1">
                <a:latin typeface="Corbel" panose="020B0503020204020204" pitchFamily="34" charset="0"/>
              </a:rPr>
              <a:t>Add</a:t>
            </a:r>
            <a:r>
              <a:rPr lang="it-IT" altLang="it-IT" sz="2400" dirty="0">
                <a:latin typeface="Corbel" panose="020B0503020204020204" pitchFamily="34" charset="0"/>
              </a:rPr>
              <a:t> a </a:t>
            </a:r>
            <a:r>
              <a:rPr lang="it-IT" altLang="it-IT" sz="2400" dirty="0" err="1">
                <a:latin typeface="Corbel" panose="020B0503020204020204" pitchFamily="34" charset="0"/>
              </a:rPr>
              <a:t>character</a:t>
            </a:r>
            <a:r>
              <a:rPr lang="it-IT" altLang="it-IT" sz="2400" dirty="0">
                <a:latin typeface="Corbel" panose="020B0503020204020204" pitchFamily="34" charset="0"/>
              </a:rPr>
              <a:t> in the </a:t>
            </a:r>
            <a:r>
              <a:rPr lang="it-IT" altLang="it-IT" sz="2400" dirty="0" err="1">
                <a:latin typeface="Corbel" panose="020B0503020204020204" pitchFamily="34" charset="0"/>
              </a:rPr>
              <a:t>second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sequence</a:t>
            </a:r>
            <a:r>
              <a:rPr lang="it-IT" altLang="it-IT" sz="2400" dirty="0">
                <a:latin typeface="Corbel" panose="020B0503020204020204" pitchFamily="34" charset="0"/>
              </a:rPr>
              <a:t> (and a gap in the first):</a:t>
            </a: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ALSKLASPALSAKDLDSPA-L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it-IT" altLang="it-IT" sz="2000" b="1" dirty="0">
                <a:latin typeface="Courier New" panose="02070309020205020404" pitchFamily="49" charset="0"/>
              </a:rPr>
              <a:t>		Score =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Sc + Gap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ALSKIADSLAPIKDL-SPASL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endParaRPr lang="it-IT" altLang="it-IT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94110" y="1651333"/>
            <a:ext cx="7645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rbel" panose="020B0503020204020204" pitchFamily="34" charset="0"/>
              </a:rPr>
              <a:t>can </a:t>
            </a:r>
            <a:r>
              <a:rPr lang="it-IT" altLang="it-IT" sz="2400" dirty="0" err="1">
                <a:latin typeface="Corbel" panose="020B0503020204020204" pitchFamily="34" charset="0"/>
              </a:rPr>
              <a:t>give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origin</a:t>
            </a:r>
            <a:r>
              <a:rPr lang="it-IT" altLang="it-IT" sz="2400" dirty="0">
                <a:latin typeface="Corbel" panose="020B0503020204020204" pitchFamily="34" charset="0"/>
              </a:rPr>
              <a:t> to the </a:t>
            </a:r>
            <a:r>
              <a:rPr lang="it-IT" altLang="it-IT" sz="2400" dirty="0" err="1">
                <a:latin typeface="Corbel" panose="020B0503020204020204" pitchFamily="34" charset="0"/>
              </a:rPr>
              <a:t>three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alignments</a:t>
            </a:r>
            <a:r>
              <a:rPr lang="it-IT" altLang="it-IT" sz="2400" dirty="0">
                <a:latin typeface="Corbel" panose="020B0503020204020204" pitchFamily="34" charset="0"/>
              </a:rPr>
              <a:t> of </a:t>
            </a:r>
            <a:r>
              <a:rPr lang="it-IT" altLang="it-IT" sz="2400" dirty="0" err="1">
                <a:latin typeface="Corbel" panose="020B0503020204020204" pitchFamily="34" charset="0"/>
              </a:rPr>
              <a:t>length</a:t>
            </a:r>
            <a:r>
              <a:rPr lang="it-IT" altLang="it-IT" sz="2400" dirty="0">
                <a:latin typeface="Corbel" panose="020B0503020204020204" pitchFamily="34" charset="0"/>
              </a:rPr>
              <a:t> = 22</a:t>
            </a:r>
          </a:p>
        </p:txBody>
      </p:sp>
      <p:sp>
        <p:nvSpPr>
          <p:cNvPr id="5" name="Rettangolo 4"/>
          <p:cNvSpPr/>
          <p:nvPr/>
        </p:nvSpPr>
        <p:spPr>
          <a:xfrm>
            <a:off x="638355" y="5772190"/>
            <a:ext cx="112143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 err="1">
                <a:latin typeface="Corbel" panose="020B0503020204020204" pitchFamily="34" charset="0"/>
              </a:rPr>
              <a:t>Scores</a:t>
            </a:r>
            <a:r>
              <a:rPr lang="it-IT" altLang="it-IT" sz="2400" dirty="0">
                <a:latin typeface="Corbel" panose="020B0503020204020204" pitchFamily="34" charset="0"/>
              </a:rPr>
              <a:t> for the </a:t>
            </a:r>
            <a:r>
              <a:rPr lang="it-IT" altLang="it-IT" sz="2400" dirty="0" err="1">
                <a:latin typeface="Corbel" panose="020B0503020204020204" pitchFamily="34" charset="0"/>
              </a:rPr>
              <a:t>three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alignments</a:t>
            </a:r>
            <a:r>
              <a:rPr lang="it-IT" altLang="it-IT" sz="2400" dirty="0">
                <a:latin typeface="Corbel" panose="020B0503020204020204" pitchFamily="34" charset="0"/>
              </a:rPr>
              <a:t> are </a:t>
            </a:r>
            <a:r>
              <a:rPr lang="it-IT" altLang="it-IT" sz="2400" dirty="0" err="1">
                <a:latin typeface="Corbel" panose="020B0503020204020204" pitchFamily="34" charset="0"/>
              </a:rPr>
              <a:t>computed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starting</a:t>
            </a:r>
            <a:r>
              <a:rPr lang="it-IT" altLang="it-IT" sz="2400" dirty="0">
                <a:latin typeface="Corbel" panose="020B0503020204020204" pitchFamily="34" charset="0"/>
              </a:rPr>
              <a:t> from the score of the </a:t>
            </a:r>
            <a:r>
              <a:rPr lang="it-IT" altLang="it-IT" sz="2400" dirty="0" err="1">
                <a:latin typeface="Corbel" panose="020B0503020204020204" pitchFamily="34" charset="0"/>
              </a:rPr>
              <a:t>alignment</a:t>
            </a:r>
            <a:r>
              <a:rPr lang="it-IT" altLang="it-IT" sz="2400" dirty="0">
                <a:latin typeface="Corbel" panose="020B0503020204020204" pitchFamily="34" charset="0"/>
              </a:rPr>
              <a:t> of </a:t>
            </a:r>
            <a:r>
              <a:rPr lang="it-IT" altLang="it-IT" sz="2400" dirty="0" err="1">
                <a:latin typeface="Corbel" panose="020B0503020204020204" pitchFamily="34" charset="0"/>
              </a:rPr>
              <a:t>length</a:t>
            </a:r>
            <a:r>
              <a:rPr lang="it-IT" altLang="it-IT" sz="2400" dirty="0">
                <a:latin typeface="Corbel" panose="020B0503020204020204" pitchFamily="34" charset="0"/>
              </a:rPr>
              <a:t> 21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25705-3AC9-6E4A-A2AD-3E4B00055254}"/>
              </a:ext>
            </a:extLst>
          </p:cNvPr>
          <p:cNvSpPr/>
          <p:nvPr/>
        </p:nvSpPr>
        <p:spPr>
          <a:xfrm>
            <a:off x="638355" y="943447"/>
            <a:ext cx="77682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ALSKLASPALSAKDLDSPA-L	Score = Sc;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length</a:t>
            </a:r>
            <a:r>
              <a:rPr lang="it-IT" altLang="it-IT" sz="2000" b="1" dirty="0">
                <a:latin typeface="Courier New" panose="02070309020205020404" pitchFamily="49" charset="0"/>
              </a:rPr>
              <a:t> = 21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ALSKIADSLAPIKDL-SPASL</a:t>
            </a:r>
            <a:endParaRPr lang="it-IT" altLang="it-IT" sz="2000" dirty="0"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049C0-2373-0649-BDC7-C1A1346F0302}"/>
              </a:ext>
            </a:extLst>
          </p:cNvPr>
          <p:cNvSpPr txBox="1"/>
          <p:nvPr/>
        </p:nvSpPr>
        <p:spPr>
          <a:xfrm>
            <a:off x="594110" y="456996"/>
            <a:ext cx="197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/>
              <a:t>The alignment</a:t>
            </a:r>
          </a:p>
        </p:txBody>
      </p:sp>
    </p:spTree>
    <p:extLst>
      <p:ext uri="{BB962C8B-B14F-4D97-AF65-F5344CB8AC3E}">
        <p14:creationId xmlns:p14="http://schemas.microsoft.com/office/powerpoint/2010/main" val="164918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431321" y="859231"/>
            <a:ext cx="11530642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is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not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necessary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to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explicitely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evaluate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and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store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ALL the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possible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alignments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</a:p>
          <a:p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Consider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sequences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ALSKLASPALSAKDLDSPALS </a:t>
            </a:r>
            <a:r>
              <a:rPr lang="it-IT" altLang="it-IT" dirty="0">
                <a:latin typeface="Courier New" panose="02070309020205020404" pitchFamily="49" charset="0"/>
              </a:rPr>
              <a:t>; </a:t>
            </a:r>
            <a:r>
              <a:rPr lang="it-IT" altLang="it-IT" b="1" dirty="0">
                <a:latin typeface="Courier New" panose="02070309020205020404" pitchFamily="49" charset="0"/>
              </a:rPr>
              <a:t>ALSKIADSLAPIKDLSPASLT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Consider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of the </a:t>
            </a:r>
            <a:r>
              <a:rPr lang="it-IT" altLang="it-IT" dirty="0" err="1">
                <a:latin typeface="Corbel" panose="020B0503020204020204" pitchFamily="34" charset="0"/>
              </a:rPr>
              <a:t>possible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alignments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between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substrings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lacking</a:t>
            </a:r>
            <a:r>
              <a:rPr lang="it-IT" altLang="it-IT" dirty="0">
                <a:latin typeface="Corbel" panose="020B0503020204020204" pitchFamily="34" charset="0"/>
              </a:rPr>
              <a:t> the last </a:t>
            </a:r>
            <a:r>
              <a:rPr lang="it-IT" altLang="it-IT" dirty="0" err="1">
                <a:latin typeface="Corbel" panose="020B0503020204020204" pitchFamily="34" charset="0"/>
              </a:rPr>
              <a:t>characters</a:t>
            </a:r>
            <a:endParaRPr lang="it-IT" altLang="it-IT" dirty="0">
              <a:latin typeface="Corbel" panose="020B0503020204020204" pitchFamily="34" charset="0"/>
            </a:endParaRP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ALSKLASPALSAKDLDSPAL		Score = Sc1</a:t>
            </a: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ALSKIADSLAPIKDLSPASL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ALSKLASPALSAKDLDSPA-L		Score = Sc2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ALSKIADSLAPIKDLS-PASL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800" dirty="0">
                <a:latin typeface="Corbel" panose="020B0503020204020204" pitchFamily="34" charset="0"/>
              </a:rPr>
              <a:t>In general the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scores</a:t>
            </a:r>
            <a:r>
              <a:rPr lang="it-IT" altLang="it-IT" sz="2800" dirty="0">
                <a:latin typeface="Corbel" panose="020B0503020204020204" pitchFamily="34" charset="0"/>
              </a:rPr>
              <a:t> are </a:t>
            </a:r>
            <a:r>
              <a:rPr lang="it-IT" altLang="it-IT" sz="2800" dirty="0" err="1">
                <a:latin typeface="Corbel" panose="020B0503020204020204" pitchFamily="34" charset="0"/>
              </a:rPr>
              <a:t>different</a:t>
            </a:r>
            <a:r>
              <a:rPr lang="it-IT" altLang="it-IT" sz="2800" dirty="0">
                <a:latin typeface="Corbel" panose="020B0503020204020204" pitchFamily="34" charset="0"/>
              </a:rPr>
              <a:t>: </a:t>
            </a:r>
            <a:r>
              <a:rPr lang="it-IT" altLang="it-IT" sz="2800" dirty="0" err="1">
                <a:latin typeface="Corbel" panose="020B0503020204020204" pitchFamily="34" charset="0"/>
              </a:rPr>
              <a:t>let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say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that</a:t>
            </a:r>
            <a:r>
              <a:rPr lang="it-IT" altLang="it-IT" sz="2800" dirty="0">
                <a:latin typeface="Corbel" panose="020B0503020204020204" pitchFamily="34" charset="0"/>
              </a:rPr>
              <a:t>  Sc1 &gt; Sc2</a:t>
            </a:r>
          </a:p>
          <a:p>
            <a:r>
              <a:rPr lang="it-IT" altLang="it-IT" sz="2800" b="1" dirty="0" err="1">
                <a:latin typeface="Corbel" panose="020B0503020204020204" pitchFamily="34" charset="0"/>
              </a:rPr>
              <a:t>Then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we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discard</a:t>
            </a:r>
            <a:r>
              <a:rPr lang="it-IT" altLang="it-IT" sz="2800" b="1" dirty="0">
                <a:latin typeface="Corbel" panose="020B0503020204020204" pitchFamily="34" charset="0"/>
              </a:rPr>
              <a:t> the </a:t>
            </a:r>
            <a:r>
              <a:rPr lang="it-IT" altLang="it-IT" sz="2800" b="1" dirty="0" err="1">
                <a:latin typeface="Corbel" panose="020B0503020204020204" pitchFamily="34" charset="0"/>
              </a:rPr>
              <a:t>second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aligment</a:t>
            </a:r>
            <a:r>
              <a:rPr lang="it-IT" altLang="it-IT" sz="2800" b="1" dirty="0">
                <a:latin typeface="Corbel" panose="020B0503020204020204" pitchFamily="34" charset="0"/>
              </a:rPr>
              <a:t> for the </a:t>
            </a:r>
            <a:r>
              <a:rPr lang="it-IT" altLang="it-IT" sz="2800" b="1" dirty="0" err="1">
                <a:latin typeface="Corbel" panose="020B0503020204020204" pitchFamily="34" charset="0"/>
              </a:rPr>
              <a:t>following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steps</a:t>
            </a:r>
            <a:endParaRPr lang="it-IT" altLang="it-IT" sz="2800" b="1" dirty="0">
              <a:latin typeface="Corbel" panose="020B050302020402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B10C4FC-7F1C-8F43-AB07-88EA0B879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723" y="134189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12919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552091" y="764705"/>
            <a:ext cx="11283351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is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not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necessary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to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explicitely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evaluate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and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store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ALL the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possible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alignments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endParaRPr lang="it-IT" altLang="it-IT" dirty="0">
              <a:latin typeface="Corbel" panose="020B0503020204020204" pitchFamily="34" charset="0"/>
            </a:endParaRP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ALSKLASPALSAKDLDSPAL		ALSKLASPALSAKDLDSPA-L</a:t>
            </a: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ALSKIADSLAPIKDLSPASL		ALSKIADSLAPIKDLS-PASL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Score = Sc1			&gt;	Score = Sc2</a:t>
            </a:r>
          </a:p>
          <a:p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dirty="0" err="1">
                <a:latin typeface="Comic Sans MS" panose="030F0702030302020204" pitchFamily="66" charset="0"/>
              </a:rPr>
              <a:t>Adding</a:t>
            </a:r>
            <a:r>
              <a:rPr lang="it-IT" altLang="it-IT" dirty="0">
                <a:latin typeface="Comic Sans MS" panose="030F0702030302020204" pitchFamily="66" charset="0"/>
              </a:rPr>
              <a:t> a </a:t>
            </a:r>
            <a:r>
              <a:rPr lang="it-IT" altLang="it-IT" dirty="0" err="1">
                <a:latin typeface="Comic Sans MS" panose="030F0702030302020204" pitchFamily="66" charset="0"/>
              </a:rPr>
              <a:t>character</a:t>
            </a:r>
            <a:r>
              <a:rPr lang="it-IT" altLang="it-IT" dirty="0">
                <a:latin typeface="Comic Sans MS" panose="030F0702030302020204" pitchFamily="66" charset="0"/>
              </a:rPr>
              <a:t> in </a:t>
            </a:r>
            <a:r>
              <a:rPr lang="it-IT" altLang="it-IT" dirty="0" err="1">
                <a:latin typeface="Comic Sans MS" panose="030F0702030302020204" pitchFamily="66" charset="0"/>
              </a:rPr>
              <a:t>both</a:t>
            </a:r>
            <a:r>
              <a:rPr lang="it-IT" altLang="it-IT" dirty="0">
                <a:latin typeface="Comic Sans MS" panose="030F0702030302020204" pitchFamily="66" charset="0"/>
              </a:rPr>
              <a:t> </a:t>
            </a:r>
            <a:r>
              <a:rPr lang="it-IT" altLang="it-IT" dirty="0" err="1">
                <a:latin typeface="Comic Sans MS" panose="030F0702030302020204" pitchFamily="66" charset="0"/>
              </a:rPr>
              <a:t>sequences</a:t>
            </a:r>
            <a:r>
              <a:rPr lang="it-IT" altLang="it-IT" dirty="0">
                <a:latin typeface="Comic Sans MS" panose="030F0702030302020204" pitchFamily="66" charset="0"/>
              </a:rPr>
              <a:t> in the </a:t>
            </a:r>
            <a:r>
              <a:rPr lang="it-IT" altLang="it-IT" dirty="0" err="1">
                <a:latin typeface="Comic Sans MS" panose="030F0702030302020204" pitchFamily="66" charset="0"/>
              </a:rPr>
              <a:t>next</a:t>
            </a:r>
            <a:r>
              <a:rPr lang="it-IT" altLang="it-IT" dirty="0">
                <a:latin typeface="Comic Sans MS" panose="030F0702030302020204" pitchFamily="66" charset="0"/>
              </a:rPr>
              <a:t> </a:t>
            </a:r>
            <a:r>
              <a:rPr lang="it-IT" altLang="it-IT" dirty="0" err="1">
                <a:latin typeface="Comic Sans MS" panose="030F0702030302020204" pitchFamily="66" charset="0"/>
              </a:rPr>
              <a:t>step</a:t>
            </a:r>
            <a:r>
              <a:rPr lang="it-IT" altLang="it-IT" dirty="0">
                <a:latin typeface="Comic Sans MS" panose="030F0702030302020204" pitchFamily="66" charset="0"/>
              </a:rPr>
              <a:t>:</a:t>
            </a:r>
          </a:p>
          <a:p>
            <a:endParaRPr lang="it-IT" altLang="it-IT" sz="2000" b="1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it-IT" altLang="it-IT" sz="2000" b="1" dirty="0">
                <a:latin typeface="Courier New" panose="02070309020205020404" pitchFamily="49" charset="0"/>
              </a:rPr>
              <a:t>		ALSKLASPALSAKDLDSPA-L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endParaRPr lang="it-IT" altLang="it-IT" sz="2000" b="1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ALSKIADSLAPIKDLSPASL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		</a:t>
            </a:r>
            <a:r>
              <a:rPr lang="it-IT" altLang="it-IT" sz="2000" b="1" dirty="0">
                <a:latin typeface="Courier New" panose="02070309020205020404" pitchFamily="49" charset="0"/>
              </a:rPr>
              <a:t>ALSKIADSLAPIKDLS-PASL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endParaRPr lang="it-IT" altLang="it-IT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Score = Sc1 + Match (S,T)  &gt;	Score = Sc2 + Match (S,T)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		</a:t>
            </a:r>
            <a:endParaRPr lang="it-IT" altLang="it-IT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it-IT" altLang="it-IT" sz="2800" dirty="0">
                <a:latin typeface="Corbel" panose="020B0503020204020204" pitchFamily="34" charset="0"/>
              </a:rPr>
              <a:t>Due to the </a:t>
            </a:r>
            <a:r>
              <a:rPr lang="it-IT" altLang="it-IT" sz="2800" dirty="0" err="1">
                <a:latin typeface="Corbel" panose="020B0503020204020204" pitchFamily="34" charset="0"/>
              </a:rPr>
              <a:t>additivity</a:t>
            </a:r>
            <a:r>
              <a:rPr lang="it-IT" altLang="it-IT" sz="2800" dirty="0">
                <a:latin typeface="Corbel" panose="020B0503020204020204" pitchFamily="34" charset="0"/>
              </a:rPr>
              <a:t> of the </a:t>
            </a:r>
            <a:r>
              <a:rPr lang="it-IT" altLang="it-IT" sz="2800" dirty="0" err="1">
                <a:latin typeface="Corbel" panose="020B0503020204020204" pitchFamily="34" charset="0"/>
              </a:rPr>
              <a:t>scores</a:t>
            </a:r>
            <a:r>
              <a:rPr lang="it-IT" altLang="it-IT" sz="2800" b="1" dirty="0">
                <a:latin typeface="Corbel" panose="020B0503020204020204" pitchFamily="34" charset="0"/>
              </a:rPr>
              <a:t>, </a:t>
            </a:r>
            <a:r>
              <a:rPr lang="it-IT" altLang="it-IT" sz="2800" b="1" dirty="0" err="1">
                <a:latin typeface="Corbel" panose="020B0503020204020204" pitchFamily="34" charset="0"/>
              </a:rPr>
              <a:t>alignment</a:t>
            </a:r>
            <a:r>
              <a:rPr lang="it-IT" altLang="it-IT" sz="2800" b="1" dirty="0">
                <a:latin typeface="Corbel" panose="020B0503020204020204" pitchFamily="34" charset="0"/>
              </a:rPr>
              <a:t> 2 </a:t>
            </a:r>
            <a:r>
              <a:rPr lang="it-IT" altLang="it-IT" sz="2800" b="1" dirty="0" err="1">
                <a:latin typeface="Corbel" panose="020B0503020204020204" pitchFamily="34" charset="0"/>
              </a:rPr>
              <a:t>will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give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always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origin</a:t>
            </a:r>
            <a:r>
              <a:rPr lang="it-IT" altLang="it-IT" sz="2800" b="1" dirty="0">
                <a:latin typeface="Corbel" panose="020B0503020204020204" pitchFamily="34" charset="0"/>
              </a:rPr>
              <a:t> to non </a:t>
            </a:r>
            <a:r>
              <a:rPr lang="it-IT" altLang="it-IT" sz="2800" b="1" dirty="0" err="1">
                <a:latin typeface="Corbel" panose="020B0503020204020204" pitchFamily="34" charset="0"/>
              </a:rPr>
              <a:t>optimal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alignment</a:t>
            </a:r>
            <a:r>
              <a:rPr lang="it-IT" altLang="it-IT" sz="2800" b="1" dirty="0">
                <a:latin typeface="Corbel" panose="020B0503020204020204" pitchFamily="34" charset="0"/>
              </a:rPr>
              <a:t> in the </a:t>
            </a:r>
            <a:r>
              <a:rPr lang="it-IT" altLang="it-IT" sz="2800" b="1" dirty="0" err="1">
                <a:latin typeface="Corbel" panose="020B0503020204020204" pitchFamily="34" charset="0"/>
              </a:rPr>
              <a:t>next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steps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dirty="0">
                <a:latin typeface="Corbel" panose="020B0503020204020204" pitchFamily="34" charset="0"/>
              </a:rPr>
              <a:t>(</a:t>
            </a:r>
            <a:r>
              <a:rPr lang="it-IT" altLang="it-IT" sz="2800" dirty="0" err="1">
                <a:latin typeface="Corbel" panose="020B0503020204020204" pitchFamily="34" charset="0"/>
              </a:rPr>
              <a:t>also</a:t>
            </a:r>
            <a:r>
              <a:rPr lang="it-IT" altLang="it-IT" sz="2800" dirty="0">
                <a:latin typeface="Corbel" panose="020B0503020204020204" pitchFamily="34" charset="0"/>
              </a:rPr>
              <a:t> for the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other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possibilities</a:t>
            </a:r>
            <a:r>
              <a:rPr lang="it-IT" altLang="it-IT" sz="2800" dirty="0">
                <a:latin typeface="Corbel" panose="020B0503020204020204" pitchFamily="34" charset="0"/>
              </a:rPr>
              <a:t> of </a:t>
            </a:r>
            <a:r>
              <a:rPr lang="it-IT" altLang="it-IT" sz="2800" dirty="0" err="1">
                <a:latin typeface="Corbel" panose="020B0503020204020204" pitchFamily="34" charset="0"/>
              </a:rPr>
              <a:t>increasing</a:t>
            </a:r>
            <a:r>
              <a:rPr lang="it-IT" altLang="it-IT" sz="2800" dirty="0">
                <a:latin typeface="Corbel" panose="020B0503020204020204" pitchFamily="34" charset="0"/>
              </a:rPr>
              <a:t> the </a:t>
            </a:r>
            <a:r>
              <a:rPr lang="it-IT" altLang="it-IT" sz="2800" dirty="0" err="1">
                <a:latin typeface="Corbel" panose="020B0503020204020204" pitchFamily="34" charset="0"/>
              </a:rPr>
              <a:t>alignment</a:t>
            </a:r>
            <a:r>
              <a:rPr lang="it-IT" altLang="it-IT" sz="2800" dirty="0">
                <a:latin typeface="Corbel" panose="020B0503020204020204" pitchFamily="34" charset="0"/>
              </a:rPr>
              <a:t>)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09B4397-350B-734A-8E4E-CC38EB62F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723" y="134189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95964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838200" y="1246064"/>
            <a:ext cx="109728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is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not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necessary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to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explicitely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evaluate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and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store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ALL the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possible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alignments</a:t>
            </a:r>
            <a:endParaRPr lang="it-IT" altLang="it-IT" sz="2800" dirty="0">
              <a:latin typeface="Corbel" panose="020B0503020204020204" pitchFamily="34" charset="0"/>
            </a:endParaRPr>
          </a:p>
          <a:p>
            <a:endParaRPr lang="it-IT" altLang="it-IT" sz="2800" dirty="0">
              <a:latin typeface="Corbel" panose="020B0503020204020204" pitchFamily="34" charset="0"/>
            </a:endParaRPr>
          </a:p>
          <a:p>
            <a:r>
              <a:rPr lang="it-IT" altLang="it-IT" sz="2800" dirty="0" err="1">
                <a:latin typeface="Corbel" panose="020B0503020204020204" pitchFamily="34" charset="0"/>
              </a:rPr>
              <a:t>We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need</a:t>
            </a:r>
            <a:r>
              <a:rPr lang="it-IT" altLang="it-IT" sz="2800" dirty="0">
                <a:latin typeface="Corbel" panose="020B0503020204020204" pitchFamily="34" charset="0"/>
              </a:rPr>
              <a:t> to </a:t>
            </a:r>
            <a:r>
              <a:rPr lang="it-IT" altLang="it-IT" sz="2800" dirty="0" err="1">
                <a:latin typeface="Corbel" panose="020B0503020204020204" pitchFamily="34" charset="0"/>
              </a:rPr>
              <a:t>store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only</a:t>
            </a:r>
            <a:r>
              <a:rPr lang="it-IT" altLang="it-IT" sz="2800" dirty="0">
                <a:latin typeface="Corbel" panose="020B0503020204020204" pitchFamily="34" charset="0"/>
              </a:rPr>
              <a:t> the BEST score for the </a:t>
            </a:r>
            <a:r>
              <a:rPr lang="it-IT" altLang="it-IT" sz="2800" dirty="0" err="1">
                <a:latin typeface="Corbel" panose="020B0503020204020204" pitchFamily="34" charset="0"/>
              </a:rPr>
              <a:t>alignment</a:t>
            </a:r>
            <a:r>
              <a:rPr lang="it-IT" altLang="it-IT" sz="2800" dirty="0">
                <a:latin typeface="Corbel" panose="020B0503020204020204" pitchFamily="34" charset="0"/>
              </a:rPr>
              <a:t> of </a:t>
            </a:r>
            <a:r>
              <a:rPr lang="it-IT" altLang="it-IT" sz="2800" dirty="0" err="1">
                <a:latin typeface="Corbel" panose="020B0503020204020204" pitchFamily="34" charset="0"/>
              </a:rPr>
              <a:t>any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substrings</a:t>
            </a:r>
            <a:r>
              <a:rPr lang="it-IT" altLang="it-IT" sz="2800" dirty="0">
                <a:latin typeface="Corbel" panose="020B0503020204020204" pitchFamily="34" charset="0"/>
              </a:rPr>
              <a:t> of the </a:t>
            </a:r>
            <a:r>
              <a:rPr lang="it-IT" altLang="it-IT" sz="2800" dirty="0" err="1">
                <a:latin typeface="Corbel" panose="020B0503020204020204" pitchFamily="34" charset="0"/>
              </a:rPr>
              <a:t>original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sequence</a:t>
            </a:r>
            <a:endParaRPr lang="it-IT" altLang="it-IT" sz="2800" dirty="0">
              <a:latin typeface="Corbel" panose="020B0503020204020204" pitchFamily="34" charset="0"/>
            </a:endParaRPr>
          </a:p>
          <a:p>
            <a:endParaRPr lang="it-IT" altLang="it-IT" sz="2800" dirty="0">
              <a:latin typeface="Corbel" panose="020B0503020204020204" pitchFamily="34" charset="0"/>
            </a:endParaRPr>
          </a:p>
          <a:p>
            <a:endParaRPr lang="it-IT" altLang="it-IT" sz="2800" dirty="0">
              <a:latin typeface="Corbel" panose="020B0503020204020204" pitchFamily="34" charset="0"/>
            </a:endParaRPr>
          </a:p>
          <a:p>
            <a:endParaRPr lang="it-IT" altLang="it-IT" sz="2800" dirty="0">
              <a:latin typeface="Corbel" panose="020B0503020204020204" pitchFamily="34" charset="0"/>
            </a:endParaRPr>
          </a:p>
          <a:p>
            <a:endParaRPr lang="it-IT" altLang="it-IT" sz="2800" dirty="0">
              <a:latin typeface="Corbel" panose="020B0503020204020204" pitchFamily="34" charset="0"/>
            </a:endParaRPr>
          </a:p>
          <a:p>
            <a:r>
              <a:rPr lang="it-IT" altLang="it-IT" sz="2800" dirty="0" err="1">
                <a:latin typeface="Corbel" panose="020B0503020204020204" pitchFamily="34" charset="0"/>
              </a:rPr>
              <a:t>Let’s</a:t>
            </a:r>
            <a:r>
              <a:rPr lang="it-IT" altLang="it-IT" sz="2800" dirty="0">
                <a:latin typeface="Corbel" panose="020B0503020204020204" pitchFamily="34" charset="0"/>
              </a:rPr>
              <a:t> indicate with </a:t>
            </a:r>
            <a:r>
              <a:rPr lang="it-IT" altLang="it-IT" sz="2800" dirty="0" err="1">
                <a:latin typeface="Corbel" panose="020B0503020204020204" pitchFamily="34" charset="0"/>
              </a:rPr>
              <a:t>curly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bracket</a:t>
            </a:r>
            <a:r>
              <a:rPr lang="it-IT" altLang="it-IT" sz="2800" dirty="0">
                <a:latin typeface="Corbel" panose="020B0503020204020204" pitchFamily="34" charset="0"/>
              </a:rPr>
              <a:t> the best score </a:t>
            </a:r>
            <a:r>
              <a:rPr lang="it-IT" altLang="it-IT" sz="2800" dirty="0" err="1">
                <a:latin typeface="Corbel" panose="020B0503020204020204" pitchFamily="34" charset="0"/>
              </a:rPr>
              <a:t>alignment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between</a:t>
            </a:r>
            <a:r>
              <a:rPr lang="it-IT" altLang="it-IT" sz="2800" dirty="0">
                <a:latin typeface="Corbel" panose="020B0503020204020204" pitchFamily="34" charset="0"/>
              </a:rPr>
              <a:t> the </a:t>
            </a:r>
            <a:r>
              <a:rPr lang="it-IT" altLang="it-IT" sz="2800" dirty="0" err="1">
                <a:latin typeface="Corbel" panose="020B0503020204020204" pitchFamily="34" charset="0"/>
              </a:rPr>
              <a:t>substrings</a:t>
            </a:r>
            <a:endParaRPr lang="it-IT" altLang="it-IT" sz="2800" dirty="0">
              <a:latin typeface="Corbel" panose="020B050302020402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752600" y="370453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altLang="it-IT" sz="2800" dirty="0">
                <a:latin typeface="Courier New" panose="02070309020205020404" pitchFamily="49" charset="0"/>
              </a:rPr>
              <a:t> ALSKLASPA </a:t>
            </a:r>
            <a:endParaRPr lang="it-IT" altLang="it-IT" sz="2800" dirty="0">
              <a:latin typeface="Comic Sans MS" panose="030F0702030302020204" pitchFamily="66" charset="0"/>
            </a:endParaRPr>
          </a:p>
          <a:p>
            <a:r>
              <a:rPr lang="it-IT" altLang="it-IT" sz="2800" dirty="0">
                <a:latin typeface="Courier New" panose="02070309020205020404" pitchFamily="49" charset="0"/>
              </a:rPr>
              <a:t> ALSKIAD</a:t>
            </a:r>
          </a:p>
        </p:txBody>
      </p:sp>
      <p:sp>
        <p:nvSpPr>
          <p:cNvPr id="5" name="AutoShape 1029"/>
          <p:cNvSpPr>
            <a:spLocks/>
          </p:cNvSpPr>
          <p:nvPr/>
        </p:nvSpPr>
        <p:spPr bwMode="auto">
          <a:xfrm>
            <a:off x="1746130" y="3704536"/>
            <a:ext cx="317740" cy="954107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81E8461-78F7-ED41-8D44-AE207E8E5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6717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1953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1"/>
          <p:cNvSpPr txBox="1">
            <a:spLocks noChangeArrowheads="1"/>
          </p:cNvSpPr>
          <p:nvPr/>
        </p:nvSpPr>
        <p:spPr bwMode="auto">
          <a:xfrm>
            <a:off x="3331119" y="2444745"/>
            <a:ext cx="53848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4800" b="1" dirty="0">
                <a:solidFill>
                  <a:srgbClr val="FF0000"/>
                </a:solidFill>
                <a:latin typeface="Corbel" panose="020B0503020204020204" pitchFamily="34" charset="0"/>
              </a:rPr>
              <a:t>Protein comparison</a:t>
            </a:r>
          </a:p>
        </p:txBody>
      </p:sp>
      <p:sp>
        <p:nvSpPr>
          <p:cNvPr id="5" name="Rettangolo 1">
            <a:extLst>
              <a:ext uri="{FF2B5EF4-FFF2-40B4-BE49-F238E27FC236}">
                <a16:creationId xmlns:a16="http://schemas.microsoft.com/office/drawing/2014/main" id="{52B1FAFC-8C26-094C-9D02-34A3582D9223}"/>
              </a:ext>
            </a:extLst>
          </p:cNvPr>
          <p:cNvSpPr/>
          <p:nvPr/>
        </p:nvSpPr>
        <p:spPr>
          <a:xfrm>
            <a:off x="1270000" y="3478942"/>
            <a:ext cx="10247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</a:rPr>
              <a:t>Algorithms for computing and evaluating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4781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ChangeArrowheads="1"/>
          </p:cNvSpPr>
          <p:nvPr/>
        </p:nvSpPr>
        <p:spPr bwMode="auto">
          <a:xfrm>
            <a:off x="759125" y="960504"/>
            <a:ext cx="11051874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Build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the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step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by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step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,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storing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the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optimal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between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substrings</a:t>
            </a:r>
            <a:endParaRPr lang="it-IT" altLang="it-IT" dirty="0">
              <a:latin typeface="Corbel" panose="020B0503020204020204" pitchFamily="34" charset="0"/>
            </a:endParaRPr>
          </a:p>
          <a:p>
            <a:endParaRPr lang="it-IT" altLang="it-IT" b="1" dirty="0">
              <a:latin typeface="Comic Sans MS" panose="030F0702030302020204" pitchFamily="66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Given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sequences</a:t>
            </a:r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dirty="0">
                <a:solidFill>
                  <a:srgbClr val="00B050"/>
                </a:solidFill>
                <a:latin typeface="Courier New" panose="02070309020205020404" pitchFamily="49" charset="0"/>
              </a:rPr>
              <a:t>ALSKLASP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it-IT" altLang="it-IT" dirty="0">
                <a:latin typeface="Courier New" panose="02070309020205020404" pitchFamily="49" charset="0"/>
              </a:rPr>
              <a:t>LSAKDLDSPALS, </a:t>
            </a:r>
            <a:r>
              <a:rPr lang="it-IT" altLang="it-IT" dirty="0">
                <a:solidFill>
                  <a:srgbClr val="00B050"/>
                </a:solidFill>
                <a:latin typeface="Courier New" panose="02070309020205020404" pitchFamily="49" charset="0"/>
              </a:rPr>
              <a:t>ALSKIA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it-IT" altLang="it-IT" dirty="0">
                <a:latin typeface="Courier New" panose="02070309020205020404" pitchFamily="49" charset="0"/>
              </a:rPr>
              <a:t>SLAPIKDLSPASLT</a:t>
            </a:r>
          </a:p>
          <a:p>
            <a:r>
              <a:rPr lang="it-IT" altLang="it-IT" dirty="0">
                <a:latin typeface="Corbel" panose="020B0503020204020204" pitchFamily="34" charset="0"/>
              </a:rPr>
              <a:t>the best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between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substrings</a:t>
            </a:r>
            <a:endParaRPr lang="it-IT" altLang="it-IT" dirty="0">
              <a:latin typeface="Corbel" panose="020B0503020204020204" pitchFamily="34" charset="0"/>
            </a:endParaRPr>
          </a:p>
          <a:p>
            <a:endParaRPr lang="it-IT" altLang="it-IT" sz="1600" dirty="0">
              <a:latin typeface="Comic Sans MS" panose="030F0702030302020204" pitchFamily="66" charset="0"/>
            </a:endParaRPr>
          </a:p>
          <a:p>
            <a:r>
              <a:rPr lang="it-IT" altLang="it-IT" dirty="0">
                <a:latin typeface="Courier New" panose="02070309020205020404" pitchFamily="49" charset="0"/>
              </a:rPr>
              <a:t> ALSKLASP</a:t>
            </a:r>
            <a:r>
              <a:rPr lang="it-IT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it-IT" altLang="it-IT" dirty="0">
                <a:latin typeface="Courier New" panose="02070309020205020404" pitchFamily="49" charset="0"/>
              </a:rPr>
              <a:t> </a:t>
            </a:r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dirty="0">
                <a:latin typeface="Courier New" panose="02070309020205020404" pitchFamily="49" charset="0"/>
              </a:rPr>
              <a:t> ALSKIA</a:t>
            </a:r>
            <a:r>
              <a:rPr lang="it-IT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  <a:p>
            <a:endParaRPr lang="it-IT" altLang="it-IT" sz="1800" dirty="0">
              <a:latin typeface="Comic Sans MS" panose="030F0702030302020204" pitchFamily="66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is</a:t>
            </a:r>
            <a:r>
              <a:rPr lang="it-IT" altLang="it-IT" dirty="0">
                <a:latin typeface="Corbel" panose="020B0503020204020204" pitchFamily="34" charset="0"/>
              </a:rPr>
              <a:t> for </a:t>
            </a:r>
            <a:r>
              <a:rPr lang="it-IT" altLang="it-IT" dirty="0" err="1">
                <a:latin typeface="Corbel" panose="020B0503020204020204" pitchFamily="34" charset="0"/>
              </a:rPr>
              <a:t>sure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deriving</a:t>
            </a:r>
            <a:r>
              <a:rPr lang="it-IT" altLang="it-IT" dirty="0">
                <a:latin typeface="Corbel" panose="020B0503020204020204" pitchFamily="34" charset="0"/>
              </a:rPr>
              <a:t> from </a:t>
            </a:r>
            <a:r>
              <a:rPr lang="it-IT" altLang="it-IT" dirty="0" err="1">
                <a:latin typeface="Corbel" panose="020B0503020204020204" pitchFamily="34" charset="0"/>
              </a:rPr>
              <a:t>one</a:t>
            </a:r>
            <a:r>
              <a:rPr lang="it-IT" altLang="it-IT" dirty="0">
                <a:latin typeface="Corbel" panose="020B0503020204020204" pitchFamily="34" charset="0"/>
              </a:rPr>
              <a:t> of the </a:t>
            </a:r>
            <a:r>
              <a:rPr lang="it-IT" altLang="it-IT" dirty="0" err="1">
                <a:latin typeface="Corbel" panose="020B0503020204020204" pitchFamily="34" charset="0"/>
              </a:rPr>
              <a:t>following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possibilities</a:t>
            </a:r>
            <a:r>
              <a:rPr lang="it-IT" altLang="it-IT" dirty="0">
                <a:latin typeface="Corbel" panose="020B0503020204020204" pitchFamily="34" charset="0"/>
              </a:rPr>
              <a:t>: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dirty="0">
                <a:latin typeface="Courier New" panose="02070309020205020404" pitchFamily="49" charset="0"/>
              </a:rPr>
              <a:t> ALSKLASP  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it-IT" altLang="it-IT" dirty="0">
                <a:latin typeface="Courier New" panose="02070309020205020404" pitchFamily="49" charset="0"/>
              </a:rPr>
              <a:t> 		ALSKLASP  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it-IT" altLang="it-IT" dirty="0">
                <a:latin typeface="Courier New" panose="02070309020205020404" pitchFamily="49" charset="0"/>
              </a:rPr>
              <a:t> 	 ALSKLASPA  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it-IT" altLang="it-IT" dirty="0">
                <a:latin typeface="Courier New" panose="02070309020205020404" pitchFamily="49" charset="0"/>
              </a:rPr>
              <a:t> </a:t>
            </a:r>
          </a:p>
          <a:p>
            <a:r>
              <a:rPr lang="it-IT" altLang="it-IT" dirty="0">
                <a:latin typeface="Courier New" panose="02070309020205020404" pitchFamily="49" charset="0"/>
              </a:rPr>
              <a:t> ALSKIA    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it-IT" altLang="it-IT" dirty="0">
                <a:latin typeface="Courier New" panose="02070309020205020404" pitchFamily="49" charset="0"/>
              </a:rPr>
              <a:t>		ALSKIA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it-IT" altLang="it-IT" dirty="0">
                <a:latin typeface="Courier New" panose="02070309020205020404" pitchFamily="49" charset="0"/>
              </a:rPr>
              <a:t>   -	 ALSKIA     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  <a:p>
            <a:endParaRPr lang="it-IT" altLang="it-IT" dirty="0">
              <a:latin typeface="Courier New" panose="02070309020205020404" pitchFamily="49" charset="0"/>
            </a:endParaRPr>
          </a:p>
          <a:p>
            <a:r>
              <a:rPr lang="it-IT" altLang="it-IT" dirty="0">
                <a:latin typeface="Corbel" panose="020B0503020204020204" pitchFamily="34" charset="0"/>
              </a:rPr>
              <a:t>and </a:t>
            </a:r>
            <a:r>
              <a:rPr lang="it-IT" altLang="it-IT" dirty="0" err="1">
                <a:latin typeface="Corbel" panose="020B0503020204020204" pitchFamily="34" charset="0"/>
              </a:rPr>
              <a:t>it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is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highest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scoring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one</a:t>
            </a:r>
            <a:endParaRPr lang="it-IT" altLang="it-IT" dirty="0">
              <a:latin typeface="Corbel" panose="020B0503020204020204" pitchFamily="34" charset="0"/>
            </a:endParaRPr>
          </a:p>
        </p:txBody>
      </p:sp>
      <p:sp>
        <p:nvSpPr>
          <p:cNvPr id="70660" name="AutoShape 1029"/>
          <p:cNvSpPr>
            <a:spLocks/>
          </p:cNvSpPr>
          <p:nvPr/>
        </p:nvSpPr>
        <p:spPr bwMode="auto">
          <a:xfrm>
            <a:off x="759125" y="3122762"/>
            <a:ext cx="258792" cy="669885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70661" name="AutoShape 1030"/>
          <p:cNvSpPr>
            <a:spLocks/>
          </p:cNvSpPr>
          <p:nvPr/>
        </p:nvSpPr>
        <p:spPr bwMode="auto">
          <a:xfrm>
            <a:off x="812321" y="4876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70662" name="AutoShape 1031"/>
          <p:cNvSpPr>
            <a:spLocks/>
          </p:cNvSpPr>
          <p:nvPr/>
        </p:nvSpPr>
        <p:spPr bwMode="auto">
          <a:xfrm>
            <a:off x="4252915" y="4839419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70663" name="AutoShape 1032"/>
          <p:cNvSpPr>
            <a:spLocks/>
          </p:cNvSpPr>
          <p:nvPr/>
        </p:nvSpPr>
        <p:spPr bwMode="auto">
          <a:xfrm>
            <a:off x="7161610" y="4858109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70664" name="Line 1033"/>
          <p:cNvSpPr>
            <a:spLocks noChangeShapeType="1"/>
          </p:cNvSpPr>
          <p:nvPr/>
        </p:nvSpPr>
        <p:spPr bwMode="auto">
          <a:xfrm>
            <a:off x="2547666" y="4800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0665" name="Text Box 1034"/>
          <p:cNvSpPr txBox="1">
            <a:spLocks noChangeArrowheads="1"/>
          </p:cNvSpPr>
          <p:nvPr/>
        </p:nvSpPr>
        <p:spPr bwMode="auto">
          <a:xfrm>
            <a:off x="2514598" y="4953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/>
              <a:t>+</a:t>
            </a:r>
            <a:endParaRPr lang="it-IT" altLang="it-IT"/>
          </a:p>
        </p:txBody>
      </p:sp>
      <p:sp>
        <p:nvSpPr>
          <p:cNvPr id="70666" name="Line 1035"/>
          <p:cNvSpPr>
            <a:spLocks noChangeShapeType="1"/>
          </p:cNvSpPr>
          <p:nvPr/>
        </p:nvSpPr>
        <p:spPr bwMode="auto">
          <a:xfrm>
            <a:off x="5993607" y="477759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0667" name="Text Box 1036"/>
          <p:cNvSpPr txBox="1">
            <a:spLocks noChangeArrowheads="1"/>
          </p:cNvSpPr>
          <p:nvPr/>
        </p:nvSpPr>
        <p:spPr bwMode="auto">
          <a:xfrm>
            <a:off x="5965976" y="49530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/>
              <a:t>+</a:t>
            </a:r>
            <a:endParaRPr lang="it-IT" altLang="it-IT"/>
          </a:p>
        </p:txBody>
      </p:sp>
      <p:sp>
        <p:nvSpPr>
          <p:cNvPr id="70668" name="Line 1037"/>
          <p:cNvSpPr>
            <a:spLocks noChangeShapeType="1"/>
          </p:cNvSpPr>
          <p:nvPr/>
        </p:nvSpPr>
        <p:spPr bwMode="auto">
          <a:xfrm>
            <a:off x="9112370" y="4784785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0669" name="Text Box 1038"/>
          <p:cNvSpPr txBox="1">
            <a:spLocks noChangeArrowheads="1"/>
          </p:cNvSpPr>
          <p:nvPr/>
        </p:nvSpPr>
        <p:spPr bwMode="auto">
          <a:xfrm>
            <a:off x="9112370" y="4953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/>
              <a:t>+</a:t>
            </a:r>
            <a:endParaRPr lang="it-IT" altLang="it-IT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CE99FF3-68D7-7843-B8D5-FB7451C26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723" y="134189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409380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545392" y="240268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32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554073" y="2310205"/>
            <a:ext cx="11498019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 err="1">
                <a:latin typeface="Corbel" panose="020B0503020204020204" pitchFamily="34" charset="0"/>
              </a:rPr>
              <a:t>Given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sequences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A</a:t>
            </a:r>
            <a:r>
              <a:rPr lang="it-IT" altLang="it-IT" dirty="0">
                <a:latin typeface="Corbel" panose="020B0503020204020204" pitchFamily="34" charset="0"/>
              </a:rPr>
              <a:t> and </a:t>
            </a:r>
            <a:r>
              <a:rPr lang="it-IT" altLang="it-IT" i="1" dirty="0">
                <a:latin typeface="Corbel" panose="020B0503020204020204" pitchFamily="34" charset="0"/>
              </a:rPr>
              <a:t>B, with </a:t>
            </a:r>
            <a:r>
              <a:rPr lang="it-IT" altLang="it-IT" i="1" dirty="0" err="1">
                <a:latin typeface="Corbel" panose="020B0503020204020204" pitchFamily="34" charset="0"/>
              </a:rPr>
              <a:t>lenghts</a:t>
            </a:r>
            <a:r>
              <a:rPr lang="it-IT" altLang="it-IT" i="1" dirty="0">
                <a:latin typeface="Corbel" panose="020B0503020204020204" pitchFamily="34" charset="0"/>
              </a:rPr>
              <a:t> a </a:t>
            </a:r>
            <a:r>
              <a:rPr lang="it-IT" altLang="it-IT" dirty="0">
                <a:latin typeface="Corbel" panose="020B0503020204020204" pitchFamily="34" charset="0"/>
              </a:rPr>
              <a:t>and</a:t>
            </a:r>
            <a:r>
              <a:rPr lang="it-IT" altLang="it-IT" i="1" dirty="0">
                <a:latin typeface="Corbel" panose="020B0503020204020204" pitchFamily="34" charset="0"/>
              </a:rPr>
              <a:t> b</a:t>
            </a:r>
            <a:r>
              <a:rPr lang="it-IT" altLang="it-IT" dirty="0">
                <a:latin typeface="Corbel" panose="020B0503020204020204" pitchFamily="34" charset="0"/>
              </a:rPr>
              <a:t>, </a:t>
            </a:r>
            <a:r>
              <a:rPr lang="it-IT" altLang="it-IT" dirty="0" err="1">
                <a:latin typeface="Corbel" panose="020B0503020204020204" pitchFamily="34" charset="0"/>
              </a:rPr>
              <a:t>we</a:t>
            </a:r>
            <a:r>
              <a:rPr lang="it-IT" altLang="it-IT" dirty="0">
                <a:latin typeface="Corbel" panose="020B0503020204020204" pitchFamily="34" charset="0"/>
              </a:rPr>
              <a:t> introduce the (a+1)*(b+1) </a:t>
            </a:r>
            <a:r>
              <a:rPr lang="it-IT" altLang="it-IT" dirty="0" err="1">
                <a:latin typeface="Corbel" panose="020B0503020204020204" pitchFamily="34" charset="0"/>
              </a:rPr>
              <a:t>matrix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F, where the value F(i,j) is the</a:t>
            </a:r>
            <a:r>
              <a:rPr lang="it-IT" altLang="it-IT" dirty="0">
                <a:latin typeface="Corbel" panose="020B0503020204020204" pitchFamily="34" charset="0"/>
              </a:rPr>
              <a:t> score of the best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between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initial segment 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</a:p>
          <a:p>
            <a:endParaRPr lang="it-IT" altLang="it-IT" i="1" dirty="0">
              <a:latin typeface="Corbel" panose="020B0503020204020204" pitchFamily="34" charset="0"/>
            </a:endParaRPr>
          </a:p>
          <a:p>
            <a:r>
              <a:rPr lang="it-IT" altLang="it-IT" i="1" dirty="0">
                <a:latin typeface="Courier" pitchFamily="2" charset="0"/>
              </a:rPr>
              <a:t>0A</a:t>
            </a:r>
            <a:r>
              <a:rPr lang="it-IT" altLang="it-IT" i="1" baseline="30000" dirty="0">
                <a:latin typeface="Courier" pitchFamily="2" charset="0"/>
              </a:rPr>
              <a:t>1</a:t>
            </a:r>
            <a:r>
              <a:rPr lang="it-IT" altLang="it-IT" i="1" dirty="0">
                <a:latin typeface="Courier" pitchFamily="2" charset="0"/>
              </a:rPr>
              <a:t>A</a:t>
            </a:r>
            <a:r>
              <a:rPr lang="it-IT" altLang="it-IT" i="1" baseline="30000" dirty="0">
                <a:latin typeface="Courier" pitchFamily="2" charset="0"/>
              </a:rPr>
              <a:t>2</a:t>
            </a:r>
            <a:r>
              <a:rPr lang="it-IT" altLang="it-IT" i="1" dirty="0">
                <a:latin typeface="Courier" pitchFamily="2" charset="0"/>
              </a:rPr>
              <a:t>A</a:t>
            </a:r>
            <a:r>
              <a:rPr lang="it-IT" altLang="it-IT" i="1" baseline="30000" dirty="0">
                <a:latin typeface="Courier" pitchFamily="2" charset="0"/>
              </a:rPr>
              <a:t>3</a:t>
            </a:r>
            <a:r>
              <a:rPr lang="it-IT" altLang="it-IT" i="1" dirty="0">
                <a:latin typeface="Courier" pitchFamily="2" charset="0"/>
              </a:rPr>
              <a:t>……… A</a:t>
            </a:r>
            <a:r>
              <a:rPr lang="it-IT" altLang="it-IT" i="1" baseline="30000" dirty="0">
                <a:latin typeface="Courier" pitchFamily="2" charset="0"/>
              </a:rPr>
              <a:t>i </a:t>
            </a:r>
          </a:p>
          <a:p>
            <a:endParaRPr lang="it-IT" altLang="it-IT" sz="1400" dirty="0">
              <a:latin typeface="Corbel" panose="020B0503020204020204" pitchFamily="34" charset="0"/>
            </a:endParaRPr>
          </a:p>
          <a:p>
            <a:r>
              <a:rPr lang="it-IT" altLang="it-IT" dirty="0">
                <a:latin typeface="Corbel" panose="020B0503020204020204" pitchFamily="34" charset="0"/>
              </a:rPr>
              <a:t>of A up to A</a:t>
            </a:r>
            <a:r>
              <a:rPr lang="it-IT" altLang="it-IT" baseline="30000" dirty="0">
                <a:latin typeface="Corbel" panose="020B0503020204020204" pitchFamily="34" charset="0"/>
              </a:rPr>
              <a:t>i </a:t>
            </a:r>
            <a:r>
              <a:rPr lang="it-IT" altLang="it-IT" dirty="0">
                <a:latin typeface="Corbel" panose="020B0503020204020204" pitchFamily="34" charset="0"/>
              </a:rPr>
              <a:t>and the initial segment </a:t>
            </a:r>
          </a:p>
          <a:p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i="1" dirty="0">
                <a:latin typeface="Courier" pitchFamily="2" charset="0"/>
              </a:rPr>
              <a:t>0B</a:t>
            </a:r>
            <a:r>
              <a:rPr lang="it-IT" altLang="it-IT" i="1" baseline="30000" dirty="0">
                <a:latin typeface="Courier" pitchFamily="2" charset="0"/>
              </a:rPr>
              <a:t>1</a:t>
            </a:r>
            <a:r>
              <a:rPr lang="it-IT" altLang="it-IT" i="1" dirty="0">
                <a:latin typeface="Courier" pitchFamily="2" charset="0"/>
              </a:rPr>
              <a:t>B</a:t>
            </a:r>
            <a:r>
              <a:rPr lang="it-IT" altLang="it-IT" i="1" baseline="30000" dirty="0">
                <a:latin typeface="Courier" pitchFamily="2" charset="0"/>
              </a:rPr>
              <a:t>2</a:t>
            </a:r>
            <a:r>
              <a:rPr lang="it-IT" altLang="it-IT" i="1" dirty="0">
                <a:latin typeface="Courier" pitchFamily="2" charset="0"/>
              </a:rPr>
              <a:t>B</a:t>
            </a:r>
            <a:r>
              <a:rPr lang="it-IT" altLang="it-IT" i="1" baseline="30000" dirty="0">
                <a:latin typeface="Courier" pitchFamily="2" charset="0"/>
              </a:rPr>
              <a:t>3</a:t>
            </a:r>
            <a:r>
              <a:rPr lang="it-IT" altLang="it-IT" i="1" dirty="0">
                <a:latin typeface="Courier" pitchFamily="2" charset="0"/>
              </a:rPr>
              <a:t> ……… </a:t>
            </a:r>
            <a:r>
              <a:rPr lang="it-IT" altLang="it-IT" i="1" dirty="0" err="1">
                <a:latin typeface="Courier" pitchFamily="2" charset="0"/>
              </a:rPr>
              <a:t>B</a:t>
            </a:r>
            <a:r>
              <a:rPr lang="it-IT" altLang="it-IT" i="1" baseline="30000" dirty="0" err="1">
                <a:latin typeface="Courier" pitchFamily="2" charset="0"/>
              </a:rPr>
              <a:t>j</a:t>
            </a:r>
          </a:p>
          <a:p>
            <a:endParaRPr lang="it-IT" altLang="it-IT" sz="1200" i="1" dirty="0" err="1">
              <a:latin typeface="Courier" pitchFamily="2" charset="0"/>
            </a:endParaRPr>
          </a:p>
          <a:p>
            <a:r>
              <a:rPr lang="it-IT" altLang="it-IT" i="1" dirty="0">
                <a:latin typeface="Corbel" panose="020B0503020204020204" pitchFamily="34" charset="0"/>
              </a:rPr>
              <a:t>of B up to B</a:t>
            </a:r>
            <a:r>
              <a:rPr lang="it-IT" altLang="it-IT" i="1" baseline="30000" dirty="0">
                <a:latin typeface="Corbel" panose="020B0503020204020204" pitchFamily="34" charset="0"/>
              </a:rPr>
              <a:t>j</a:t>
            </a:r>
          </a:p>
          <a:p>
            <a:endParaRPr lang="it-IT" altLang="it-IT" i="1" baseline="30000" dirty="0">
              <a:latin typeface="Corbel" panose="020B0503020204020204" pitchFamily="34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We can build F(i,j) recursively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5BA0B0-BFC1-E046-BD43-530E074AD8CE}"/>
              </a:ext>
            </a:extLst>
          </p:cNvPr>
          <p:cNvSpPr/>
          <p:nvPr/>
        </p:nvSpPr>
        <p:spPr>
          <a:xfrm>
            <a:off x="3217797" y="817495"/>
            <a:ext cx="5213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GLOBAL </a:t>
            </a:r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, linear gap penalty</a:t>
            </a:r>
            <a:endParaRPr lang="it-IT" altLang="it-IT" sz="2400" dirty="0">
              <a:latin typeface="Corbel" panose="020B05030202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5F1C45-A57D-744E-B558-1EE4E1596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73" y="1317778"/>
            <a:ext cx="111929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it-IT" altLang="it-IT" dirty="0">
                <a:latin typeface="Corbel" panose="020B0503020204020204" pitchFamily="34" charset="0"/>
              </a:rPr>
              <a:t>The idea is to build up an optimal alignment using previous solutions for optimal alignments of smaller subsequences.</a:t>
            </a:r>
          </a:p>
        </p:txBody>
      </p:sp>
    </p:spTree>
    <p:extLst>
      <p:ext uri="{BB962C8B-B14F-4D97-AF65-F5344CB8AC3E}">
        <p14:creationId xmlns:p14="http://schemas.microsoft.com/office/powerpoint/2010/main" val="292421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635333" y="525081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32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1004908" y="2279969"/>
            <a:ext cx="105932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dirty="0">
                <a:latin typeface="Corbel" panose="020B0503020204020204" pitchFamily="34" charset="0"/>
              </a:rPr>
              <a:t>We begin by initialising:</a:t>
            </a:r>
          </a:p>
          <a:p>
            <a:endParaRPr lang="it-IT" altLang="it-IT" sz="2800" i="1" dirty="0">
              <a:latin typeface="Corbel" panose="020B0503020204020204" pitchFamily="34" charset="0"/>
            </a:endParaRPr>
          </a:p>
          <a:p>
            <a:r>
              <a:rPr lang="it-IT" altLang="it-IT" sz="2800" dirty="0">
                <a:latin typeface="Corbel" panose="020B0503020204020204" pitchFamily="34" charset="0"/>
              </a:rPr>
              <a:t>	</a:t>
            </a:r>
            <a:r>
              <a:rPr lang="it-IT" altLang="it-IT" sz="2800" i="1" dirty="0">
                <a:latin typeface="Courier" pitchFamily="2" charset="0"/>
              </a:rPr>
              <a:t>F</a:t>
            </a:r>
            <a:r>
              <a:rPr lang="it-IT" altLang="it-IT" sz="2800" dirty="0">
                <a:latin typeface="Courier" pitchFamily="2" charset="0"/>
              </a:rPr>
              <a:t>(0,0) = 0 </a:t>
            </a:r>
            <a:r>
              <a:rPr lang="it-IT" altLang="it-IT" sz="2800" dirty="0">
                <a:latin typeface="Corbel" panose="020B0503020204020204" pitchFamily="34" charset="0"/>
              </a:rPr>
              <a:t>	No </a:t>
            </a:r>
            <a:r>
              <a:rPr lang="it-IT" altLang="it-IT" sz="2800" dirty="0" err="1">
                <a:latin typeface="Corbel" panose="020B0503020204020204" pitchFamily="34" charset="0"/>
              </a:rPr>
              <a:t>character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is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aligned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</a:p>
          <a:p>
            <a:endParaRPr lang="it-IT" altLang="it-IT" sz="2800" dirty="0">
              <a:latin typeface="Corbel" panose="020B0503020204020204" pitchFamily="34" charset="0"/>
            </a:endParaRPr>
          </a:p>
          <a:p>
            <a:r>
              <a:rPr lang="it-IT" altLang="it-IT" sz="2800" dirty="0">
                <a:latin typeface="Corbel" panose="020B0503020204020204" pitchFamily="34" charset="0"/>
              </a:rPr>
              <a:t>We then proceed to fill the matrix from top left to bottom right.</a:t>
            </a:r>
          </a:p>
        </p:txBody>
      </p:sp>
    </p:spTree>
    <p:extLst>
      <p:ext uri="{BB962C8B-B14F-4D97-AF65-F5344CB8AC3E}">
        <p14:creationId xmlns:p14="http://schemas.microsoft.com/office/powerpoint/2010/main" val="89005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11629"/>
              </p:ext>
            </p:extLst>
          </p:nvPr>
        </p:nvGraphicFramePr>
        <p:xfrm>
          <a:off x="339213" y="206477"/>
          <a:ext cx="11430000" cy="651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31255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F(1,0)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F(2,0)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F(3,0)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F(0,1)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F(2,1)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F(3,1)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>
                          <a:latin typeface="Courier" pitchFamily="2" charset="0"/>
                        </a:rPr>
                        <a:t>F(2,2)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F(3,2)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F(0,3)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F(2,3)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>
                          <a:latin typeface="Courier" pitchFamily="2" charset="0"/>
                        </a:rPr>
                        <a:t>F(3,3)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528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C60769E-EB8F-724D-9A87-05F30CC103CE}"/>
              </a:ext>
            </a:extLst>
          </p:cNvPr>
          <p:cNvSpPr/>
          <p:nvPr/>
        </p:nvSpPr>
        <p:spPr>
          <a:xfrm>
            <a:off x="1227328" y="4946006"/>
            <a:ext cx="31456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800" dirty="0">
                <a:latin typeface="Courier" pitchFamily="2" charset="0"/>
              </a:rPr>
              <a:t>0A</a:t>
            </a:r>
            <a:r>
              <a:rPr lang="it-IT" altLang="it-IT" sz="28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800" dirty="0">
                <a:latin typeface="Courier" pitchFamily="2" charset="0"/>
              </a:rPr>
              <a:t>0B</a:t>
            </a:r>
            <a:r>
              <a:rPr lang="it-IT" altLang="it-IT" sz="2800" baseline="30000" dirty="0">
                <a:latin typeface="Courier" pitchFamily="2" charset="0"/>
              </a:rPr>
              <a:t>1</a:t>
            </a:r>
          </a:p>
          <a:p>
            <a:r>
              <a:rPr lang="it-IT" altLang="it-IT" sz="2800" dirty="0">
                <a:latin typeface="Courier" pitchFamily="2" charset="0"/>
              </a:rPr>
              <a:t>Score =</a:t>
            </a:r>
          </a:p>
        </p:txBody>
      </p:sp>
      <p:sp>
        <p:nvSpPr>
          <p:cNvPr id="3" name="Rettangolo 6">
            <a:extLst>
              <a:ext uri="{FF2B5EF4-FFF2-40B4-BE49-F238E27FC236}">
                <a16:creationId xmlns:a16="http://schemas.microsoft.com/office/drawing/2014/main" id="{695A9E37-95C1-904F-B188-A63F2E987404}"/>
              </a:ext>
            </a:extLst>
          </p:cNvPr>
          <p:cNvSpPr/>
          <p:nvPr/>
        </p:nvSpPr>
        <p:spPr>
          <a:xfrm>
            <a:off x="4485558" y="4934267"/>
            <a:ext cx="31456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800" dirty="0">
                <a:latin typeface="Courier" pitchFamily="2" charset="0"/>
              </a:rPr>
              <a:t>0A</a:t>
            </a:r>
            <a:r>
              <a:rPr lang="it-IT" altLang="it-IT" sz="28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800" dirty="0">
                <a:latin typeface="Courier" pitchFamily="2" charset="0"/>
              </a:rPr>
              <a:t>0 –</a:t>
            </a:r>
          </a:p>
          <a:p>
            <a:r>
              <a:rPr lang="it-IT" altLang="it-IT" sz="2800" dirty="0">
                <a:latin typeface="Courier" pitchFamily="2" charset="0"/>
              </a:rPr>
              <a:t>Score =</a:t>
            </a:r>
          </a:p>
        </p:txBody>
      </p:sp>
      <p:sp>
        <p:nvSpPr>
          <p:cNvPr id="4" name="Rettangolo 7">
            <a:extLst>
              <a:ext uri="{FF2B5EF4-FFF2-40B4-BE49-F238E27FC236}">
                <a16:creationId xmlns:a16="http://schemas.microsoft.com/office/drawing/2014/main" id="{3C98B3BC-FDBE-714B-858D-729B83B5B940}"/>
              </a:ext>
            </a:extLst>
          </p:cNvPr>
          <p:cNvSpPr/>
          <p:nvPr/>
        </p:nvSpPr>
        <p:spPr>
          <a:xfrm>
            <a:off x="7631234" y="4934266"/>
            <a:ext cx="31456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800" dirty="0">
                <a:latin typeface="Courier" pitchFamily="2" charset="0"/>
              </a:rPr>
              <a:t>0 -</a:t>
            </a:r>
            <a:r>
              <a:rPr lang="it-IT" altLang="it-IT" sz="2800" baseline="30000" dirty="0">
                <a:latin typeface="Courier" pitchFamily="2" charset="0"/>
              </a:rPr>
              <a:t> </a:t>
            </a:r>
          </a:p>
          <a:p>
            <a:r>
              <a:rPr lang="it-IT" altLang="it-IT" sz="2800" dirty="0">
                <a:latin typeface="Courier" pitchFamily="2" charset="0"/>
              </a:rPr>
              <a:t>0B</a:t>
            </a:r>
            <a:r>
              <a:rPr lang="it-IT" altLang="it-IT" sz="2800" baseline="30000" dirty="0">
                <a:latin typeface="Courier" pitchFamily="2" charset="0"/>
              </a:rPr>
              <a:t>1</a:t>
            </a:r>
          </a:p>
          <a:p>
            <a:r>
              <a:rPr lang="it-IT" altLang="it-IT" sz="2800" dirty="0">
                <a:latin typeface="Courier" pitchFamily="2" charset="0"/>
              </a:rPr>
              <a:t>Score =</a:t>
            </a:r>
          </a:p>
        </p:txBody>
      </p:sp>
      <p:sp>
        <p:nvSpPr>
          <p:cNvPr id="7" name="Rectangle 1027">
            <a:extLst>
              <a:ext uri="{FF2B5EF4-FFF2-40B4-BE49-F238E27FC236}">
                <a16:creationId xmlns:a16="http://schemas.microsoft.com/office/drawing/2014/main" id="{ED3665F7-EDB5-4346-9269-44D6298A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24" y="286268"/>
            <a:ext cx="1094282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GLOBAL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, linear gap penalty</a:t>
            </a:r>
            <a:endParaRPr lang="it-IT" altLang="it-IT" sz="2800" dirty="0">
              <a:latin typeface="Corbel" panose="020B0503020204020204" pitchFamily="34" charset="0"/>
            </a:endParaRPr>
          </a:p>
          <a:p>
            <a:r>
              <a:rPr lang="it-IT" altLang="it-IT" sz="2800" dirty="0" err="1">
                <a:latin typeface="Corbel" panose="020B0503020204020204" pitchFamily="34" charset="0"/>
              </a:rPr>
              <a:t>Given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sequences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i="1" dirty="0">
                <a:latin typeface="Corbel" panose="020B0503020204020204" pitchFamily="34" charset="0"/>
              </a:rPr>
              <a:t>A</a:t>
            </a:r>
            <a:r>
              <a:rPr lang="it-IT" altLang="it-IT" sz="2800" dirty="0">
                <a:latin typeface="Corbel" panose="020B0503020204020204" pitchFamily="34" charset="0"/>
              </a:rPr>
              <a:t> and </a:t>
            </a:r>
            <a:r>
              <a:rPr lang="it-IT" altLang="it-IT" sz="2800" i="1" dirty="0">
                <a:latin typeface="Corbel" panose="020B0503020204020204" pitchFamily="34" charset="0"/>
              </a:rPr>
              <a:t>B, with </a:t>
            </a:r>
            <a:r>
              <a:rPr lang="it-IT" altLang="it-IT" sz="2800" i="1" dirty="0" err="1">
                <a:latin typeface="Corbel" panose="020B0503020204020204" pitchFamily="34" charset="0"/>
              </a:rPr>
              <a:t>lenghts</a:t>
            </a:r>
            <a:r>
              <a:rPr lang="it-IT" altLang="it-IT" sz="2800" i="1" dirty="0">
                <a:latin typeface="Corbel" panose="020B0503020204020204" pitchFamily="34" charset="0"/>
              </a:rPr>
              <a:t> a </a:t>
            </a:r>
            <a:r>
              <a:rPr lang="it-IT" altLang="it-IT" sz="2800" dirty="0">
                <a:latin typeface="Corbel" panose="020B0503020204020204" pitchFamily="34" charset="0"/>
              </a:rPr>
              <a:t>and</a:t>
            </a:r>
            <a:r>
              <a:rPr lang="it-IT" altLang="it-IT" sz="2800" i="1" dirty="0">
                <a:latin typeface="Corbel" panose="020B0503020204020204" pitchFamily="34" charset="0"/>
              </a:rPr>
              <a:t> b</a:t>
            </a:r>
            <a:r>
              <a:rPr lang="it-IT" altLang="it-IT" sz="2800" dirty="0">
                <a:latin typeface="Corbel" panose="020B0503020204020204" pitchFamily="34" charset="0"/>
              </a:rPr>
              <a:t>, </a:t>
            </a:r>
            <a:r>
              <a:rPr lang="it-IT" altLang="it-IT" sz="2800" dirty="0" err="1">
                <a:latin typeface="Corbel" panose="020B0503020204020204" pitchFamily="34" charset="0"/>
              </a:rPr>
              <a:t>we</a:t>
            </a:r>
            <a:r>
              <a:rPr lang="it-IT" altLang="it-IT" sz="2800" dirty="0">
                <a:latin typeface="Corbel" panose="020B0503020204020204" pitchFamily="34" charset="0"/>
              </a:rPr>
              <a:t> introduce the (a+1)x(b+1) </a:t>
            </a:r>
            <a:r>
              <a:rPr lang="it-IT" altLang="it-IT" sz="2800" dirty="0" err="1">
                <a:latin typeface="Corbel" panose="020B0503020204020204" pitchFamily="34" charset="0"/>
              </a:rPr>
              <a:t>matrix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i="1" dirty="0">
                <a:latin typeface="Corbel" panose="020B0503020204020204" pitchFamily="34" charset="0"/>
              </a:rPr>
              <a:t>F</a:t>
            </a:r>
            <a:r>
              <a:rPr lang="it-IT" altLang="it-IT" sz="2800" dirty="0">
                <a:latin typeface="Corbel" panose="020B0503020204020204" pitchFamily="34" charset="0"/>
              </a:rPr>
              <a:t>(</a:t>
            </a:r>
            <a:r>
              <a:rPr lang="it-IT" altLang="it-IT" sz="2800" i="1" dirty="0" err="1">
                <a:latin typeface="Corbel" panose="020B0503020204020204" pitchFamily="34" charset="0"/>
              </a:rPr>
              <a:t>i</a:t>
            </a:r>
            <a:r>
              <a:rPr lang="it-IT" altLang="it-IT" sz="2800" dirty="0" err="1">
                <a:latin typeface="Corbel" panose="020B0503020204020204" pitchFamily="34" charset="0"/>
              </a:rPr>
              <a:t>,</a:t>
            </a:r>
            <a:r>
              <a:rPr lang="it-IT" altLang="it-IT" sz="2800" i="1" dirty="0" err="1">
                <a:latin typeface="Corbel" panose="020B0503020204020204" pitchFamily="34" charset="0"/>
              </a:rPr>
              <a:t>j</a:t>
            </a:r>
            <a:r>
              <a:rPr lang="it-IT" altLang="it-IT" sz="2800" dirty="0">
                <a:latin typeface="Corbel" panose="020B0503020204020204" pitchFamily="34" charset="0"/>
              </a:rPr>
              <a:t>) </a:t>
            </a:r>
            <a:r>
              <a:rPr lang="it-IT" altLang="it-IT" sz="2800" dirty="0" err="1">
                <a:latin typeface="Corbel" panose="020B0503020204020204" pitchFamily="34" charset="0"/>
              </a:rPr>
              <a:t>storing</a:t>
            </a:r>
            <a:r>
              <a:rPr lang="it-IT" altLang="it-IT" sz="2800" dirty="0">
                <a:latin typeface="Corbel" panose="020B0503020204020204" pitchFamily="34" charset="0"/>
              </a:rPr>
              <a:t> the score of the best </a:t>
            </a:r>
            <a:r>
              <a:rPr lang="it-IT" altLang="it-IT" sz="2800" dirty="0" err="1">
                <a:latin typeface="Corbel" panose="020B0503020204020204" pitchFamily="34" charset="0"/>
              </a:rPr>
              <a:t>alignment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between</a:t>
            </a:r>
            <a:r>
              <a:rPr lang="it-IT" altLang="it-IT" sz="2800" dirty="0">
                <a:latin typeface="Corbel" panose="020B0503020204020204" pitchFamily="34" charset="0"/>
              </a:rPr>
              <a:t> the </a:t>
            </a:r>
            <a:r>
              <a:rPr lang="it-IT" altLang="it-IT" sz="2800" dirty="0" err="1">
                <a:latin typeface="Corbel" panose="020B0503020204020204" pitchFamily="34" charset="0"/>
              </a:rPr>
              <a:t>substrings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</a:p>
          <a:p>
            <a:endParaRPr lang="it-IT" altLang="it-IT" sz="2800" i="1" dirty="0">
              <a:latin typeface="Comic Sans MS" panose="030F0702030302020204" pitchFamily="66" charset="0"/>
            </a:endParaRPr>
          </a:p>
          <a:p>
            <a:r>
              <a:rPr lang="it-IT" altLang="it-IT" sz="2800" i="1" dirty="0">
                <a:latin typeface="Courier" pitchFamily="2" charset="0"/>
              </a:rPr>
              <a:t>0A</a:t>
            </a:r>
            <a:r>
              <a:rPr lang="it-IT" altLang="it-IT" sz="2800" i="1" baseline="30000" dirty="0">
                <a:latin typeface="Courier" pitchFamily="2" charset="0"/>
              </a:rPr>
              <a:t>1</a:t>
            </a:r>
            <a:r>
              <a:rPr lang="it-IT" altLang="it-IT" sz="2800" i="1" dirty="0">
                <a:latin typeface="Courier" pitchFamily="2" charset="0"/>
              </a:rPr>
              <a:t>A</a:t>
            </a:r>
            <a:r>
              <a:rPr lang="it-IT" altLang="it-IT" sz="2800" i="1" baseline="30000" dirty="0">
                <a:latin typeface="Courier" pitchFamily="2" charset="0"/>
              </a:rPr>
              <a:t>2</a:t>
            </a:r>
            <a:r>
              <a:rPr lang="it-IT" altLang="it-IT" sz="2800" i="1" dirty="0">
                <a:latin typeface="Courier" pitchFamily="2" charset="0"/>
              </a:rPr>
              <a:t>A</a:t>
            </a:r>
            <a:r>
              <a:rPr lang="it-IT" altLang="it-IT" sz="2800" i="1" baseline="30000" dirty="0">
                <a:latin typeface="Courier" pitchFamily="2" charset="0"/>
              </a:rPr>
              <a:t>3</a:t>
            </a:r>
            <a:r>
              <a:rPr lang="it-IT" altLang="it-IT" sz="2800" i="1" dirty="0">
                <a:latin typeface="Courier" pitchFamily="2" charset="0"/>
              </a:rPr>
              <a:t>…… A</a:t>
            </a:r>
            <a:r>
              <a:rPr lang="it-IT" altLang="it-IT" sz="2800" i="1" baseline="30000" dirty="0">
                <a:latin typeface="Courier" pitchFamily="2" charset="0"/>
              </a:rPr>
              <a:t>i </a:t>
            </a:r>
            <a:r>
              <a:rPr lang="it-IT" altLang="it-IT" sz="2800" dirty="0">
                <a:latin typeface="Courier" pitchFamily="2" charset="0"/>
              </a:rPr>
              <a:t>   	</a:t>
            </a:r>
            <a:r>
              <a:rPr lang="it-IT" altLang="it-IT" sz="2800" dirty="0">
                <a:latin typeface="Corbel" panose="020B0503020204020204" pitchFamily="34" charset="0"/>
              </a:rPr>
              <a:t>and</a:t>
            </a:r>
            <a:r>
              <a:rPr lang="it-IT" altLang="it-IT" sz="2800" dirty="0">
                <a:latin typeface="Courier" pitchFamily="2" charset="0"/>
              </a:rPr>
              <a:t>  	</a:t>
            </a:r>
            <a:r>
              <a:rPr lang="it-IT" altLang="it-IT" sz="2800" i="1" dirty="0">
                <a:latin typeface="Courier" pitchFamily="2" charset="0"/>
              </a:rPr>
              <a:t>0B</a:t>
            </a:r>
            <a:r>
              <a:rPr lang="it-IT" altLang="it-IT" sz="2800" i="1" baseline="30000" dirty="0">
                <a:latin typeface="Courier" pitchFamily="2" charset="0"/>
              </a:rPr>
              <a:t>1</a:t>
            </a:r>
            <a:r>
              <a:rPr lang="it-IT" altLang="it-IT" sz="2800" i="1" dirty="0">
                <a:latin typeface="Courier" pitchFamily="2" charset="0"/>
              </a:rPr>
              <a:t>B</a:t>
            </a:r>
            <a:r>
              <a:rPr lang="it-IT" altLang="it-IT" sz="2800" i="1" baseline="30000" dirty="0">
                <a:latin typeface="Courier" pitchFamily="2" charset="0"/>
              </a:rPr>
              <a:t>2</a:t>
            </a:r>
            <a:r>
              <a:rPr lang="it-IT" altLang="it-IT" sz="2800" i="1" dirty="0">
                <a:latin typeface="Courier" pitchFamily="2" charset="0"/>
              </a:rPr>
              <a:t>B</a:t>
            </a:r>
            <a:r>
              <a:rPr lang="it-IT" altLang="it-IT" sz="2800" i="1" baseline="30000" dirty="0">
                <a:latin typeface="Courier" pitchFamily="2" charset="0"/>
              </a:rPr>
              <a:t>3</a:t>
            </a:r>
            <a:r>
              <a:rPr lang="it-IT" altLang="it-IT" sz="2800" i="1" dirty="0">
                <a:latin typeface="Courier" pitchFamily="2" charset="0"/>
              </a:rPr>
              <a:t>…… </a:t>
            </a:r>
            <a:r>
              <a:rPr lang="it-IT" altLang="it-IT" sz="2800" i="1" dirty="0" err="1">
                <a:latin typeface="Courier" pitchFamily="2" charset="0"/>
              </a:rPr>
              <a:t>B</a:t>
            </a:r>
            <a:r>
              <a:rPr lang="it-IT" altLang="it-IT" sz="2800" i="1" baseline="30000" dirty="0" err="1">
                <a:latin typeface="Courier" pitchFamily="2" charset="0"/>
              </a:rPr>
              <a:t>j</a:t>
            </a:r>
            <a:endParaRPr lang="it-IT" altLang="it-IT" sz="2800" i="1" dirty="0">
              <a:latin typeface="Comic Sans MS" panose="030F0702030302020204" pitchFamily="66" charset="0"/>
            </a:endParaRPr>
          </a:p>
          <a:p>
            <a:endParaRPr lang="it-IT" altLang="it-IT" sz="2800" i="1" dirty="0">
              <a:latin typeface="Comic Sans MS" panose="030F0702030302020204" pitchFamily="66" charset="0"/>
            </a:endParaRPr>
          </a:p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Initialization</a:t>
            </a:r>
            <a:r>
              <a:rPr lang="it-IT" altLang="it-IT" sz="2800" dirty="0">
                <a:latin typeface="Corbel" panose="020B0503020204020204" pitchFamily="34" charset="0"/>
              </a:rPr>
              <a:t>	</a:t>
            </a:r>
            <a:r>
              <a:rPr lang="it-IT" altLang="it-IT" sz="2800" i="1" dirty="0">
                <a:latin typeface="Courier" pitchFamily="2" charset="0"/>
              </a:rPr>
              <a:t>F</a:t>
            </a:r>
            <a:r>
              <a:rPr lang="it-IT" altLang="it-IT" sz="2800" dirty="0">
                <a:latin typeface="Courier" pitchFamily="2" charset="0"/>
              </a:rPr>
              <a:t>(0,0) = 0 </a:t>
            </a:r>
            <a:r>
              <a:rPr lang="it-IT" altLang="it-IT" sz="2800" dirty="0">
                <a:latin typeface="Corbel" panose="020B0503020204020204" pitchFamily="34" charset="0"/>
              </a:rPr>
              <a:t>	No </a:t>
            </a:r>
            <a:r>
              <a:rPr lang="it-IT" altLang="it-IT" sz="2800" dirty="0" err="1">
                <a:latin typeface="Corbel" panose="020B0503020204020204" pitchFamily="34" charset="0"/>
              </a:rPr>
              <a:t>character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is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aligned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800" dirty="0">
                <a:latin typeface="Corbel" panose="020B0503020204020204" pitchFamily="34" charset="0"/>
              </a:rPr>
              <a:t>From </a:t>
            </a:r>
            <a:r>
              <a:rPr lang="it-IT" altLang="it-IT" sz="2800" dirty="0" err="1">
                <a:latin typeface="Corbel" panose="020B0503020204020204" pitchFamily="34" charset="0"/>
              </a:rPr>
              <a:t>this</a:t>
            </a:r>
            <a:r>
              <a:rPr lang="it-IT" altLang="it-IT" sz="2800" dirty="0">
                <a:latin typeface="Corbel" panose="020B0503020204020204" pitchFamily="34" charset="0"/>
              </a:rPr>
              <a:t>, </a:t>
            </a:r>
            <a:r>
              <a:rPr lang="it-IT" altLang="it-IT" sz="2800" dirty="0" err="1">
                <a:latin typeface="Corbel" panose="020B0503020204020204" pitchFamily="34" charset="0"/>
              </a:rPr>
              <a:t>three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aligments</a:t>
            </a:r>
            <a:r>
              <a:rPr lang="it-IT" altLang="it-IT" sz="2800" dirty="0">
                <a:latin typeface="Corbel" panose="020B0503020204020204" pitchFamily="34" charset="0"/>
              </a:rPr>
              <a:t> can be </a:t>
            </a:r>
            <a:r>
              <a:rPr lang="it-IT" altLang="it-IT" sz="2800" dirty="0" err="1">
                <a:latin typeface="Corbel" panose="020B0503020204020204" pitchFamily="34" charset="0"/>
              </a:rPr>
              <a:t>originated</a:t>
            </a:r>
            <a:endParaRPr lang="it-IT" altLang="it-IT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05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C60769E-EB8F-724D-9A87-05F30CC103CE}"/>
              </a:ext>
            </a:extLst>
          </p:cNvPr>
          <p:cNvSpPr/>
          <p:nvPr/>
        </p:nvSpPr>
        <p:spPr>
          <a:xfrm>
            <a:off x="870155" y="4883577"/>
            <a:ext cx="4373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0A</a:t>
            </a:r>
            <a:r>
              <a:rPr lang="it-IT" altLang="it-IT" sz="24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400" dirty="0">
                <a:latin typeface="Courier" pitchFamily="2" charset="0"/>
              </a:rPr>
              <a:t>0B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</a:p>
          <a:p>
            <a:r>
              <a:rPr lang="it-IT" altLang="it-IT" sz="2400" dirty="0">
                <a:latin typeface="Courier" pitchFamily="2" charset="0"/>
              </a:rPr>
              <a:t>Score = </a:t>
            </a:r>
            <a:r>
              <a:rPr lang="it-IT" altLang="it-IT" sz="2400" dirty="0">
                <a:solidFill>
                  <a:srgbClr val="FF0000"/>
                </a:solidFill>
                <a:latin typeface="Courier" pitchFamily="2" charset="0"/>
              </a:rPr>
              <a:t>match(A</a:t>
            </a:r>
            <a:r>
              <a:rPr lang="it-IT" altLang="it-IT" sz="2400" baseline="30000" dirty="0">
                <a:solidFill>
                  <a:srgbClr val="FF0000"/>
                </a:solidFill>
                <a:latin typeface="Courier" pitchFamily="2" charset="0"/>
              </a:rPr>
              <a:t>1</a:t>
            </a:r>
            <a:r>
              <a:rPr lang="it-IT" altLang="it-IT" sz="2400" dirty="0">
                <a:solidFill>
                  <a:srgbClr val="FF0000"/>
                </a:solidFill>
                <a:latin typeface="Courier" pitchFamily="2" charset="0"/>
              </a:rPr>
              <a:t>,B</a:t>
            </a:r>
            <a:r>
              <a:rPr lang="it-IT" altLang="it-IT" sz="2400" baseline="30000" dirty="0">
                <a:solidFill>
                  <a:srgbClr val="FF0000"/>
                </a:solidFill>
                <a:latin typeface="Courier" pitchFamily="2" charset="0"/>
              </a:rPr>
              <a:t>1</a:t>
            </a:r>
            <a:r>
              <a:rPr lang="it-IT" altLang="it-IT" sz="24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3" name="Rettangolo 6">
            <a:extLst>
              <a:ext uri="{FF2B5EF4-FFF2-40B4-BE49-F238E27FC236}">
                <a16:creationId xmlns:a16="http://schemas.microsoft.com/office/drawing/2014/main" id="{695A9E37-95C1-904F-B188-A63F2E987404}"/>
              </a:ext>
            </a:extLst>
          </p:cNvPr>
          <p:cNvSpPr/>
          <p:nvPr/>
        </p:nvSpPr>
        <p:spPr>
          <a:xfrm>
            <a:off x="5326216" y="4934267"/>
            <a:ext cx="3145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0A</a:t>
            </a:r>
            <a:r>
              <a:rPr lang="it-IT" altLang="it-IT" sz="24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400" dirty="0">
                <a:latin typeface="Courier" pitchFamily="2" charset="0"/>
              </a:rPr>
              <a:t>0 –</a:t>
            </a:r>
          </a:p>
          <a:p>
            <a:r>
              <a:rPr lang="it-IT" altLang="it-IT" sz="2400" dirty="0">
                <a:latin typeface="Courier" pitchFamily="2" charset="0"/>
              </a:rPr>
              <a:t>Score = </a:t>
            </a:r>
            <a:r>
              <a:rPr lang="it-IT" altLang="it-IT" sz="2400" dirty="0">
                <a:solidFill>
                  <a:srgbClr val="FF0000"/>
                </a:solidFill>
                <a:latin typeface="Courier" pitchFamily="2" charset="0"/>
              </a:rPr>
              <a:t>gap</a:t>
            </a:r>
          </a:p>
        </p:txBody>
      </p:sp>
      <p:sp>
        <p:nvSpPr>
          <p:cNvPr id="4" name="Rettangolo 7">
            <a:extLst>
              <a:ext uri="{FF2B5EF4-FFF2-40B4-BE49-F238E27FC236}">
                <a16:creationId xmlns:a16="http://schemas.microsoft.com/office/drawing/2014/main" id="{3C98B3BC-FDBE-714B-858D-729B83B5B940}"/>
              </a:ext>
            </a:extLst>
          </p:cNvPr>
          <p:cNvSpPr/>
          <p:nvPr/>
        </p:nvSpPr>
        <p:spPr>
          <a:xfrm>
            <a:off x="8663620" y="4963762"/>
            <a:ext cx="3145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0 -</a:t>
            </a:r>
            <a:r>
              <a:rPr lang="it-IT" altLang="it-IT" sz="2400" baseline="30000" dirty="0">
                <a:latin typeface="Courier" pitchFamily="2" charset="0"/>
              </a:rPr>
              <a:t> </a:t>
            </a:r>
          </a:p>
          <a:p>
            <a:r>
              <a:rPr lang="it-IT" altLang="it-IT" sz="2400" dirty="0">
                <a:latin typeface="Courier" pitchFamily="2" charset="0"/>
              </a:rPr>
              <a:t>0B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</a:p>
          <a:p>
            <a:r>
              <a:rPr lang="it-IT" altLang="it-IT" sz="2400" dirty="0">
                <a:latin typeface="Courier" pitchFamily="2" charset="0"/>
              </a:rPr>
              <a:t>Score = </a:t>
            </a:r>
            <a:r>
              <a:rPr lang="it-IT" altLang="it-IT" sz="2400" dirty="0">
                <a:solidFill>
                  <a:srgbClr val="FF0000"/>
                </a:solidFill>
                <a:latin typeface="Courier" pitchFamily="2" charset="0"/>
              </a:rPr>
              <a:t>gap</a:t>
            </a:r>
          </a:p>
        </p:txBody>
      </p:sp>
      <p:sp>
        <p:nvSpPr>
          <p:cNvPr id="7" name="Rectangle 1027">
            <a:extLst>
              <a:ext uri="{FF2B5EF4-FFF2-40B4-BE49-F238E27FC236}">
                <a16:creationId xmlns:a16="http://schemas.microsoft.com/office/drawing/2014/main" id="{ED3665F7-EDB5-4346-9269-44D6298A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24" y="286268"/>
            <a:ext cx="1094282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GLOBAL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, linear gap penalty</a:t>
            </a:r>
            <a:endParaRPr lang="it-IT" altLang="it-IT" sz="2800" dirty="0">
              <a:latin typeface="Corbel" panose="020B0503020204020204" pitchFamily="34" charset="0"/>
            </a:endParaRPr>
          </a:p>
          <a:p>
            <a:r>
              <a:rPr lang="it-IT" altLang="it-IT" sz="2800" dirty="0" err="1">
                <a:latin typeface="Corbel" panose="020B0503020204020204" pitchFamily="34" charset="0"/>
              </a:rPr>
              <a:t>Given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sequences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i="1" dirty="0">
                <a:latin typeface="Corbel" panose="020B0503020204020204" pitchFamily="34" charset="0"/>
              </a:rPr>
              <a:t>A</a:t>
            </a:r>
            <a:r>
              <a:rPr lang="it-IT" altLang="it-IT" sz="2800" dirty="0">
                <a:latin typeface="Corbel" panose="020B0503020204020204" pitchFamily="34" charset="0"/>
              </a:rPr>
              <a:t> and </a:t>
            </a:r>
            <a:r>
              <a:rPr lang="it-IT" altLang="it-IT" sz="2800" i="1" dirty="0">
                <a:latin typeface="Corbel" panose="020B0503020204020204" pitchFamily="34" charset="0"/>
              </a:rPr>
              <a:t>B, with </a:t>
            </a:r>
            <a:r>
              <a:rPr lang="it-IT" altLang="it-IT" sz="2800" i="1" dirty="0" err="1">
                <a:latin typeface="Corbel" panose="020B0503020204020204" pitchFamily="34" charset="0"/>
              </a:rPr>
              <a:t>lenghts</a:t>
            </a:r>
            <a:r>
              <a:rPr lang="it-IT" altLang="it-IT" sz="2800" i="1" dirty="0">
                <a:latin typeface="Corbel" panose="020B0503020204020204" pitchFamily="34" charset="0"/>
              </a:rPr>
              <a:t> a </a:t>
            </a:r>
            <a:r>
              <a:rPr lang="it-IT" altLang="it-IT" sz="2800" dirty="0">
                <a:latin typeface="Corbel" panose="020B0503020204020204" pitchFamily="34" charset="0"/>
              </a:rPr>
              <a:t>and</a:t>
            </a:r>
            <a:r>
              <a:rPr lang="it-IT" altLang="it-IT" sz="2800" i="1" dirty="0">
                <a:latin typeface="Corbel" panose="020B0503020204020204" pitchFamily="34" charset="0"/>
              </a:rPr>
              <a:t> b</a:t>
            </a:r>
            <a:r>
              <a:rPr lang="it-IT" altLang="it-IT" sz="2800" dirty="0">
                <a:latin typeface="Corbel" panose="020B0503020204020204" pitchFamily="34" charset="0"/>
              </a:rPr>
              <a:t>, </a:t>
            </a:r>
            <a:r>
              <a:rPr lang="it-IT" altLang="it-IT" sz="2800" dirty="0" err="1">
                <a:latin typeface="Corbel" panose="020B0503020204020204" pitchFamily="34" charset="0"/>
              </a:rPr>
              <a:t>we</a:t>
            </a:r>
            <a:r>
              <a:rPr lang="it-IT" altLang="it-IT" sz="2800" dirty="0">
                <a:latin typeface="Corbel" panose="020B0503020204020204" pitchFamily="34" charset="0"/>
              </a:rPr>
              <a:t> introduce the (a+1)x(b+1) </a:t>
            </a:r>
            <a:r>
              <a:rPr lang="it-IT" altLang="it-IT" sz="2800" dirty="0" err="1">
                <a:latin typeface="Corbel" panose="020B0503020204020204" pitchFamily="34" charset="0"/>
              </a:rPr>
              <a:t>matrix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i="1" dirty="0">
                <a:latin typeface="Corbel" panose="020B0503020204020204" pitchFamily="34" charset="0"/>
              </a:rPr>
              <a:t>F</a:t>
            </a:r>
            <a:r>
              <a:rPr lang="it-IT" altLang="it-IT" sz="2800" dirty="0">
                <a:latin typeface="Corbel" panose="020B0503020204020204" pitchFamily="34" charset="0"/>
              </a:rPr>
              <a:t>(</a:t>
            </a:r>
            <a:r>
              <a:rPr lang="it-IT" altLang="it-IT" sz="2800" i="1" dirty="0" err="1">
                <a:latin typeface="Corbel" panose="020B0503020204020204" pitchFamily="34" charset="0"/>
              </a:rPr>
              <a:t>i</a:t>
            </a:r>
            <a:r>
              <a:rPr lang="it-IT" altLang="it-IT" sz="2800" dirty="0" err="1">
                <a:latin typeface="Corbel" panose="020B0503020204020204" pitchFamily="34" charset="0"/>
              </a:rPr>
              <a:t>,</a:t>
            </a:r>
            <a:r>
              <a:rPr lang="it-IT" altLang="it-IT" sz="2800" i="1" dirty="0" err="1">
                <a:latin typeface="Corbel" panose="020B0503020204020204" pitchFamily="34" charset="0"/>
              </a:rPr>
              <a:t>j</a:t>
            </a:r>
            <a:r>
              <a:rPr lang="it-IT" altLang="it-IT" sz="2800" dirty="0">
                <a:latin typeface="Corbel" panose="020B0503020204020204" pitchFamily="34" charset="0"/>
              </a:rPr>
              <a:t>) </a:t>
            </a:r>
            <a:r>
              <a:rPr lang="it-IT" altLang="it-IT" sz="2800" dirty="0" err="1">
                <a:latin typeface="Corbel" panose="020B0503020204020204" pitchFamily="34" charset="0"/>
              </a:rPr>
              <a:t>storing</a:t>
            </a:r>
            <a:r>
              <a:rPr lang="it-IT" altLang="it-IT" sz="2800" dirty="0">
                <a:latin typeface="Corbel" panose="020B0503020204020204" pitchFamily="34" charset="0"/>
              </a:rPr>
              <a:t> the score of the best </a:t>
            </a:r>
            <a:r>
              <a:rPr lang="it-IT" altLang="it-IT" sz="2800" dirty="0" err="1">
                <a:latin typeface="Corbel" panose="020B0503020204020204" pitchFamily="34" charset="0"/>
              </a:rPr>
              <a:t>alignment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between</a:t>
            </a:r>
            <a:r>
              <a:rPr lang="it-IT" altLang="it-IT" sz="2800" dirty="0">
                <a:latin typeface="Corbel" panose="020B0503020204020204" pitchFamily="34" charset="0"/>
              </a:rPr>
              <a:t> the </a:t>
            </a:r>
            <a:r>
              <a:rPr lang="it-IT" altLang="it-IT" sz="2800" dirty="0" err="1">
                <a:latin typeface="Corbel" panose="020B0503020204020204" pitchFamily="34" charset="0"/>
              </a:rPr>
              <a:t>substrings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</a:p>
          <a:p>
            <a:endParaRPr lang="it-IT" altLang="it-IT" sz="2800" i="1" dirty="0">
              <a:latin typeface="Comic Sans MS" panose="030F0702030302020204" pitchFamily="66" charset="0"/>
            </a:endParaRPr>
          </a:p>
          <a:p>
            <a:r>
              <a:rPr lang="it-IT" altLang="it-IT" sz="2800" i="1" dirty="0">
                <a:latin typeface="Courier" pitchFamily="2" charset="0"/>
              </a:rPr>
              <a:t>0A</a:t>
            </a:r>
            <a:r>
              <a:rPr lang="it-IT" altLang="it-IT" sz="2800" i="1" baseline="30000" dirty="0">
                <a:latin typeface="Courier" pitchFamily="2" charset="0"/>
              </a:rPr>
              <a:t>1</a:t>
            </a:r>
            <a:r>
              <a:rPr lang="it-IT" altLang="it-IT" sz="2800" i="1" dirty="0">
                <a:latin typeface="Courier" pitchFamily="2" charset="0"/>
              </a:rPr>
              <a:t>A</a:t>
            </a:r>
            <a:r>
              <a:rPr lang="it-IT" altLang="it-IT" sz="2800" i="1" baseline="30000" dirty="0">
                <a:latin typeface="Courier" pitchFamily="2" charset="0"/>
              </a:rPr>
              <a:t>2</a:t>
            </a:r>
            <a:r>
              <a:rPr lang="it-IT" altLang="it-IT" sz="2800" i="1" dirty="0">
                <a:latin typeface="Courier" pitchFamily="2" charset="0"/>
              </a:rPr>
              <a:t>A</a:t>
            </a:r>
            <a:r>
              <a:rPr lang="it-IT" altLang="it-IT" sz="2800" i="1" baseline="30000" dirty="0">
                <a:latin typeface="Courier" pitchFamily="2" charset="0"/>
              </a:rPr>
              <a:t>3</a:t>
            </a:r>
            <a:r>
              <a:rPr lang="it-IT" altLang="it-IT" sz="2800" i="1" dirty="0">
                <a:latin typeface="Courier" pitchFamily="2" charset="0"/>
              </a:rPr>
              <a:t>…… A</a:t>
            </a:r>
            <a:r>
              <a:rPr lang="it-IT" altLang="it-IT" sz="2800" i="1" baseline="30000" dirty="0">
                <a:latin typeface="Courier" pitchFamily="2" charset="0"/>
              </a:rPr>
              <a:t>i </a:t>
            </a:r>
            <a:r>
              <a:rPr lang="it-IT" altLang="it-IT" sz="2800" dirty="0">
                <a:latin typeface="Courier" pitchFamily="2" charset="0"/>
              </a:rPr>
              <a:t>   	</a:t>
            </a:r>
            <a:r>
              <a:rPr lang="it-IT" altLang="it-IT" sz="2800" dirty="0">
                <a:latin typeface="Corbel" panose="020B0503020204020204" pitchFamily="34" charset="0"/>
              </a:rPr>
              <a:t>and</a:t>
            </a:r>
            <a:r>
              <a:rPr lang="it-IT" altLang="it-IT" sz="2800" dirty="0">
                <a:latin typeface="Courier" pitchFamily="2" charset="0"/>
              </a:rPr>
              <a:t>  	</a:t>
            </a:r>
            <a:r>
              <a:rPr lang="it-IT" altLang="it-IT" sz="2800" i="1" dirty="0">
                <a:latin typeface="Courier" pitchFamily="2" charset="0"/>
              </a:rPr>
              <a:t>0B</a:t>
            </a:r>
            <a:r>
              <a:rPr lang="it-IT" altLang="it-IT" sz="2800" i="1" baseline="30000" dirty="0">
                <a:latin typeface="Courier" pitchFamily="2" charset="0"/>
              </a:rPr>
              <a:t>1</a:t>
            </a:r>
            <a:r>
              <a:rPr lang="it-IT" altLang="it-IT" sz="2800" i="1" dirty="0">
                <a:latin typeface="Courier" pitchFamily="2" charset="0"/>
              </a:rPr>
              <a:t>B</a:t>
            </a:r>
            <a:r>
              <a:rPr lang="it-IT" altLang="it-IT" sz="2800" i="1" baseline="30000" dirty="0">
                <a:latin typeface="Courier" pitchFamily="2" charset="0"/>
              </a:rPr>
              <a:t>2</a:t>
            </a:r>
            <a:r>
              <a:rPr lang="it-IT" altLang="it-IT" sz="2800" i="1" dirty="0">
                <a:latin typeface="Courier" pitchFamily="2" charset="0"/>
              </a:rPr>
              <a:t>B</a:t>
            </a:r>
            <a:r>
              <a:rPr lang="it-IT" altLang="it-IT" sz="2800" i="1" baseline="30000" dirty="0">
                <a:latin typeface="Courier" pitchFamily="2" charset="0"/>
              </a:rPr>
              <a:t>3</a:t>
            </a:r>
            <a:r>
              <a:rPr lang="it-IT" altLang="it-IT" sz="2800" i="1" dirty="0">
                <a:latin typeface="Courier" pitchFamily="2" charset="0"/>
              </a:rPr>
              <a:t>…… </a:t>
            </a:r>
            <a:r>
              <a:rPr lang="it-IT" altLang="it-IT" sz="2800" i="1" dirty="0" err="1">
                <a:latin typeface="Courier" pitchFamily="2" charset="0"/>
              </a:rPr>
              <a:t>B</a:t>
            </a:r>
            <a:r>
              <a:rPr lang="it-IT" altLang="it-IT" sz="2800" i="1" baseline="30000" dirty="0" err="1">
                <a:latin typeface="Courier" pitchFamily="2" charset="0"/>
              </a:rPr>
              <a:t>j</a:t>
            </a:r>
            <a:endParaRPr lang="it-IT" altLang="it-IT" sz="2800" i="1" dirty="0">
              <a:latin typeface="Comic Sans MS" panose="030F0702030302020204" pitchFamily="66" charset="0"/>
            </a:endParaRPr>
          </a:p>
          <a:p>
            <a:endParaRPr lang="it-IT" altLang="it-IT" sz="2800" i="1" dirty="0">
              <a:latin typeface="Comic Sans MS" panose="030F0702030302020204" pitchFamily="66" charset="0"/>
            </a:endParaRPr>
          </a:p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Initialization</a:t>
            </a:r>
            <a:r>
              <a:rPr lang="it-IT" altLang="it-IT" sz="2800" dirty="0">
                <a:latin typeface="Corbel" panose="020B0503020204020204" pitchFamily="34" charset="0"/>
              </a:rPr>
              <a:t>	</a:t>
            </a:r>
            <a:r>
              <a:rPr lang="it-IT" altLang="it-IT" sz="2800" i="1" dirty="0">
                <a:latin typeface="Courier" pitchFamily="2" charset="0"/>
              </a:rPr>
              <a:t>F</a:t>
            </a:r>
            <a:r>
              <a:rPr lang="it-IT" altLang="it-IT" sz="2800" dirty="0">
                <a:latin typeface="Courier" pitchFamily="2" charset="0"/>
              </a:rPr>
              <a:t>(0,0) = 0 </a:t>
            </a:r>
            <a:r>
              <a:rPr lang="it-IT" altLang="it-IT" sz="2800" dirty="0">
                <a:latin typeface="Corbel" panose="020B0503020204020204" pitchFamily="34" charset="0"/>
              </a:rPr>
              <a:t>	No </a:t>
            </a:r>
            <a:r>
              <a:rPr lang="it-IT" altLang="it-IT" sz="2800" dirty="0" err="1">
                <a:latin typeface="Corbel" panose="020B0503020204020204" pitchFamily="34" charset="0"/>
              </a:rPr>
              <a:t>character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is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aligned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800" dirty="0">
                <a:latin typeface="Corbel" panose="020B0503020204020204" pitchFamily="34" charset="0"/>
              </a:rPr>
              <a:t>From </a:t>
            </a:r>
            <a:r>
              <a:rPr lang="it-IT" altLang="it-IT" sz="2800" dirty="0" err="1">
                <a:latin typeface="Corbel" panose="020B0503020204020204" pitchFamily="34" charset="0"/>
              </a:rPr>
              <a:t>this</a:t>
            </a:r>
            <a:r>
              <a:rPr lang="it-IT" altLang="it-IT" sz="2800" dirty="0">
                <a:latin typeface="Corbel" panose="020B0503020204020204" pitchFamily="34" charset="0"/>
              </a:rPr>
              <a:t>, </a:t>
            </a:r>
            <a:r>
              <a:rPr lang="it-IT" altLang="it-IT" sz="2800" dirty="0" err="1">
                <a:latin typeface="Corbel" panose="020B0503020204020204" pitchFamily="34" charset="0"/>
              </a:rPr>
              <a:t>three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aligments</a:t>
            </a:r>
            <a:r>
              <a:rPr lang="it-IT" altLang="it-IT" sz="2800" dirty="0">
                <a:latin typeface="Corbel" panose="020B0503020204020204" pitchFamily="34" charset="0"/>
              </a:rPr>
              <a:t> can be </a:t>
            </a:r>
            <a:r>
              <a:rPr lang="it-IT" altLang="it-IT" sz="2800" dirty="0" err="1">
                <a:latin typeface="Corbel" panose="020B0503020204020204" pitchFamily="34" charset="0"/>
              </a:rPr>
              <a:t>originated</a:t>
            </a:r>
            <a:endParaRPr lang="it-IT" altLang="it-IT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29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440389" y="370424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1002890" y="793531"/>
            <a:ext cx="948559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 i="1" dirty="0">
              <a:latin typeface="Comic Sans MS" panose="030F0702030302020204" pitchFamily="66" charset="0"/>
            </a:endParaRPr>
          </a:p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		</a:t>
            </a:r>
            <a:r>
              <a:rPr lang="it-IT" altLang="it-IT" sz="2800" i="1" dirty="0">
                <a:latin typeface="Courier" pitchFamily="2" charset="0"/>
              </a:rPr>
              <a:t>F(1,0) = ?</a:t>
            </a:r>
          </a:p>
          <a:p>
            <a:r>
              <a:rPr lang="it-IT" altLang="it-IT" sz="2800" i="1" dirty="0">
                <a:latin typeface="Corbel" panose="020B0503020204020204" pitchFamily="34" charset="0"/>
              </a:rPr>
              <a:t>			</a:t>
            </a:r>
            <a:r>
              <a:rPr lang="it-IT" altLang="it-IT" sz="2800" i="1" dirty="0" err="1">
                <a:latin typeface="Corbel" panose="020B0503020204020204" pitchFamily="34" charset="0"/>
              </a:rPr>
              <a:t>it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the score of the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aligment</a:t>
            </a:r>
            <a:r>
              <a:rPr lang="it-IT" altLang="it-IT" sz="2800" i="1" dirty="0">
                <a:latin typeface="Corbel" panose="020B0503020204020204" pitchFamily="34" charset="0"/>
              </a:rPr>
              <a:t> in </a:t>
            </a:r>
            <a:r>
              <a:rPr lang="it-IT" altLang="it-IT" sz="2800" i="1" dirty="0" err="1">
                <a:latin typeface="Corbel" panose="020B0503020204020204" pitchFamily="34" charset="0"/>
              </a:rPr>
              <a:t>which</a:t>
            </a:r>
            <a:r>
              <a:rPr lang="it-IT" altLang="it-IT" sz="2800" i="1" dirty="0">
                <a:latin typeface="Corbel" panose="020B0503020204020204" pitchFamily="34" charset="0"/>
              </a:rPr>
              <a:t> the first 			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A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aligned</a:t>
            </a:r>
            <a:r>
              <a:rPr lang="it-IT" altLang="it-IT" sz="2800" i="1" dirty="0">
                <a:latin typeface="Corbel" panose="020B0503020204020204" pitchFamily="34" charset="0"/>
              </a:rPr>
              <a:t> with no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letters</a:t>
            </a:r>
            <a:r>
              <a:rPr lang="it-IT" altLang="it-IT" sz="2800" i="1" dirty="0">
                <a:latin typeface="Corbel" panose="020B0503020204020204" pitchFamily="34" charset="0"/>
              </a:rPr>
              <a:t> of B.</a:t>
            </a:r>
          </a:p>
          <a:p>
            <a:endParaRPr lang="it-IT" altLang="it-IT" sz="2800" i="1" dirty="0">
              <a:latin typeface="Corbel" panose="020B0503020204020204" pitchFamily="34" charset="0"/>
            </a:endParaRPr>
          </a:p>
          <a:p>
            <a:endParaRPr lang="it-IT" altLang="it-IT" sz="2800" i="1" dirty="0">
              <a:latin typeface="Corbel" panose="020B0503020204020204" pitchFamily="34" charset="0"/>
            </a:endParaRPr>
          </a:p>
          <a:p>
            <a:endParaRPr lang="it-IT" altLang="it-IT" sz="2800" i="1" dirty="0">
              <a:latin typeface="Corbel" panose="020B0503020204020204" pitchFamily="34" charset="0"/>
            </a:endParaRPr>
          </a:p>
          <a:p>
            <a:r>
              <a:rPr lang="it-IT" altLang="it-IT" sz="2800" i="1" dirty="0" err="1">
                <a:latin typeface="Corbel" panose="020B0503020204020204" pitchFamily="34" charset="0"/>
              </a:rPr>
              <a:t>Only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one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possibility</a:t>
            </a:r>
            <a:r>
              <a:rPr lang="it-IT" altLang="it-IT" sz="2800" i="1" dirty="0">
                <a:latin typeface="Corbel" panose="020B0503020204020204" pitchFamily="34" charset="0"/>
              </a:rPr>
              <a:t>:</a:t>
            </a:r>
            <a:endParaRPr lang="it-IT" altLang="it-IT" sz="2800" dirty="0">
              <a:latin typeface="Corbel" panose="020B0503020204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03539" y="4499808"/>
            <a:ext cx="71087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800" b="1" dirty="0">
                <a:latin typeface="Courier" pitchFamily="2" charset="0"/>
              </a:rPr>
              <a:t>0A</a:t>
            </a:r>
            <a:r>
              <a:rPr lang="it-IT" altLang="it-IT" sz="2800" b="1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800" b="1" dirty="0">
                <a:latin typeface="Courier" pitchFamily="2" charset="0"/>
              </a:rPr>
              <a:t>0</a:t>
            </a:r>
            <a:r>
              <a:rPr lang="it-IT" altLang="it-IT" sz="2800" dirty="0">
                <a:latin typeface="Courier" pitchFamily="2" charset="0"/>
              </a:rPr>
              <a:t>-</a:t>
            </a:r>
          </a:p>
          <a:p>
            <a:endParaRPr lang="it-IT" altLang="it-IT" sz="2800" dirty="0">
              <a:latin typeface="Courier" pitchFamily="2" charset="0"/>
            </a:endParaRPr>
          </a:p>
          <a:p>
            <a:r>
              <a:rPr lang="it-IT" altLang="it-IT" sz="2800" dirty="0">
                <a:latin typeface="Courier" pitchFamily="2" charset="0"/>
              </a:rPr>
              <a:t>Score = gap </a:t>
            </a:r>
            <a:r>
              <a:rPr lang="it-IT" altLang="it-IT" sz="2800" dirty="0">
                <a:latin typeface="Courier" pitchFamily="2" charset="0"/>
                <a:sym typeface="Wingdings" panose="05000000000000000000" pitchFamily="2" charset="2"/>
              </a:rPr>
              <a:t> F(1,0) = gap = -d</a:t>
            </a:r>
            <a:endParaRPr lang="it-IT" altLang="it-IT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9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08264"/>
              </p:ext>
            </p:extLst>
          </p:nvPr>
        </p:nvGraphicFramePr>
        <p:xfrm>
          <a:off x="339213" y="206477"/>
          <a:ext cx="11430000" cy="651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31255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F(1,0) =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29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681441"/>
              </p:ext>
            </p:extLst>
          </p:nvPr>
        </p:nvGraphicFramePr>
        <p:xfrm>
          <a:off x="442451" y="265471"/>
          <a:ext cx="11371008" cy="634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1376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05972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 baseline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996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56404"/>
              </p:ext>
            </p:extLst>
          </p:nvPr>
        </p:nvGraphicFramePr>
        <p:xfrm>
          <a:off x="162232" y="73742"/>
          <a:ext cx="11813456" cy="6740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682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62859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 baseline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52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752600" y="0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Distance between aligned sequences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16738" y="857755"/>
            <a:ext cx="1153323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Alignment without gaps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Corbel" panose="020B0503020204020204" pitchFamily="34" charset="0"/>
              </a:rPr>
              <a:t>		A:	</a:t>
            </a:r>
            <a:r>
              <a:rPr lang="en-US" altLang="it-IT" sz="2400" dirty="0">
                <a:latin typeface="Courier" pitchFamily="2" charset="0"/>
              </a:rPr>
              <a:t>ALASVLIRLITRLYP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Corbel" panose="020B0503020204020204" pitchFamily="34" charset="0"/>
              </a:rPr>
              <a:t>		B:	</a:t>
            </a:r>
            <a:r>
              <a:rPr lang="en-US" altLang="it-IT" sz="2400" dirty="0">
                <a:latin typeface="Courier" pitchFamily="2" charset="0"/>
              </a:rPr>
              <a:t>ASAVHLNRLITRLYP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The alignment consists of a sequence of paired residues</a:t>
            </a:r>
            <a:endParaRPr lang="en-US" altLang="it-IT" sz="2400" dirty="0">
              <a:latin typeface="Corbel" panose="020B0503020204020204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it-IT" sz="2400" dirty="0">
                <a:latin typeface="Corbel" panose="020B0503020204020204" pitchFamily="34" charset="0"/>
              </a:rPr>
              <a:t>Defining a score for the substitution of residue </a:t>
            </a:r>
            <a:r>
              <a:rPr lang="en-US" altLang="it-IT" sz="2400" i="1" dirty="0" err="1">
                <a:latin typeface="Corbel" panose="020B0503020204020204" pitchFamily="34" charset="0"/>
              </a:rPr>
              <a:t>i</a:t>
            </a:r>
            <a:r>
              <a:rPr lang="en-US" altLang="it-IT" sz="2400" dirty="0">
                <a:latin typeface="Corbel" panose="020B0503020204020204" pitchFamily="34" charset="0"/>
              </a:rPr>
              <a:t> with residue </a:t>
            </a:r>
            <a:r>
              <a:rPr lang="en-US" altLang="it-IT" sz="2400" i="1" dirty="0">
                <a:latin typeface="Corbel" panose="020B0503020204020204" pitchFamily="34" charset="0"/>
              </a:rPr>
              <a:t>j: s(</a:t>
            </a:r>
            <a:r>
              <a:rPr lang="en-US" altLang="it-IT" sz="2400" i="1" dirty="0" err="1">
                <a:latin typeface="Corbel" panose="020B0503020204020204" pitchFamily="34" charset="0"/>
              </a:rPr>
              <a:t>i,j</a:t>
            </a:r>
            <a:r>
              <a:rPr lang="en-US" altLang="it-IT" sz="2400" i="1" dirty="0">
                <a:latin typeface="Corbel" panose="020B0503020204020204" pitchFamily="34" charset="0"/>
              </a:rPr>
              <a:t>) </a:t>
            </a:r>
            <a:r>
              <a:rPr lang="en-US" altLang="it-IT" sz="2400" dirty="0">
                <a:latin typeface="Corbel" panose="020B0503020204020204" pitchFamily="34" charset="0"/>
              </a:rPr>
              <a:t>[Substitution matrix] </a:t>
            </a:r>
          </a:p>
          <a:p>
            <a:pPr marL="342900" indent="-342900" algn="just">
              <a:spcBef>
                <a:spcPct val="0"/>
              </a:spcBef>
            </a:pPr>
            <a:endParaRPr lang="en-US" altLang="it-IT" sz="2400" dirty="0">
              <a:latin typeface="Corbel" panose="020B0503020204020204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it-IT" sz="2400" dirty="0">
                <a:latin typeface="Corbel" panose="020B0503020204020204" pitchFamily="34" charset="0"/>
              </a:rPr>
              <a:t>The score of the two aligned sequences can be computed as the sum of substitution scores over the alignment length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Corbel" panose="020B0503020204020204" pitchFamily="34" charset="0"/>
              </a:rPr>
              <a:t>NB: it assume strong independence among the alignment positions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660651" y="5135563"/>
          <a:ext cx="56864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zione" r:id="rId3" imgW="2476440" imgH="355320" progId="Equation.3">
                  <p:embed/>
                </p:oleObj>
              </mc:Choice>
              <mc:Fallback>
                <p:oleObj name="Equazione" r:id="rId3" imgW="2476440" imgH="355320" progId="Equation.3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1" y="5135563"/>
                        <a:ext cx="568642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618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882841" y="338429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32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1519084" y="1366683"/>
            <a:ext cx="933811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		</a:t>
            </a:r>
            <a:r>
              <a:rPr lang="it-IT" altLang="it-IT" sz="2800" i="1" dirty="0">
                <a:latin typeface="Courier" pitchFamily="2" charset="0"/>
              </a:rPr>
              <a:t>F(0,1)=?</a:t>
            </a:r>
          </a:p>
          <a:p>
            <a:r>
              <a:rPr lang="it-IT" altLang="it-IT" sz="2800" i="1" dirty="0">
                <a:latin typeface="Corbel" panose="020B0503020204020204" pitchFamily="34" charset="0"/>
              </a:rPr>
              <a:t>			</a:t>
            </a:r>
            <a:r>
              <a:rPr lang="it-IT" altLang="it-IT" sz="2800" i="1" dirty="0" err="1">
                <a:latin typeface="Corbel" panose="020B0503020204020204" pitchFamily="34" charset="0"/>
              </a:rPr>
              <a:t>it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the score of the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aligment</a:t>
            </a:r>
            <a:r>
              <a:rPr lang="it-IT" altLang="it-IT" sz="2800" i="1" dirty="0">
                <a:latin typeface="Corbel" panose="020B0503020204020204" pitchFamily="34" charset="0"/>
              </a:rPr>
              <a:t> in </a:t>
            </a:r>
            <a:r>
              <a:rPr lang="it-IT" altLang="it-IT" sz="2800" i="1" dirty="0" err="1">
                <a:latin typeface="Corbel" panose="020B0503020204020204" pitchFamily="34" charset="0"/>
              </a:rPr>
              <a:t>which</a:t>
            </a:r>
            <a:r>
              <a:rPr lang="it-IT" altLang="it-IT" sz="2800" i="1" dirty="0">
                <a:latin typeface="Corbel" panose="020B0503020204020204" pitchFamily="34" charset="0"/>
              </a:rPr>
              <a:t> the 				first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B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aligned</a:t>
            </a:r>
            <a:r>
              <a:rPr lang="it-IT" altLang="it-IT" sz="2800" i="1" dirty="0">
                <a:latin typeface="Corbel" panose="020B0503020204020204" pitchFamily="34" charset="0"/>
              </a:rPr>
              <a:t> with no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letters</a:t>
            </a:r>
            <a:r>
              <a:rPr lang="it-IT" altLang="it-IT" sz="2800" i="1" dirty="0">
                <a:latin typeface="Corbel" panose="020B0503020204020204" pitchFamily="34" charset="0"/>
              </a:rPr>
              <a:t> of A.</a:t>
            </a:r>
          </a:p>
          <a:p>
            <a:endParaRPr lang="it-IT" altLang="it-IT" sz="2800" i="1" dirty="0">
              <a:latin typeface="Corbel" panose="020B0503020204020204" pitchFamily="34" charset="0"/>
            </a:endParaRPr>
          </a:p>
          <a:p>
            <a:r>
              <a:rPr lang="it-IT" altLang="it-IT" sz="2800" i="1" dirty="0" err="1">
                <a:latin typeface="Corbel" panose="020B0503020204020204" pitchFamily="34" charset="0"/>
              </a:rPr>
              <a:t>Only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one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possibility</a:t>
            </a:r>
            <a:r>
              <a:rPr lang="it-IT" altLang="it-IT" sz="2800" i="1" dirty="0">
                <a:latin typeface="Corbel" panose="020B0503020204020204" pitchFamily="34" charset="0"/>
              </a:rPr>
              <a:t>:</a:t>
            </a:r>
            <a:endParaRPr lang="it-IT" altLang="it-IT" sz="2800" dirty="0">
              <a:latin typeface="Corbel" panose="020B0503020204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933746" y="4056931"/>
            <a:ext cx="70827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800" b="1" dirty="0">
                <a:latin typeface="Courier" pitchFamily="2" charset="0"/>
              </a:rPr>
              <a:t>0-</a:t>
            </a:r>
            <a:r>
              <a:rPr lang="it-IT" altLang="it-IT" sz="2800" b="1" baseline="30000" dirty="0">
                <a:latin typeface="Courier" pitchFamily="2" charset="0"/>
              </a:rPr>
              <a:t>  </a:t>
            </a:r>
          </a:p>
          <a:p>
            <a:r>
              <a:rPr lang="it-IT" altLang="it-IT" sz="2800" b="1" dirty="0">
                <a:latin typeface="Courier" pitchFamily="2" charset="0"/>
              </a:rPr>
              <a:t>0B</a:t>
            </a:r>
            <a:r>
              <a:rPr lang="it-IT" altLang="it-IT" sz="2800" b="1" baseline="30000" dirty="0">
                <a:latin typeface="Courier" pitchFamily="2" charset="0"/>
              </a:rPr>
              <a:t>1 </a:t>
            </a:r>
          </a:p>
          <a:p>
            <a:endParaRPr lang="it-IT" altLang="it-IT" sz="2800" b="1" dirty="0">
              <a:latin typeface="Courier" pitchFamily="2" charset="0"/>
            </a:endParaRPr>
          </a:p>
          <a:p>
            <a:r>
              <a:rPr lang="it-IT" altLang="it-IT" sz="2800" dirty="0">
                <a:latin typeface="Courier" pitchFamily="2" charset="0"/>
              </a:rPr>
              <a:t>Score = gap </a:t>
            </a:r>
            <a:r>
              <a:rPr lang="it-IT" altLang="it-IT" sz="2800" dirty="0">
                <a:latin typeface="Courier" pitchFamily="2" charset="0"/>
                <a:sym typeface="Wingdings" panose="05000000000000000000" pitchFamily="2" charset="2"/>
              </a:rPr>
              <a:t> F(0,1) = gap = -d</a:t>
            </a:r>
            <a:endParaRPr lang="it-IT" altLang="it-IT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8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06379"/>
              </p:ext>
            </p:extLst>
          </p:nvPr>
        </p:nvGraphicFramePr>
        <p:xfrm>
          <a:off x="442451" y="265471"/>
          <a:ext cx="11371008" cy="634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1376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05972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 baseline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05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62176"/>
              </p:ext>
            </p:extLst>
          </p:nvPr>
        </p:nvGraphicFramePr>
        <p:xfrm>
          <a:off x="162232" y="73742"/>
          <a:ext cx="11813456" cy="6740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682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62859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 baseline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869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81481"/>
              </p:ext>
            </p:extLst>
          </p:nvPr>
        </p:nvGraphicFramePr>
        <p:xfrm>
          <a:off x="162232" y="73742"/>
          <a:ext cx="11813456" cy="6740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682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62859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aseline="0">
                          <a:latin typeface="Courier" pitchFamily="2" charset="0"/>
                        </a:rPr>
                        <a:t>F(1,1) =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265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877888" y="124691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831272" y="997528"/>
            <a:ext cx="1044632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		</a:t>
            </a:r>
            <a:r>
              <a:rPr lang="it-IT" altLang="it-IT" sz="2800" i="1" dirty="0">
                <a:latin typeface="Courier" pitchFamily="2" charset="0"/>
              </a:rPr>
              <a:t>F(1,1) = ?</a:t>
            </a:r>
          </a:p>
          <a:p>
            <a:r>
              <a:rPr lang="it-IT" altLang="it-IT" sz="2800" i="1" dirty="0">
                <a:latin typeface="Corbel" panose="020B0503020204020204" pitchFamily="34" charset="0"/>
              </a:rPr>
              <a:t>			</a:t>
            </a:r>
            <a:r>
              <a:rPr lang="it-IT" altLang="it-IT" sz="2800" i="1" dirty="0" err="1">
                <a:latin typeface="Corbel" panose="020B0503020204020204" pitchFamily="34" charset="0"/>
              </a:rPr>
              <a:t>it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the score of the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aligment</a:t>
            </a:r>
            <a:r>
              <a:rPr lang="it-IT" altLang="it-IT" sz="2800" i="1" dirty="0">
                <a:latin typeface="Corbel" panose="020B0503020204020204" pitchFamily="34" charset="0"/>
              </a:rPr>
              <a:t> in </a:t>
            </a:r>
            <a:r>
              <a:rPr lang="it-IT" altLang="it-IT" sz="2800" i="1" dirty="0" err="1">
                <a:latin typeface="Corbel" panose="020B0503020204020204" pitchFamily="34" charset="0"/>
              </a:rPr>
              <a:t>which</a:t>
            </a:r>
            <a:r>
              <a:rPr lang="it-IT" altLang="it-IT" sz="2800" i="1" dirty="0">
                <a:latin typeface="Corbel" panose="020B0503020204020204" pitchFamily="34" charset="0"/>
              </a:rPr>
              <a:t> the 					first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A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aligned</a:t>
            </a:r>
            <a:r>
              <a:rPr lang="it-IT" altLang="it-IT" sz="2800" i="1" dirty="0">
                <a:latin typeface="Corbel" panose="020B0503020204020204" pitchFamily="34" charset="0"/>
              </a:rPr>
              <a:t> with the first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B.</a:t>
            </a:r>
          </a:p>
          <a:p>
            <a:endParaRPr lang="it-IT" altLang="it-IT" sz="2800" i="1" dirty="0" err="1">
              <a:latin typeface="Corbel" panose="020B0503020204020204" pitchFamily="34" charset="0"/>
            </a:endParaRPr>
          </a:p>
          <a:p>
            <a:endParaRPr lang="it-IT" altLang="it-IT" sz="2800" i="1" dirty="0" err="1">
              <a:latin typeface="Corbel" panose="020B0503020204020204" pitchFamily="34" charset="0"/>
            </a:endParaRPr>
          </a:p>
          <a:p>
            <a:endParaRPr lang="it-IT" altLang="it-IT" sz="2800" i="1" dirty="0" err="1">
              <a:latin typeface="Corbel" panose="020B0503020204020204" pitchFamily="34" charset="0"/>
            </a:endParaRPr>
          </a:p>
          <a:p>
            <a:r>
              <a:rPr lang="it-IT" altLang="it-IT" sz="2800" i="1" dirty="0" err="1">
                <a:latin typeface="Corbel" panose="020B0503020204020204" pitchFamily="34" charset="0"/>
              </a:rPr>
              <a:t>One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possibility</a:t>
            </a:r>
            <a:r>
              <a:rPr lang="it-IT" altLang="it-IT" sz="2800" i="1" dirty="0">
                <a:latin typeface="Corbel" panose="020B0503020204020204" pitchFamily="34" charset="0"/>
              </a:rPr>
              <a:t>:</a:t>
            </a:r>
            <a:r>
              <a:rPr lang="it-IT" altLang="it-IT" sz="2800" b="1" i="1" dirty="0">
                <a:solidFill>
                  <a:srgbClr val="FF0000"/>
                </a:solidFill>
                <a:latin typeface="Corbel" panose="020B0503020204020204" pitchFamily="34" charset="0"/>
              </a:rPr>
              <a:t>	</a:t>
            </a:r>
            <a:r>
              <a:rPr lang="it-IT" altLang="it-IT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					</a:t>
            </a:r>
            <a:endParaRPr lang="it-IT" altLang="it-IT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877888" y="4477989"/>
            <a:ext cx="4613562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800" b="1" dirty="0">
                <a:latin typeface="Courier" pitchFamily="2" charset="0"/>
              </a:rPr>
              <a:t>0A</a:t>
            </a:r>
            <a:r>
              <a:rPr lang="it-IT" altLang="it-IT" sz="2800" b="1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800" b="1" dirty="0">
                <a:latin typeface="Courier" pitchFamily="2" charset="0"/>
              </a:rPr>
              <a:t>0B</a:t>
            </a:r>
            <a:r>
              <a:rPr lang="it-IT" altLang="it-IT" sz="2800" b="1" baseline="30000" dirty="0">
                <a:latin typeface="Courier" pitchFamily="2" charset="0"/>
              </a:rPr>
              <a:t>1</a:t>
            </a:r>
          </a:p>
          <a:p>
            <a:endParaRPr lang="it-IT" altLang="it-IT" sz="2800" b="1" baseline="30000" dirty="0">
              <a:latin typeface="Courier" pitchFamily="2" charset="0"/>
            </a:endParaRPr>
          </a:p>
          <a:p>
            <a:r>
              <a:rPr lang="it-IT" altLang="it-IT" sz="2800" dirty="0">
                <a:latin typeface="Courier" pitchFamily="2" charset="0"/>
              </a:rPr>
              <a:t>Score = match(A</a:t>
            </a:r>
            <a:r>
              <a:rPr lang="it-IT" altLang="it-IT" sz="2800" baseline="30000" dirty="0">
                <a:latin typeface="Courier" pitchFamily="2" charset="0"/>
              </a:rPr>
              <a:t>1</a:t>
            </a:r>
            <a:r>
              <a:rPr lang="it-IT" altLang="it-IT" sz="2800" dirty="0">
                <a:latin typeface="Courier" pitchFamily="2" charset="0"/>
              </a:rPr>
              <a:t>B</a:t>
            </a:r>
            <a:r>
              <a:rPr lang="it-IT" altLang="it-IT" sz="2800" baseline="30000" dirty="0">
                <a:latin typeface="Courier" pitchFamily="2" charset="0"/>
              </a:rPr>
              <a:t>1</a:t>
            </a:r>
            <a:r>
              <a:rPr lang="it-IT" altLang="it-IT" sz="2800" dirty="0">
                <a:latin typeface="Courier" pitchFamily="2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0A7D7-E2C5-9245-A650-FA39451D70C5}"/>
              </a:ext>
            </a:extLst>
          </p:cNvPr>
          <p:cNvSpPr txBox="1"/>
          <p:nvPr/>
        </p:nvSpPr>
        <p:spPr>
          <a:xfrm>
            <a:off x="7204365" y="5627022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2800" b="1" i="1" dirty="0" err="1">
                <a:solidFill>
                  <a:srgbClr val="FF0000"/>
                </a:solidFill>
                <a:latin typeface="Corbel" panose="020B0503020204020204" pitchFamily="34" charset="0"/>
              </a:rPr>
              <a:t>is</a:t>
            </a:r>
            <a:r>
              <a:rPr lang="it-IT" altLang="it-IT" sz="2800" b="1" i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rgbClr val="FF0000"/>
                </a:solidFill>
                <a:latin typeface="Corbel" panose="020B0503020204020204" pitchFamily="34" charset="0"/>
              </a:rPr>
              <a:t>it</a:t>
            </a:r>
            <a:r>
              <a:rPr lang="it-IT" altLang="it-IT" sz="2800" b="1" i="1" dirty="0">
                <a:solidFill>
                  <a:srgbClr val="FF0000"/>
                </a:solidFill>
                <a:latin typeface="Corbel" panose="020B0503020204020204" pitchFamily="34" charset="0"/>
              </a:rPr>
              <a:t> the </a:t>
            </a:r>
            <a:r>
              <a:rPr lang="it-IT" altLang="it-IT" sz="2800" b="1" i="1" dirty="0" err="1">
                <a:solidFill>
                  <a:srgbClr val="FF0000"/>
                </a:solidFill>
                <a:latin typeface="Corbel" panose="020B0503020204020204" pitchFamily="34" charset="0"/>
              </a:rPr>
              <a:t>«best»</a:t>
            </a:r>
            <a:r>
              <a:rPr lang="it-IT" altLang="it-IT" sz="2800" b="1" i="1" dirty="0">
                <a:solidFill>
                  <a:srgbClr val="FF0000"/>
                </a:solidFill>
                <a:latin typeface="Corbel" panose="020B0503020204020204" pitchFamily="34" charset="0"/>
              </a:rPr>
              <a:t> one?</a:t>
            </a:r>
            <a:endParaRPr lang="it-IT" sz="28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97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1863"/>
              </p:ext>
            </p:extLst>
          </p:nvPr>
        </p:nvGraphicFramePr>
        <p:xfrm>
          <a:off x="162232" y="73742"/>
          <a:ext cx="11813456" cy="6740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682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62859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baseline="0">
                          <a:latin typeface="Courier" pitchFamily="2" charset="0"/>
                        </a:rPr>
                        <a:t>F(1,1) =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97B13F3-03D3-E545-8ABD-A8E88FF3A7BE}"/>
              </a:ext>
            </a:extLst>
          </p:cNvPr>
          <p:cNvSpPr/>
          <p:nvPr/>
        </p:nvSpPr>
        <p:spPr>
          <a:xfrm>
            <a:off x="5340650" y="1135424"/>
            <a:ext cx="663503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it-IT" altLang="it-IT" sz="2400" dirty="0" err="1">
                <a:latin typeface="Corbel" panose="020B0503020204020204" pitchFamily="34" charset="0"/>
              </a:rPr>
              <a:t>Given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two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sequences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i="1" dirty="0">
                <a:latin typeface="Corbel" panose="020B0503020204020204" pitchFamily="34" charset="0"/>
              </a:rPr>
              <a:t>A</a:t>
            </a:r>
            <a:r>
              <a:rPr lang="it-IT" altLang="it-IT" sz="2400" dirty="0">
                <a:latin typeface="Corbel" panose="020B0503020204020204" pitchFamily="34" charset="0"/>
              </a:rPr>
              <a:t> and </a:t>
            </a:r>
            <a:r>
              <a:rPr lang="it-IT" altLang="it-IT" sz="2400" i="1" dirty="0">
                <a:latin typeface="Corbel" panose="020B0503020204020204" pitchFamily="34" charset="0"/>
              </a:rPr>
              <a:t>B, with </a:t>
            </a:r>
            <a:r>
              <a:rPr lang="it-IT" altLang="it-IT" sz="2400" i="1" dirty="0" err="1">
                <a:latin typeface="Corbel" panose="020B0503020204020204" pitchFamily="34" charset="0"/>
              </a:rPr>
              <a:t>lenghts</a:t>
            </a:r>
            <a:r>
              <a:rPr lang="it-IT" altLang="it-IT" sz="2400" i="1" dirty="0">
                <a:latin typeface="Corbel" panose="020B0503020204020204" pitchFamily="34" charset="0"/>
              </a:rPr>
              <a:t> a </a:t>
            </a:r>
            <a:r>
              <a:rPr lang="it-IT" altLang="it-IT" sz="2400" dirty="0">
                <a:latin typeface="Corbel" panose="020B0503020204020204" pitchFamily="34" charset="0"/>
              </a:rPr>
              <a:t>and</a:t>
            </a:r>
            <a:r>
              <a:rPr lang="it-IT" altLang="it-IT" sz="2400" i="1" dirty="0">
                <a:latin typeface="Corbel" panose="020B0503020204020204" pitchFamily="34" charset="0"/>
              </a:rPr>
              <a:t> b</a:t>
            </a:r>
            <a:r>
              <a:rPr lang="it-IT" altLang="it-IT" sz="2400" dirty="0">
                <a:latin typeface="Corbel" panose="020B0503020204020204" pitchFamily="34" charset="0"/>
              </a:rPr>
              <a:t>, </a:t>
            </a:r>
            <a:r>
              <a:rPr lang="it-IT" altLang="it-IT" sz="2400" dirty="0" err="1">
                <a:latin typeface="Corbel" panose="020B0503020204020204" pitchFamily="34" charset="0"/>
              </a:rPr>
              <a:t>we</a:t>
            </a:r>
            <a:r>
              <a:rPr lang="it-IT" altLang="it-IT" sz="2400" dirty="0">
                <a:latin typeface="Corbel" panose="020B0503020204020204" pitchFamily="34" charset="0"/>
              </a:rPr>
              <a:t> introduce the (a+1)x(b+1) </a:t>
            </a:r>
            <a:r>
              <a:rPr lang="it-IT" altLang="it-IT" sz="2400" dirty="0" err="1">
                <a:latin typeface="Corbel" panose="020B0503020204020204" pitchFamily="34" charset="0"/>
              </a:rPr>
              <a:t>matrix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i="1" dirty="0">
                <a:latin typeface="Corbel" panose="020B0503020204020204" pitchFamily="34" charset="0"/>
              </a:rPr>
              <a:t>F</a:t>
            </a:r>
            <a:r>
              <a:rPr lang="it-IT" altLang="it-IT" sz="2400" dirty="0">
                <a:latin typeface="Corbel" panose="020B0503020204020204" pitchFamily="34" charset="0"/>
              </a:rPr>
              <a:t>(</a:t>
            </a:r>
            <a:r>
              <a:rPr lang="it-IT" altLang="it-IT" sz="2400" i="1" dirty="0" err="1">
                <a:latin typeface="Corbel" panose="020B0503020204020204" pitchFamily="34" charset="0"/>
              </a:rPr>
              <a:t>i</a:t>
            </a:r>
            <a:r>
              <a:rPr lang="it-IT" altLang="it-IT" sz="2400" dirty="0" err="1">
                <a:latin typeface="Corbel" panose="020B0503020204020204" pitchFamily="34" charset="0"/>
              </a:rPr>
              <a:t>,</a:t>
            </a:r>
            <a:r>
              <a:rPr lang="it-IT" altLang="it-IT" sz="2400" i="1" dirty="0" err="1">
                <a:latin typeface="Corbel" panose="020B0503020204020204" pitchFamily="34" charset="0"/>
              </a:rPr>
              <a:t>j</a:t>
            </a:r>
            <a:r>
              <a:rPr lang="it-IT" altLang="it-IT" sz="2400" dirty="0">
                <a:latin typeface="Corbel" panose="020B0503020204020204" pitchFamily="34" charset="0"/>
              </a:rPr>
              <a:t>) </a:t>
            </a:r>
            <a:r>
              <a:rPr lang="it-IT" altLang="it-IT" sz="2400" dirty="0" err="1">
                <a:latin typeface="Corbel" panose="020B0503020204020204" pitchFamily="34" charset="0"/>
              </a:rPr>
              <a:t>storing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b="1" dirty="0">
                <a:latin typeface="Corbel" panose="020B0503020204020204" pitchFamily="34" charset="0"/>
              </a:rPr>
              <a:t>the score of the best </a:t>
            </a:r>
            <a:r>
              <a:rPr lang="it-IT" altLang="it-IT" sz="2400" b="1" dirty="0" err="1">
                <a:latin typeface="Corbel" panose="020B0503020204020204" pitchFamily="34" charset="0"/>
              </a:rPr>
              <a:t>alignment</a:t>
            </a:r>
            <a:r>
              <a:rPr lang="it-IT" altLang="it-IT" sz="2400" b="1" dirty="0">
                <a:latin typeface="Corbel" panose="020B0503020204020204" pitchFamily="34" charset="0"/>
              </a:rPr>
              <a:t> </a:t>
            </a:r>
            <a:r>
              <a:rPr lang="it-IT" altLang="it-IT" sz="2400" b="1" dirty="0" err="1">
                <a:latin typeface="Corbel" panose="020B0503020204020204" pitchFamily="34" charset="0"/>
              </a:rPr>
              <a:t>between</a:t>
            </a:r>
            <a:r>
              <a:rPr lang="it-IT" altLang="it-IT" sz="2400" b="1" dirty="0">
                <a:latin typeface="Corbel" panose="020B0503020204020204" pitchFamily="34" charset="0"/>
              </a:rPr>
              <a:t> the </a:t>
            </a:r>
            <a:r>
              <a:rPr lang="it-IT" altLang="it-IT" sz="2400" b="1" dirty="0" err="1">
                <a:latin typeface="Corbel" panose="020B0503020204020204" pitchFamily="34" charset="0"/>
              </a:rPr>
              <a:t>substrings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</a:p>
          <a:p>
            <a:endParaRPr lang="it-IT" altLang="it-IT" sz="2400" i="1" dirty="0">
              <a:latin typeface="Comic Sans MS" panose="030F0702030302020204" pitchFamily="66" charset="0"/>
            </a:endParaRPr>
          </a:p>
          <a:p>
            <a:r>
              <a:rPr lang="it-IT" altLang="it-IT" sz="2400" i="1" dirty="0">
                <a:latin typeface="Courier" pitchFamily="2" charset="0"/>
              </a:rPr>
              <a:t>0A</a:t>
            </a:r>
            <a:r>
              <a:rPr lang="it-IT" altLang="it-IT" sz="2400" i="1" baseline="30000" dirty="0">
                <a:latin typeface="Courier" pitchFamily="2" charset="0"/>
              </a:rPr>
              <a:t>1</a:t>
            </a:r>
            <a:r>
              <a:rPr lang="it-IT" altLang="it-IT" sz="2400" i="1" dirty="0">
                <a:latin typeface="Courier" pitchFamily="2" charset="0"/>
              </a:rPr>
              <a:t>A</a:t>
            </a:r>
            <a:r>
              <a:rPr lang="it-IT" altLang="it-IT" sz="2400" i="1" baseline="30000" dirty="0">
                <a:latin typeface="Courier" pitchFamily="2" charset="0"/>
              </a:rPr>
              <a:t>2</a:t>
            </a:r>
            <a:r>
              <a:rPr lang="it-IT" altLang="it-IT" sz="2400" i="1" dirty="0">
                <a:latin typeface="Courier" pitchFamily="2" charset="0"/>
              </a:rPr>
              <a:t>A</a:t>
            </a:r>
            <a:r>
              <a:rPr lang="it-IT" altLang="it-IT" sz="2400" i="1" baseline="30000" dirty="0">
                <a:latin typeface="Courier" pitchFamily="2" charset="0"/>
              </a:rPr>
              <a:t>3</a:t>
            </a:r>
            <a:r>
              <a:rPr lang="it-IT" altLang="it-IT" sz="2400" i="1" dirty="0">
                <a:latin typeface="Courier" pitchFamily="2" charset="0"/>
              </a:rPr>
              <a:t>…… A</a:t>
            </a:r>
            <a:r>
              <a:rPr lang="it-IT" altLang="it-IT" sz="2400" i="1" baseline="30000" dirty="0">
                <a:latin typeface="Courier" pitchFamily="2" charset="0"/>
              </a:rPr>
              <a:t>i </a:t>
            </a:r>
            <a:r>
              <a:rPr lang="it-IT" altLang="it-IT" sz="2400" dirty="0">
                <a:latin typeface="Courier" pitchFamily="2" charset="0"/>
              </a:rPr>
              <a:t>   	</a:t>
            </a:r>
            <a:r>
              <a:rPr lang="it-IT" altLang="it-IT" sz="2400" dirty="0">
                <a:latin typeface="Corbel" panose="020B0503020204020204" pitchFamily="34" charset="0"/>
              </a:rPr>
              <a:t>and</a:t>
            </a:r>
            <a:r>
              <a:rPr lang="it-IT" altLang="it-IT" sz="2400" dirty="0">
                <a:latin typeface="Courier" pitchFamily="2" charset="0"/>
              </a:rPr>
              <a:t>  	</a:t>
            </a:r>
            <a:r>
              <a:rPr lang="it-IT" altLang="it-IT" sz="2400" i="1" dirty="0">
                <a:latin typeface="Courier" pitchFamily="2" charset="0"/>
              </a:rPr>
              <a:t>0B</a:t>
            </a:r>
            <a:r>
              <a:rPr lang="it-IT" altLang="it-IT" sz="2400" i="1" baseline="30000" dirty="0">
                <a:latin typeface="Courier" pitchFamily="2" charset="0"/>
              </a:rPr>
              <a:t>1</a:t>
            </a:r>
            <a:r>
              <a:rPr lang="it-IT" altLang="it-IT" sz="2400" i="1" dirty="0">
                <a:latin typeface="Courier" pitchFamily="2" charset="0"/>
              </a:rPr>
              <a:t>B</a:t>
            </a:r>
            <a:r>
              <a:rPr lang="it-IT" altLang="it-IT" sz="2400" i="1" baseline="30000" dirty="0">
                <a:latin typeface="Courier" pitchFamily="2" charset="0"/>
              </a:rPr>
              <a:t>2</a:t>
            </a:r>
            <a:r>
              <a:rPr lang="it-IT" altLang="it-IT" sz="2400" i="1" dirty="0">
                <a:latin typeface="Courier" pitchFamily="2" charset="0"/>
              </a:rPr>
              <a:t>B</a:t>
            </a:r>
            <a:r>
              <a:rPr lang="it-IT" altLang="it-IT" sz="2400" i="1" baseline="30000" dirty="0">
                <a:latin typeface="Courier" pitchFamily="2" charset="0"/>
              </a:rPr>
              <a:t>3</a:t>
            </a:r>
            <a:r>
              <a:rPr lang="it-IT" altLang="it-IT" sz="2400" i="1" dirty="0">
                <a:latin typeface="Courier" pitchFamily="2" charset="0"/>
              </a:rPr>
              <a:t>…… </a:t>
            </a:r>
            <a:r>
              <a:rPr lang="it-IT" altLang="it-IT" sz="2400" i="1" dirty="0" err="1">
                <a:latin typeface="Courier" pitchFamily="2" charset="0"/>
              </a:rPr>
              <a:t>B</a:t>
            </a:r>
            <a:r>
              <a:rPr lang="it-IT" altLang="it-IT" sz="2400" i="1" baseline="30000" dirty="0" err="1">
                <a:latin typeface="Courier" pitchFamily="2" charset="0"/>
              </a:rPr>
              <a:t>j</a:t>
            </a:r>
            <a:endParaRPr lang="it-IT" altLang="it-IT" sz="2400" i="1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C0DBD-64D1-F244-9AEC-191384316DF6}"/>
              </a:ext>
            </a:extLst>
          </p:cNvPr>
          <p:cNvSpPr/>
          <p:nvPr/>
        </p:nvSpPr>
        <p:spPr>
          <a:xfrm>
            <a:off x="3020960" y="4228983"/>
            <a:ext cx="833461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it-IT" sz="2800" i="1" dirty="0">
                <a:latin typeface="Courier" pitchFamily="2" charset="0"/>
              </a:rPr>
              <a:t>F(1,1)=?		</a:t>
            </a:r>
            <a:r>
              <a:rPr lang="it-IT" altLang="it-IT" sz="2800" i="1" dirty="0" err="1">
                <a:latin typeface="Corbel" panose="020B0503020204020204" pitchFamily="34" charset="0"/>
              </a:rPr>
              <a:t>it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the score of the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aligment</a:t>
            </a:r>
            <a:r>
              <a:rPr lang="it-IT" altLang="it-IT" sz="2800" i="1" dirty="0">
                <a:latin typeface="Corbel" panose="020B0503020204020204" pitchFamily="34" charset="0"/>
              </a:rPr>
              <a:t> in </a:t>
            </a:r>
            <a:r>
              <a:rPr lang="it-IT" altLang="it-IT" sz="2800" i="1" dirty="0" err="1">
                <a:latin typeface="Corbel" panose="020B0503020204020204" pitchFamily="34" charset="0"/>
              </a:rPr>
              <a:t>which</a:t>
            </a:r>
            <a:r>
              <a:rPr lang="it-IT" altLang="it-IT" sz="2800" i="1" dirty="0">
                <a:latin typeface="Corbel" panose="020B0503020204020204" pitchFamily="34" charset="0"/>
              </a:rPr>
              <a:t> 			the first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A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aligned</a:t>
            </a:r>
            <a:r>
              <a:rPr lang="it-IT" altLang="it-IT" sz="2800" i="1" dirty="0">
                <a:latin typeface="Corbel" panose="020B0503020204020204" pitchFamily="34" charset="0"/>
              </a:rPr>
              <a:t> with the 			first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B.</a:t>
            </a:r>
          </a:p>
        </p:txBody>
      </p:sp>
    </p:spTree>
    <p:extLst>
      <p:ext uri="{BB962C8B-B14F-4D97-AF65-F5344CB8AC3E}">
        <p14:creationId xmlns:p14="http://schemas.microsoft.com/office/powerpoint/2010/main" val="1123217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752600" y="241974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448870" y="1037639"/>
            <a:ext cx="1084290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		</a:t>
            </a:r>
            <a:r>
              <a:rPr lang="it-IT" altLang="it-IT" sz="2800" i="1" dirty="0">
                <a:latin typeface="Courier" pitchFamily="2" charset="0"/>
              </a:rPr>
              <a:t>F(1,1)=?</a:t>
            </a:r>
          </a:p>
          <a:p>
            <a:r>
              <a:rPr lang="it-IT" altLang="it-IT" sz="2800" i="1" dirty="0">
                <a:latin typeface="Corbel" panose="020B0503020204020204" pitchFamily="34" charset="0"/>
              </a:rPr>
              <a:t>			</a:t>
            </a:r>
            <a:r>
              <a:rPr lang="it-IT" altLang="it-IT" sz="2800" i="1" dirty="0" err="1">
                <a:latin typeface="Corbel" panose="020B0503020204020204" pitchFamily="34" charset="0"/>
              </a:rPr>
              <a:t>it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the score of the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aligment</a:t>
            </a:r>
            <a:r>
              <a:rPr lang="it-IT" altLang="it-IT" sz="2800" i="1" dirty="0">
                <a:latin typeface="Corbel" panose="020B0503020204020204" pitchFamily="34" charset="0"/>
              </a:rPr>
              <a:t> in </a:t>
            </a:r>
            <a:r>
              <a:rPr lang="it-IT" altLang="it-IT" sz="2800" i="1" dirty="0" err="1">
                <a:latin typeface="Corbel" panose="020B0503020204020204" pitchFamily="34" charset="0"/>
              </a:rPr>
              <a:t>which</a:t>
            </a:r>
            <a:r>
              <a:rPr lang="it-IT" altLang="it-IT" sz="2800" i="1" dirty="0">
                <a:latin typeface="Corbel" panose="020B0503020204020204" pitchFamily="34" charset="0"/>
              </a:rPr>
              <a:t> the first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			A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aligned</a:t>
            </a:r>
            <a:r>
              <a:rPr lang="it-IT" altLang="it-IT" sz="2800" i="1" dirty="0">
                <a:latin typeface="Corbel" panose="020B0503020204020204" pitchFamily="34" charset="0"/>
              </a:rPr>
              <a:t> with the first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B.</a:t>
            </a:r>
          </a:p>
          <a:p>
            <a:endParaRPr lang="it-IT" altLang="it-IT" sz="2800" i="1" dirty="0">
              <a:latin typeface="Corbel" panose="020B0503020204020204" pitchFamily="34" charset="0"/>
            </a:endParaRPr>
          </a:p>
          <a:p>
            <a:endParaRPr lang="it-IT" altLang="it-IT" sz="2800" i="1" dirty="0">
              <a:latin typeface="Corbel" panose="020B0503020204020204" pitchFamily="34" charset="0"/>
            </a:endParaRPr>
          </a:p>
          <a:p>
            <a:r>
              <a:rPr lang="it-IT" altLang="it-IT" sz="2800" i="1" dirty="0">
                <a:latin typeface="Corbel" panose="020B0503020204020204" pitchFamily="34" charset="0"/>
              </a:rPr>
              <a:t>Three </a:t>
            </a:r>
            <a:r>
              <a:rPr lang="it-IT" altLang="it-IT" sz="2800" i="1" dirty="0" err="1">
                <a:latin typeface="Corbel" panose="020B0503020204020204" pitchFamily="34" charset="0"/>
              </a:rPr>
              <a:t>possibilities</a:t>
            </a:r>
            <a:r>
              <a:rPr lang="it-IT" altLang="it-IT" sz="2800" i="1" dirty="0">
                <a:latin typeface="Corbel" panose="020B0503020204020204" pitchFamily="34" charset="0"/>
              </a:rPr>
              <a:t>:						</a:t>
            </a:r>
            <a:endParaRPr lang="it-IT" altLang="it-IT" sz="2800" dirty="0">
              <a:latin typeface="Corbel" panose="020B0503020204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48870" y="3987740"/>
            <a:ext cx="3476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0A</a:t>
            </a:r>
            <a:r>
              <a:rPr lang="it-IT" altLang="it-IT" sz="24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400" dirty="0">
                <a:latin typeface="Courier" pitchFamily="2" charset="0"/>
              </a:rPr>
              <a:t>0B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</a:p>
          <a:p>
            <a:r>
              <a:rPr lang="it-IT" altLang="it-IT" sz="2400" dirty="0">
                <a:latin typeface="Courier" pitchFamily="2" charset="0"/>
              </a:rPr>
              <a:t>Score=match(A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  <a:r>
              <a:rPr lang="it-IT" altLang="it-IT" sz="2400" dirty="0">
                <a:latin typeface="Courier" pitchFamily="2" charset="0"/>
              </a:rPr>
              <a:t>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  <a:r>
              <a:rPr lang="it-IT" altLang="it-IT" sz="2400" dirty="0">
                <a:latin typeface="Courier" pitchFamily="2" charset="0"/>
              </a:rPr>
              <a:t>)</a:t>
            </a:r>
          </a:p>
        </p:txBody>
      </p:sp>
      <p:sp>
        <p:nvSpPr>
          <p:cNvPr id="6" name="Rettangolo 5"/>
          <p:cNvSpPr/>
          <p:nvPr/>
        </p:nvSpPr>
        <p:spPr>
          <a:xfrm>
            <a:off x="4118227" y="4099102"/>
            <a:ext cx="4248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 A</a:t>
            </a:r>
            <a:r>
              <a:rPr lang="it-IT" altLang="it-IT" sz="2400" baseline="30000" dirty="0">
                <a:latin typeface="Courier" pitchFamily="2" charset="0"/>
              </a:rPr>
              <a:t>1 </a:t>
            </a:r>
            <a:r>
              <a:rPr lang="it-IT" altLang="it-IT" sz="2400" dirty="0">
                <a:latin typeface="Courier" pitchFamily="2" charset="0"/>
              </a:rPr>
              <a:t>-</a:t>
            </a:r>
            <a:r>
              <a:rPr lang="it-IT" altLang="it-IT" sz="2400" baseline="30000" dirty="0">
                <a:latin typeface="Courier" pitchFamily="2" charset="0"/>
              </a:rPr>
              <a:t> </a:t>
            </a:r>
          </a:p>
          <a:p>
            <a:r>
              <a:rPr lang="it-IT" altLang="it-IT" sz="2400" dirty="0">
                <a:latin typeface="Courier" pitchFamily="2" charset="0"/>
              </a:rPr>
              <a:t>0 – 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  <a:endParaRPr lang="it-IT" altLang="it-IT" sz="2400" dirty="0">
              <a:latin typeface="Courier" pitchFamily="2" charset="0"/>
            </a:endParaRPr>
          </a:p>
          <a:p>
            <a:r>
              <a:rPr lang="it-IT" altLang="it-IT" sz="2400" dirty="0">
                <a:latin typeface="Courier" pitchFamily="2" charset="0"/>
              </a:rPr>
              <a:t>Score = </a:t>
            </a:r>
            <a:r>
              <a:rPr lang="it-IT" altLang="it-IT" sz="2400" dirty="0">
                <a:latin typeface="Courier" pitchFamily="2" charset="0"/>
                <a:sym typeface="Wingdings" panose="05000000000000000000" pitchFamily="2" charset="2"/>
              </a:rPr>
              <a:t>F(1,0) + gap</a:t>
            </a:r>
            <a:endParaRPr lang="it-IT" altLang="it-IT" sz="2400" dirty="0">
              <a:latin typeface="Courier" pitchFamily="2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8134956" y="4120774"/>
            <a:ext cx="3901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0 - A</a:t>
            </a:r>
            <a:r>
              <a:rPr lang="it-IT" altLang="it-IT" sz="24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400" dirty="0">
                <a:latin typeface="Courier" pitchFamily="2" charset="0"/>
              </a:rPr>
              <a:t>0 B</a:t>
            </a:r>
            <a:r>
              <a:rPr lang="it-IT" altLang="it-IT" sz="2400" baseline="30000" dirty="0">
                <a:latin typeface="Courier" pitchFamily="2" charset="0"/>
              </a:rPr>
              <a:t>1 </a:t>
            </a:r>
            <a:r>
              <a:rPr lang="it-IT" altLang="it-IT" sz="2400" dirty="0">
                <a:latin typeface="Courier" pitchFamily="2" charset="0"/>
              </a:rPr>
              <a:t>-</a:t>
            </a:r>
          </a:p>
          <a:p>
            <a:r>
              <a:rPr lang="it-IT" altLang="it-IT" sz="2400" dirty="0">
                <a:latin typeface="Courier" pitchFamily="2" charset="0"/>
              </a:rPr>
              <a:t>Score = </a:t>
            </a:r>
            <a:r>
              <a:rPr lang="it-IT" altLang="it-IT" sz="2400" dirty="0">
                <a:latin typeface="Courier" pitchFamily="2" charset="0"/>
                <a:sym typeface="Wingdings" panose="05000000000000000000" pitchFamily="2" charset="2"/>
              </a:rPr>
              <a:t>F(0,1) + gap</a:t>
            </a:r>
            <a:endParaRPr lang="it-IT" altLang="it-IT" sz="2400" dirty="0">
              <a:latin typeface="Courier" pitchFamily="2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104284" y="5726582"/>
            <a:ext cx="664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800" b="1" i="1" dirty="0">
                <a:solidFill>
                  <a:srgbClr val="FF0000"/>
                </a:solidFill>
                <a:latin typeface="Corbel" panose="020B0503020204020204" pitchFamily="34" charset="0"/>
              </a:rPr>
              <a:t>F(1,1) =  Maximum of the </a:t>
            </a:r>
            <a:r>
              <a:rPr lang="it-IT" altLang="it-IT" sz="2800" b="1" i="1" dirty="0" err="1">
                <a:solidFill>
                  <a:srgbClr val="FF0000"/>
                </a:solidFill>
                <a:latin typeface="Corbel" panose="020B0503020204020204" pitchFamily="34" charset="0"/>
              </a:rPr>
              <a:t>three</a:t>
            </a:r>
            <a:r>
              <a:rPr lang="it-IT" altLang="it-IT" sz="2800" b="1" i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rgbClr val="FF0000"/>
                </a:solidFill>
                <a:latin typeface="Corbel" panose="020B0503020204020204" pitchFamily="34" charset="0"/>
              </a:rPr>
              <a:t>possibilities</a:t>
            </a:r>
            <a:endParaRPr lang="it-IT" altLang="it-IT" sz="2800" b="1" i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37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752600" y="241974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5" name="Rettangolo 4"/>
          <p:cNvSpPr/>
          <p:nvPr/>
        </p:nvSpPr>
        <p:spPr>
          <a:xfrm>
            <a:off x="5032062" y="3747266"/>
            <a:ext cx="3476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F(0,0) + s(A1,B1)</a:t>
            </a:r>
          </a:p>
        </p:txBody>
      </p:sp>
      <p:sp>
        <p:nvSpPr>
          <p:cNvPr id="6" name="Rettangolo 5"/>
          <p:cNvSpPr/>
          <p:nvPr/>
        </p:nvSpPr>
        <p:spPr>
          <a:xfrm>
            <a:off x="4023634" y="1609239"/>
            <a:ext cx="4248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 A</a:t>
            </a:r>
            <a:r>
              <a:rPr lang="it-IT" altLang="it-IT" sz="2400" baseline="30000" dirty="0">
                <a:latin typeface="Courier" pitchFamily="2" charset="0"/>
              </a:rPr>
              <a:t>1 </a:t>
            </a:r>
            <a:r>
              <a:rPr lang="it-IT" altLang="it-IT" sz="2400" dirty="0">
                <a:latin typeface="Courier" pitchFamily="2" charset="0"/>
              </a:rPr>
              <a:t>-</a:t>
            </a:r>
            <a:r>
              <a:rPr lang="it-IT" altLang="it-IT" sz="2400" baseline="30000" dirty="0">
                <a:latin typeface="Courier" pitchFamily="2" charset="0"/>
              </a:rPr>
              <a:t> </a:t>
            </a:r>
          </a:p>
          <a:p>
            <a:r>
              <a:rPr lang="it-IT" altLang="it-IT" sz="2400" dirty="0">
                <a:latin typeface="Courier" pitchFamily="2" charset="0"/>
              </a:rPr>
              <a:t>0 – 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  <a:endParaRPr lang="it-IT" altLang="it-IT" sz="2400" dirty="0">
              <a:latin typeface="Courier" pitchFamily="2" charset="0"/>
            </a:endParaRPr>
          </a:p>
          <a:p>
            <a:r>
              <a:rPr lang="it-IT" altLang="it-IT" sz="2400" dirty="0">
                <a:latin typeface="Courier" pitchFamily="2" charset="0"/>
              </a:rPr>
              <a:t>Score = </a:t>
            </a:r>
            <a:r>
              <a:rPr lang="it-IT" altLang="it-IT" sz="2400" dirty="0">
                <a:latin typeface="Courier" pitchFamily="2" charset="0"/>
                <a:sym typeface="Wingdings" panose="05000000000000000000" pitchFamily="2" charset="2"/>
              </a:rPr>
              <a:t>F(1,0) + gap</a:t>
            </a:r>
            <a:endParaRPr lang="it-IT" altLang="it-IT" sz="2400" dirty="0">
              <a:latin typeface="Courier" pitchFamily="2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8040363" y="1630911"/>
            <a:ext cx="3901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0 - A</a:t>
            </a:r>
            <a:r>
              <a:rPr lang="it-IT" altLang="it-IT" sz="24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400" dirty="0">
                <a:latin typeface="Courier" pitchFamily="2" charset="0"/>
              </a:rPr>
              <a:t>0 B</a:t>
            </a:r>
            <a:r>
              <a:rPr lang="it-IT" altLang="it-IT" sz="2400" baseline="30000" dirty="0">
                <a:latin typeface="Courier" pitchFamily="2" charset="0"/>
              </a:rPr>
              <a:t>1 </a:t>
            </a:r>
            <a:r>
              <a:rPr lang="it-IT" altLang="it-IT" sz="2400" dirty="0">
                <a:latin typeface="Courier" pitchFamily="2" charset="0"/>
              </a:rPr>
              <a:t>-</a:t>
            </a:r>
          </a:p>
          <a:p>
            <a:r>
              <a:rPr lang="it-IT" altLang="it-IT" sz="2400" dirty="0">
                <a:latin typeface="Courier" pitchFamily="2" charset="0"/>
              </a:rPr>
              <a:t>Score = </a:t>
            </a:r>
            <a:r>
              <a:rPr lang="it-IT" altLang="it-IT" sz="2400" dirty="0">
                <a:latin typeface="Courier" pitchFamily="2" charset="0"/>
                <a:sym typeface="Wingdings" panose="05000000000000000000" pitchFamily="2" charset="2"/>
              </a:rPr>
              <a:t>F(0,1) + gap</a:t>
            </a:r>
            <a:endParaRPr lang="it-IT" altLang="it-IT" sz="2400" dirty="0">
              <a:latin typeface="Courier" pitchFamily="2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567692" y="4100722"/>
            <a:ext cx="2114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800" b="1" i="1" dirty="0">
                <a:solidFill>
                  <a:srgbClr val="FF0000"/>
                </a:solidFill>
                <a:latin typeface="Corbel" panose="020B0503020204020204" pitchFamily="34" charset="0"/>
              </a:rPr>
              <a:t>F(1,1) =  Max</a:t>
            </a: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6CDC1A88-DB95-8640-BCA9-907EF4644DC2}"/>
              </a:ext>
            </a:extLst>
          </p:cNvPr>
          <p:cNvSpPr/>
          <p:nvPr/>
        </p:nvSpPr>
        <p:spPr>
          <a:xfrm>
            <a:off x="5032061" y="4208931"/>
            <a:ext cx="3476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F(1,0) - d</a:t>
            </a:r>
          </a:p>
        </p:txBody>
      </p:sp>
      <p:sp>
        <p:nvSpPr>
          <p:cNvPr id="9" name="Rettangolo 4">
            <a:extLst>
              <a:ext uri="{FF2B5EF4-FFF2-40B4-BE49-F238E27FC236}">
                <a16:creationId xmlns:a16="http://schemas.microsoft.com/office/drawing/2014/main" id="{F8DC248D-8DBA-A148-90C0-6E8026CDB740}"/>
              </a:ext>
            </a:extLst>
          </p:cNvPr>
          <p:cNvSpPr/>
          <p:nvPr/>
        </p:nvSpPr>
        <p:spPr>
          <a:xfrm>
            <a:off x="5032060" y="4648976"/>
            <a:ext cx="3476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F(0,1) - d</a:t>
            </a:r>
          </a:p>
        </p:txBody>
      </p:sp>
      <p:sp>
        <p:nvSpPr>
          <p:cNvPr id="10" name="AutoShape 1028">
            <a:extLst>
              <a:ext uri="{FF2B5EF4-FFF2-40B4-BE49-F238E27FC236}">
                <a16:creationId xmlns:a16="http://schemas.microsoft.com/office/drawing/2014/main" id="{026F2302-AE1B-7944-BE2A-DF2088996997}"/>
              </a:ext>
            </a:extLst>
          </p:cNvPr>
          <p:cNvSpPr>
            <a:spLocks/>
          </p:cNvSpPr>
          <p:nvPr/>
        </p:nvSpPr>
        <p:spPr bwMode="auto">
          <a:xfrm>
            <a:off x="4785022" y="3696957"/>
            <a:ext cx="164692" cy="1303784"/>
          </a:xfrm>
          <a:prstGeom prst="leftBrace">
            <a:avLst>
              <a:gd name="adj1" fmla="val 1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1" name="Rettangolo 4">
            <a:extLst>
              <a:ext uri="{FF2B5EF4-FFF2-40B4-BE49-F238E27FC236}">
                <a16:creationId xmlns:a16="http://schemas.microsoft.com/office/drawing/2014/main" id="{DFE40F93-CBD7-124F-806A-E7615E3CD71E}"/>
              </a:ext>
            </a:extLst>
          </p:cNvPr>
          <p:cNvSpPr/>
          <p:nvPr/>
        </p:nvSpPr>
        <p:spPr>
          <a:xfrm>
            <a:off x="300067" y="1630911"/>
            <a:ext cx="3476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0A</a:t>
            </a:r>
            <a:r>
              <a:rPr lang="it-IT" altLang="it-IT" sz="24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400" dirty="0">
                <a:latin typeface="Courier" pitchFamily="2" charset="0"/>
              </a:rPr>
              <a:t>0B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</a:p>
          <a:p>
            <a:r>
              <a:rPr lang="it-IT" altLang="it-IT" sz="2400" dirty="0">
                <a:latin typeface="Courier" pitchFamily="2" charset="0"/>
              </a:rPr>
              <a:t>Score=match(A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  <a:r>
              <a:rPr lang="it-IT" altLang="it-IT" sz="2400" dirty="0">
                <a:latin typeface="Courier" pitchFamily="2" charset="0"/>
              </a:rPr>
              <a:t>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  <a:r>
              <a:rPr lang="it-IT" altLang="it-IT" sz="24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5023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752600" y="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08E26B-AA3D-5849-9E61-7FAA290DAEA6}"/>
              </a:ext>
            </a:extLst>
          </p:cNvPr>
          <p:cNvGrpSpPr/>
          <p:nvPr/>
        </p:nvGrpSpPr>
        <p:grpSpPr>
          <a:xfrm>
            <a:off x="1523999" y="793914"/>
            <a:ext cx="9372600" cy="4893647"/>
            <a:chOff x="1524000" y="762001"/>
            <a:chExt cx="9372600" cy="4893647"/>
          </a:xfrm>
        </p:grpSpPr>
        <p:sp>
          <p:nvSpPr>
            <p:cNvPr id="71683" name="Rectangle 1027"/>
            <p:cNvSpPr>
              <a:spLocks noChangeArrowheads="1"/>
            </p:cNvSpPr>
            <p:nvPr/>
          </p:nvSpPr>
          <p:spPr bwMode="auto">
            <a:xfrm>
              <a:off x="1524000" y="762001"/>
              <a:ext cx="9372600" cy="489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 b="1" i="1" dirty="0">
                  <a:solidFill>
                    <a:schemeClr val="accent2"/>
                  </a:solidFill>
                  <a:latin typeface="Corbel" panose="020B0503020204020204" pitchFamily="34" charset="0"/>
                </a:rPr>
                <a:t>GLOBAL </a:t>
              </a:r>
              <a:r>
                <a:rPr lang="it-IT" altLang="it-IT" b="1" i="1" dirty="0" err="1">
                  <a:solidFill>
                    <a:schemeClr val="accent2"/>
                  </a:solidFill>
                  <a:latin typeface="Corbel" panose="020B0503020204020204" pitchFamily="34" charset="0"/>
                </a:rPr>
                <a:t>alignment</a:t>
              </a:r>
              <a:r>
                <a:rPr lang="it-IT" altLang="it-IT" b="1" i="1" dirty="0">
                  <a:solidFill>
                    <a:schemeClr val="accent2"/>
                  </a:solidFill>
                  <a:latin typeface="Corbel" panose="020B0503020204020204" pitchFamily="34" charset="0"/>
                </a:rPr>
                <a:t>, linear gap penalty</a:t>
              </a:r>
              <a:endParaRPr lang="it-IT" altLang="it-IT" dirty="0">
                <a:latin typeface="Corbel" panose="020B0503020204020204" pitchFamily="34" charset="0"/>
              </a:endParaRPr>
            </a:p>
            <a:p>
              <a:r>
                <a:rPr lang="it-IT" altLang="it-IT" dirty="0" err="1">
                  <a:latin typeface="Corbel" panose="020B0503020204020204" pitchFamily="34" charset="0"/>
                </a:rPr>
                <a:t>Given</a:t>
              </a:r>
              <a:r>
                <a:rPr lang="it-IT" altLang="it-IT" dirty="0">
                  <a:latin typeface="Corbel" panose="020B0503020204020204" pitchFamily="34" charset="0"/>
                </a:rPr>
                <a:t> </a:t>
              </a:r>
              <a:r>
                <a:rPr lang="it-IT" altLang="it-IT" dirty="0" err="1">
                  <a:latin typeface="Corbel" panose="020B0503020204020204" pitchFamily="34" charset="0"/>
                </a:rPr>
                <a:t>two</a:t>
              </a:r>
              <a:r>
                <a:rPr lang="it-IT" altLang="it-IT" dirty="0">
                  <a:latin typeface="Corbel" panose="020B0503020204020204" pitchFamily="34" charset="0"/>
                </a:rPr>
                <a:t> </a:t>
              </a:r>
              <a:r>
                <a:rPr lang="it-IT" altLang="it-IT" dirty="0" err="1">
                  <a:latin typeface="Corbel" panose="020B0503020204020204" pitchFamily="34" charset="0"/>
                </a:rPr>
                <a:t>sequences</a:t>
              </a:r>
              <a:r>
                <a:rPr lang="it-IT" altLang="it-IT" dirty="0">
                  <a:latin typeface="Corbel" panose="020B0503020204020204" pitchFamily="34" charset="0"/>
                </a:rPr>
                <a:t> </a:t>
              </a:r>
              <a:r>
                <a:rPr lang="it-IT" altLang="it-IT" i="1" dirty="0">
                  <a:latin typeface="Corbel" panose="020B0503020204020204" pitchFamily="34" charset="0"/>
                </a:rPr>
                <a:t>A</a:t>
              </a:r>
              <a:r>
                <a:rPr lang="it-IT" altLang="it-IT" dirty="0">
                  <a:latin typeface="Corbel" panose="020B0503020204020204" pitchFamily="34" charset="0"/>
                </a:rPr>
                <a:t> and </a:t>
              </a:r>
              <a:r>
                <a:rPr lang="it-IT" altLang="it-IT" i="1" dirty="0">
                  <a:latin typeface="Corbel" panose="020B0503020204020204" pitchFamily="34" charset="0"/>
                </a:rPr>
                <a:t>B, with </a:t>
              </a:r>
              <a:r>
                <a:rPr lang="it-IT" altLang="it-IT" i="1" dirty="0" err="1">
                  <a:latin typeface="Corbel" panose="020B0503020204020204" pitchFamily="34" charset="0"/>
                </a:rPr>
                <a:t>lenghts</a:t>
              </a:r>
              <a:r>
                <a:rPr lang="it-IT" altLang="it-IT" i="1" dirty="0">
                  <a:latin typeface="Corbel" panose="020B0503020204020204" pitchFamily="34" charset="0"/>
                </a:rPr>
                <a:t> a </a:t>
              </a:r>
              <a:r>
                <a:rPr lang="it-IT" altLang="it-IT" dirty="0">
                  <a:latin typeface="Corbel" panose="020B0503020204020204" pitchFamily="34" charset="0"/>
                </a:rPr>
                <a:t>and</a:t>
              </a:r>
              <a:r>
                <a:rPr lang="it-IT" altLang="it-IT" i="1" dirty="0">
                  <a:latin typeface="Corbel" panose="020B0503020204020204" pitchFamily="34" charset="0"/>
                </a:rPr>
                <a:t> b</a:t>
              </a:r>
              <a:r>
                <a:rPr lang="it-IT" altLang="it-IT" dirty="0">
                  <a:latin typeface="Corbel" panose="020B0503020204020204" pitchFamily="34" charset="0"/>
                </a:rPr>
                <a:t>, </a:t>
              </a:r>
              <a:r>
                <a:rPr lang="it-IT" altLang="it-IT" dirty="0" err="1">
                  <a:latin typeface="Corbel" panose="020B0503020204020204" pitchFamily="34" charset="0"/>
                </a:rPr>
                <a:t>we</a:t>
              </a:r>
              <a:r>
                <a:rPr lang="it-IT" altLang="it-IT" dirty="0">
                  <a:latin typeface="Corbel" panose="020B0503020204020204" pitchFamily="34" charset="0"/>
                </a:rPr>
                <a:t> introduce the (a+1)x(b+1) </a:t>
              </a:r>
              <a:r>
                <a:rPr lang="it-IT" altLang="it-IT" dirty="0" err="1">
                  <a:latin typeface="Corbel" panose="020B0503020204020204" pitchFamily="34" charset="0"/>
                </a:rPr>
                <a:t>matrix</a:t>
              </a:r>
              <a:r>
                <a:rPr lang="it-IT" altLang="it-IT" dirty="0">
                  <a:latin typeface="Corbel" panose="020B0503020204020204" pitchFamily="34" charset="0"/>
                </a:rPr>
                <a:t> </a:t>
              </a:r>
              <a:r>
                <a:rPr lang="it-IT" altLang="it-IT" i="1" dirty="0">
                  <a:latin typeface="Corbel" panose="020B0503020204020204" pitchFamily="34" charset="0"/>
                </a:rPr>
                <a:t>F</a:t>
              </a:r>
              <a:r>
                <a:rPr lang="it-IT" altLang="it-IT" dirty="0">
                  <a:latin typeface="Corbel" panose="020B0503020204020204" pitchFamily="34" charset="0"/>
                </a:rPr>
                <a:t>(</a:t>
              </a:r>
              <a:r>
                <a:rPr lang="it-IT" altLang="it-IT" i="1" dirty="0" err="1">
                  <a:latin typeface="Corbel" panose="020B0503020204020204" pitchFamily="34" charset="0"/>
                </a:rPr>
                <a:t>i</a:t>
              </a:r>
              <a:r>
                <a:rPr lang="it-IT" altLang="it-IT" dirty="0" err="1">
                  <a:latin typeface="Corbel" panose="020B0503020204020204" pitchFamily="34" charset="0"/>
                </a:rPr>
                <a:t>,</a:t>
              </a:r>
              <a:r>
                <a:rPr lang="it-IT" altLang="it-IT" i="1" dirty="0" err="1">
                  <a:latin typeface="Corbel" panose="020B0503020204020204" pitchFamily="34" charset="0"/>
                </a:rPr>
                <a:t>j</a:t>
              </a:r>
              <a:r>
                <a:rPr lang="it-IT" altLang="it-IT" dirty="0">
                  <a:latin typeface="Corbel" panose="020B0503020204020204" pitchFamily="34" charset="0"/>
                </a:rPr>
                <a:t>) </a:t>
              </a:r>
              <a:r>
                <a:rPr lang="it-IT" altLang="it-IT" dirty="0" err="1">
                  <a:latin typeface="Corbel" panose="020B0503020204020204" pitchFamily="34" charset="0"/>
                </a:rPr>
                <a:t>storing</a:t>
              </a:r>
              <a:r>
                <a:rPr lang="it-IT" altLang="it-IT" dirty="0">
                  <a:latin typeface="Corbel" panose="020B0503020204020204" pitchFamily="34" charset="0"/>
                </a:rPr>
                <a:t> the score of the </a:t>
              </a:r>
              <a:r>
                <a:rPr lang="it-IT" altLang="it-IT" u="sng" dirty="0">
                  <a:latin typeface="Corbel" panose="020B0503020204020204" pitchFamily="34" charset="0"/>
                </a:rPr>
                <a:t>best </a:t>
              </a:r>
              <a:r>
                <a:rPr lang="it-IT" altLang="it-IT" u="sng" dirty="0" err="1">
                  <a:latin typeface="Corbel" panose="020B0503020204020204" pitchFamily="34" charset="0"/>
                </a:rPr>
                <a:t>alignment</a:t>
              </a:r>
              <a:r>
                <a:rPr lang="it-IT" altLang="it-IT" u="sng" dirty="0">
                  <a:latin typeface="Corbel" panose="020B0503020204020204" pitchFamily="34" charset="0"/>
                </a:rPr>
                <a:t> </a:t>
              </a:r>
              <a:r>
                <a:rPr lang="it-IT" altLang="it-IT" dirty="0" err="1">
                  <a:latin typeface="Corbel" panose="020B0503020204020204" pitchFamily="34" charset="0"/>
                </a:rPr>
                <a:t>between</a:t>
              </a:r>
              <a:r>
                <a:rPr lang="it-IT" altLang="it-IT" dirty="0">
                  <a:latin typeface="Corbel" panose="020B0503020204020204" pitchFamily="34" charset="0"/>
                </a:rPr>
                <a:t> the </a:t>
              </a:r>
              <a:r>
                <a:rPr lang="it-IT" altLang="it-IT" dirty="0" err="1">
                  <a:latin typeface="Corbel" panose="020B0503020204020204" pitchFamily="34" charset="0"/>
                </a:rPr>
                <a:t>substrings</a:t>
              </a:r>
              <a:r>
                <a:rPr lang="it-IT" altLang="it-IT" dirty="0">
                  <a:latin typeface="Corbel" panose="020B0503020204020204" pitchFamily="34" charset="0"/>
                </a:rPr>
                <a:t> </a:t>
              </a:r>
            </a:p>
            <a:p>
              <a:r>
                <a:rPr lang="it-IT" altLang="it-IT" i="1" dirty="0">
                  <a:latin typeface="Corbel" panose="020B0503020204020204" pitchFamily="34" charset="0"/>
                </a:rPr>
                <a:t>0A</a:t>
              </a:r>
              <a:r>
                <a:rPr lang="it-IT" altLang="it-IT" i="1" baseline="30000" dirty="0">
                  <a:latin typeface="Corbel" panose="020B0503020204020204" pitchFamily="34" charset="0"/>
                </a:rPr>
                <a:t>1</a:t>
              </a:r>
              <a:r>
                <a:rPr lang="it-IT" altLang="it-IT" i="1" dirty="0">
                  <a:latin typeface="Corbel" panose="020B0503020204020204" pitchFamily="34" charset="0"/>
                </a:rPr>
                <a:t>A</a:t>
              </a:r>
              <a:r>
                <a:rPr lang="it-IT" altLang="it-IT" i="1" baseline="30000" dirty="0">
                  <a:latin typeface="Corbel" panose="020B0503020204020204" pitchFamily="34" charset="0"/>
                </a:rPr>
                <a:t>2</a:t>
              </a:r>
              <a:r>
                <a:rPr lang="it-IT" altLang="it-IT" i="1" dirty="0">
                  <a:latin typeface="Corbel" panose="020B0503020204020204" pitchFamily="34" charset="0"/>
                </a:rPr>
                <a:t>A</a:t>
              </a:r>
              <a:r>
                <a:rPr lang="it-IT" altLang="it-IT" i="1" baseline="30000" dirty="0">
                  <a:latin typeface="Corbel" panose="020B0503020204020204" pitchFamily="34" charset="0"/>
                </a:rPr>
                <a:t>3</a:t>
              </a:r>
              <a:r>
                <a:rPr lang="it-IT" altLang="it-IT" i="1" dirty="0">
                  <a:latin typeface="Corbel" panose="020B0503020204020204" pitchFamily="34" charset="0"/>
                </a:rPr>
                <a:t>…….A</a:t>
              </a:r>
              <a:r>
                <a:rPr lang="it-IT" altLang="it-IT" i="1" baseline="30000" dirty="0">
                  <a:latin typeface="Corbel" panose="020B0503020204020204" pitchFamily="34" charset="0"/>
                </a:rPr>
                <a:t>i </a:t>
              </a:r>
              <a:r>
                <a:rPr lang="it-IT" altLang="it-IT" dirty="0">
                  <a:latin typeface="Corbel" panose="020B0503020204020204" pitchFamily="34" charset="0"/>
                </a:rPr>
                <a:t> 	and  	</a:t>
              </a:r>
              <a:r>
                <a:rPr lang="it-IT" altLang="it-IT" i="1" dirty="0">
                  <a:latin typeface="Corbel" panose="020B0503020204020204" pitchFamily="34" charset="0"/>
                </a:rPr>
                <a:t>0B</a:t>
              </a:r>
              <a:r>
                <a:rPr lang="it-IT" altLang="it-IT" i="1" baseline="30000" dirty="0">
                  <a:latin typeface="Corbel" panose="020B0503020204020204" pitchFamily="34" charset="0"/>
                </a:rPr>
                <a:t>1</a:t>
              </a:r>
              <a:r>
                <a:rPr lang="it-IT" altLang="it-IT" i="1" dirty="0">
                  <a:latin typeface="Corbel" panose="020B0503020204020204" pitchFamily="34" charset="0"/>
                </a:rPr>
                <a:t>B</a:t>
              </a:r>
              <a:r>
                <a:rPr lang="it-IT" altLang="it-IT" i="1" baseline="30000" dirty="0">
                  <a:latin typeface="Corbel" panose="020B0503020204020204" pitchFamily="34" charset="0"/>
                </a:rPr>
                <a:t>2</a:t>
              </a:r>
              <a:r>
                <a:rPr lang="it-IT" altLang="it-IT" i="1" dirty="0">
                  <a:latin typeface="Corbel" panose="020B0503020204020204" pitchFamily="34" charset="0"/>
                </a:rPr>
                <a:t>B</a:t>
              </a:r>
              <a:r>
                <a:rPr lang="it-IT" altLang="it-IT" i="1" baseline="30000" dirty="0">
                  <a:latin typeface="Corbel" panose="020B0503020204020204" pitchFamily="34" charset="0"/>
                </a:rPr>
                <a:t>3</a:t>
              </a:r>
              <a:r>
                <a:rPr lang="it-IT" altLang="it-IT" i="1" dirty="0">
                  <a:latin typeface="Corbel" panose="020B0503020204020204" pitchFamily="34" charset="0"/>
                </a:rPr>
                <a:t>…….</a:t>
              </a:r>
              <a:r>
                <a:rPr lang="it-IT" altLang="it-IT" i="1" dirty="0" err="1">
                  <a:latin typeface="Corbel" panose="020B0503020204020204" pitchFamily="34" charset="0"/>
                </a:rPr>
                <a:t>B</a:t>
              </a:r>
              <a:r>
                <a:rPr lang="it-IT" altLang="it-IT" i="1" baseline="30000" dirty="0" err="1">
                  <a:latin typeface="Corbel" panose="020B0503020204020204" pitchFamily="34" charset="0"/>
                </a:rPr>
                <a:t>j</a:t>
              </a:r>
              <a:r>
                <a:rPr lang="it-IT" altLang="it-IT" i="1" dirty="0">
                  <a:latin typeface="Corbel" panose="020B0503020204020204" pitchFamily="34" charset="0"/>
                </a:rPr>
                <a:t>.</a:t>
              </a:r>
            </a:p>
            <a:p>
              <a:endParaRPr lang="it-IT" altLang="it-IT" i="1" dirty="0">
                <a:latin typeface="Corbel" panose="020B0503020204020204" pitchFamily="34" charset="0"/>
              </a:endParaRPr>
            </a:p>
            <a:p>
              <a:r>
                <a:rPr lang="it-IT" altLang="it-IT" b="1" i="1" dirty="0" err="1">
                  <a:solidFill>
                    <a:schemeClr val="accent2"/>
                  </a:solidFill>
                  <a:latin typeface="Courier" pitchFamily="2" charset="0"/>
                </a:rPr>
                <a:t>Initialization</a:t>
              </a:r>
              <a:r>
                <a:rPr lang="it-IT" altLang="it-IT" dirty="0">
                  <a:latin typeface="Courier" pitchFamily="2" charset="0"/>
                </a:rPr>
                <a:t>	</a:t>
              </a:r>
              <a:r>
                <a:rPr lang="it-IT" altLang="it-IT" i="1" dirty="0">
                  <a:latin typeface="Courier" pitchFamily="2" charset="0"/>
                </a:rPr>
                <a:t>F</a:t>
              </a:r>
              <a:r>
                <a:rPr lang="it-IT" altLang="it-IT" dirty="0">
                  <a:latin typeface="Courier" pitchFamily="2" charset="0"/>
                </a:rPr>
                <a:t>(0,0) = 0</a:t>
              </a:r>
            </a:p>
            <a:p>
              <a:r>
                <a:rPr lang="it-IT" altLang="it-IT" b="1" i="1" dirty="0">
                  <a:solidFill>
                    <a:schemeClr val="accent2"/>
                  </a:solidFill>
                  <a:latin typeface="Courier" pitchFamily="2" charset="0"/>
                </a:rPr>
                <a:t>					    </a:t>
              </a:r>
              <a:r>
                <a:rPr lang="it-IT" altLang="it-IT" i="1" dirty="0">
                  <a:latin typeface="Courier" pitchFamily="2" charset="0"/>
                </a:rPr>
                <a:t>F</a:t>
              </a:r>
              <a:r>
                <a:rPr lang="it-IT" altLang="it-IT" dirty="0">
                  <a:latin typeface="Courier" pitchFamily="2" charset="0"/>
                </a:rPr>
                <a:t>(</a:t>
              </a:r>
              <a:r>
                <a:rPr lang="it-IT" altLang="it-IT" i="1" dirty="0">
                  <a:latin typeface="Courier" pitchFamily="2" charset="0"/>
                </a:rPr>
                <a:t>i</a:t>
              </a:r>
              <a:r>
                <a:rPr lang="it-IT" altLang="it-IT" dirty="0">
                  <a:latin typeface="Courier" pitchFamily="2" charset="0"/>
                </a:rPr>
                <a:t>-1,</a:t>
              </a:r>
              <a:r>
                <a:rPr lang="it-IT" altLang="it-IT" i="1" dirty="0">
                  <a:latin typeface="Courier" pitchFamily="2" charset="0"/>
                </a:rPr>
                <a:t>j</a:t>
              </a:r>
              <a:r>
                <a:rPr lang="it-IT" altLang="it-IT" dirty="0">
                  <a:latin typeface="Courier" pitchFamily="2" charset="0"/>
                </a:rPr>
                <a:t>-1) + </a:t>
              </a:r>
              <a:r>
                <a:rPr lang="it-IT" altLang="it-IT" i="1" dirty="0">
                  <a:latin typeface="Courier" pitchFamily="2" charset="0"/>
                </a:rPr>
                <a:t>s</a:t>
              </a:r>
              <a:r>
                <a:rPr lang="it-IT" altLang="it-IT" dirty="0">
                  <a:latin typeface="Courier" pitchFamily="2" charset="0"/>
                </a:rPr>
                <a:t>(</a:t>
              </a:r>
              <a:r>
                <a:rPr lang="it-IT" altLang="it-IT" i="1" dirty="0" err="1">
                  <a:latin typeface="Courier" pitchFamily="2" charset="0"/>
                </a:rPr>
                <a:t>A</a:t>
              </a:r>
              <a:r>
                <a:rPr lang="it-IT" altLang="it-IT" i="1" baseline="30000" dirty="0" err="1">
                  <a:latin typeface="Courier" pitchFamily="2" charset="0"/>
                </a:rPr>
                <a:t>i</a:t>
              </a:r>
              <a:r>
                <a:rPr lang="it-IT" altLang="it-IT" dirty="0" err="1">
                  <a:latin typeface="Courier" pitchFamily="2" charset="0"/>
                </a:rPr>
                <a:t>,</a:t>
              </a:r>
              <a:r>
                <a:rPr lang="it-IT" altLang="it-IT" i="1" dirty="0" err="1">
                  <a:latin typeface="Courier" pitchFamily="2" charset="0"/>
                </a:rPr>
                <a:t>B</a:t>
              </a:r>
              <a:r>
                <a:rPr lang="it-IT" altLang="it-IT" i="1" baseline="30000" dirty="0" err="1">
                  <a:latin typeface="Courier" pitchFamily="2" charset="0"/>
                </a:rPr>
                <a:t>j</a:t>
              </a:r>
              <a:r>
                <a:rPr lang="it-IT" altLang="it-IT" dirty="0">
                  <a:latin typeface="Courier" pitchFamily="2" charset="0"/>
                </a:rPr>
                <a:t>)</a:t>
              </a:r>
              <a:endParaRPr lang="it-IT" altLang="it-IT" b="1" i="1" dirty="0">
                <a:solidFill>
                  <a:schemeClr val="accent2"/>
                </a:solidFill>
                <a:latin typeface="Courier" pitchFamily="2" charset="0"/>
              </a:endParaRPr>
            </a:p>
            <a:p>
              <a:r>
                <a:rPr lang="it-IT" altLang="it-IT" b="1" i="1" dirty="0" err="1">
                  <a:solidFill>
                    <a:schemeClr val="accent2"/>
                  </a:solidFill>
                  <a:latin typeface="Courier" pitchFamily="2" charset="0"/>
                </a:rPr>
                <a:t>Iteration</a:t>
              </a:r>
              <a:r>
                <a:rPr lang="it-IT" altLang="it-IT" dirty="0">
                  <a:latin typeface="Courier" pitchFamily="2" charset="0"/>
                </a:rPr>
                <a:t>		</a:t>
              </a:r>
              <a:r>
                <a:rPr lang="it-IT" altLang="it-IT" i="1" dirty="0">
                  <a:latin typeface="Courier" pitchFamily="2" charset="0"/>
                </a:rPr>
                <a:t>F</a:t>
              </a:r>
              <a:r>
                <a:rPr lang="it-IT" altLang="it-IT" dirty="0">
                  <a:latin typeface="Courier" pitchFamily="2" charset="0"/>
                </a:rPr>
                <a:t>(</a:t>
              </a:r>
              <a:r>
                <a:rPr lang="it-IT" altLang="it-IT" i="1" dirty="0" err="1">
                  <a:latin typeface="Courier" pitchFamily="2" charset="0"/>
                </a:rPr>
                <a:t>i</a:t>
              </a:r>
              <a:r>
                <a:rPr lang="it-IT" altLang="it-IT" dirty="0" err="1">
                  <a:latin typeface="Courier" pitchFamily="2" charset="0"/>
                </a:rPr>
                <a:t>,</a:t>
              </a:r>
              <a:r>
                <a:rPr lang="it-IT" altLang="it-IT" i="1" dirty="0" err="1">
                  <a:latin typeface="Courier" pitchFamily="2" charset="0"/>
                </a:rPr>
                <a:t>j</a:t>
              </a:r>
              <a:r>
                <a:rPr lang="it-IT" altLang="it-IT" dirty="0">
                  <a:latin typeface="Courier" pitchFamily="2" charset="0"/>
                </a:rPr>
                <a:t>) = </a:t>
              </a:r>
              <a:r>
                <a:rPr lang="it-IT" altLang="it-IT" dirty="0" err="1">
                  <a:latin typeface="Courier" pitchFamily="2" charset="0"/>
                </a:rPr>
                <a:t>Max</a:t>
              </a:r>
              <a:r>
                <a:rPr lang="it-IT" altLang="it-IT" dirty="0">
                  <a:latin typeface="Courier" pitchFamily="2" charset="0"/>
                </a:rPr>
                <a:t>  </a:t>
              </a:r>
              <a:r>
                <a:rPr lang="it-IT" altLang="it-IT" i="1" dirty="0">
                  <a:latin typeface="Courier" pitchFamily="2" charset="0"/>
                </a:rPr>
                <a:t>F</a:t>
              </a:r>
              <a:r>
                <a:rPr lang="it-IT" altLang="it-IT" dirty="0">
                  <a:latin typeface="Courier" pitchFamily="2" charset="0"/>
                </a:rPr>
                <a:t>(</a:t>
              </a:r>
              <a:r>
                <a:rPr lang="it-IT" altLang="it-IT" i="1" dirty="0">
                  <a:latin typeface="Courier" pitchFamily="2" charset="0"/>
                </a:rPr>
                <a:t>i</a:t>
              </a:r>
              <a:r>
                <a:rPr lang="it-IT" altLang="it-IT" dirty="0">
                  <a:latin typeface="Courier" pitchFamily="2" charset="0"/>
                </a:rPr>
                <a:t>-1,</a:t>
              </a:r>
              <a:r>
                <a:rPr lang="it-IT" altLang="it-IT" i="1" dirty="0">
                  <a:latin typeface="Courier" pitchFamily="2" charset="0"/>
                </a:rPr>
                <a:t>j</a:t>
              </a:r>
              <a:r>
                <a:rPr lang="it-IT" altLang="it-IT" dirty="0">
                  <a:latin typeface="Courier" pitchFamily="2" charset="0"/>
                </a:rPr>
                <a:t>) - </a:t>
              </a:r>
              <a:r>
                <a:rPr lang="it-IT" altLang="it-IT" i="1" dirty="0">
                  <a:latin typeface="Courier" pitchFamily="2" charset="0"/>
                </a:rPr>
                <a:t>d</a:t>
              </a:r>
              <a:endParaRPr lang="it-IT" altLang="it-IT" dirty="0">
                <a:latin typeface="Courier" pitchFamily="2" charset="0"/>
              </a:endParaRPr>
            </a:p>
            <a:p>
              <a:r>
                <a:rPr lang="it-IT" altLang="it-IT" dirty="0">
                  <a:latin typeface="Courier" pitchFamily="2" charset="0"/>
                </a:rPr>
                <a:t>					    </a:t>
              </a:r>
              <a:r>
                <a:rPr lang="it-IT" altLang="it-IT" i="1" dirty="0">
                  <a:latin typeface="Courier" pitchFamily="2" charset="0"/>
                </a:rPr>
                <a:t>F</a:t>
              </a:r>
              <a:r>
                <a:rPr lang="it-IT" altLang="it-IT" dirty="0">
                  <a:latin typeface="Courier" pitchFamily="2" charset="0"/>
                </a:rPr>
                <a:t>(</a:t>
              </a:r>
              <a:r>
                <a:rPr lang="it-IT" altLang="it-IT" i="1" dirty="0">
                  <a:latin typeface="Courier" pitchFamily="2" charset="0"/>
                </a:rPr>
                <a:t>i</a:t>
              </a:r>
              <a:r>
                <a:rPr lang="it-IT" altLang="it-IT" dirty="0">
                  <a:latin typeface="Courier" pitchFamily="2" charset="0"/>
                </a:rPr>
                <a:t>,</a:t>
              </a:r>
              <a:r>
                <a:rPr lang="it-IT" altLang="it-IT" i="1" dirty="0">
                  <a:latin typeface="Courier" pitchFamily="2" charset="0"/>
                </a:rPr>
                <a:t>j</a:t>
              </a:r>
              <a:r>
                <a:rPr lang="it-IT" altLang="it-IT" dirty="0">
                  <a:latin typeface="Courier" pitchFamily="2" charset="0"/>
                </a:rPr>
                <a:t>-1) – </a:t>
              </a:r>
              <a:r>
                <a:rPr lang="it-IT" altLang="it-IT" i="1" dirty="0">
                  <a:latin typeface="Courier" pitchFamily="2" charset="0"/>
                </a:rPr>
                <a:t>d</a:t>
              </a:r>
            </a:p>
            <a:p>
              <a:endParaRPr lang="it-IT" altLang="it-IT" dirty="0">
                <a:latin typeface="Comic Sans MS" panose="030F0702030302020204" pitchFamily="66" charset="0"/>
              </a:endParaRPr>
            </a:p>
            <a:p>
              <a:r>
                <a:rPr lang="it-IT" altLang="it-IT" dirty="0">
                  <a:latin typeface="Courier New" panose="02070309020205020404" pitchFamily="49" charset="0"/>
                </a:rPr>
                <a:t> ALSKLASP  A 	ALSKLASP  A 	 ALSKLASPA  - </a:t>
              </a:r>
            </a:p>
            <a:p>
              <a:r>
                <a:rPr lang="it-IT" altLang="it-IT" dirty="0">
                  <a:latin typeface="Courier New" panose="02070309020205020404" pitchFamily="49" charset="0"/>
                </a:rPr>
                <a:t> ALSKIA    D	ALSKIAD   -	 ALSKIA     D</a:t>
              </a:r>
            </a:p>
          </p:txBody>
        </p:sp>
        <p:sp>
          <p:nvSpPr>
            <p:cNvPr id="71686" name="Text Box 1030"/>
            <p:cNvSpPr txBox="1">
              <a:spLocks noChangeArrowheads="1"/>
            </p:cNvSpPr>
            <p:nvPr/>
          </p:nvSpPr>
          <p:spPr bwMode="auto">
            <a:xfrm>
              <a:off x="3276600" y="4953000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 b="1"/>
                <a:t>+</a:t>
              </a:r>
              <a:endParaRPr lang="it-IT" altLang="it-IT"/>
            </a:p>
          </p:txBody>
        </p:sp>
        <p:sp>
          <p:nvSpPr>
            <p:cNvPr id="71688" name="Text Box 1032"/>
            <p:cNvSpPr txBox="1">
              <a:spLocks noChangeArrowheads="1"/>
            </p:cNvSpPr>
            <p:nvPr/>
          </p:nvSpPr>
          <p:spPr bwMode="auto">
            <a:xfrm>
              <a:off x="5891214" y="4953000"/>
              <a:ext cx="357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 b="1"/>
                <a:t>+</a:t>
              </a:r>
              <a:endParaRPr lang="it-IT" altLang="it-IT"/>
            </a:p>
          </p:txBody>
        </p:sp>
        <p:sp>
          <p:nvSpPr>
            <p:cNvPr id="71690" name="Text Box 1034"/>
            <p:cNvSpPr txBox="1">
              <a:spLocks noChangeArrowheads="1"/>
            </p:cNvSpPr>
            <p:nvPr/>
          </p:nvSpPr>
          <p:spPr bwMode="auto">
            <a:xfrm>
              <a:off x="9015414" y="4953000"/>
              <a:ext cx="357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 b="1"/>
                <a:t>+</a:t>
              </a:r>
              <a:endParaRPr lang="it-IT" altLang="it-IT"/>
            </a:p>
          </p:txBody>
        </p:sp>
        <p:sp>
          <p:nvSpPr>
            <p:cNvPr id="11" name="AutoShape 1028"/>
            <p:cNvSpPr>
              <a:spLocks/>
            </p:cNvSpPr>
            <p:nvPr/>
          </p:nvSpPr>
          <p:spPr bwMode="auto">
            <a:xfrm>
              <a:off x="1631505" y="4797152"/>
              <a:ext cx="121096" cy="807740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2" name="AutoShape 1028"/>
            <p:cNvSpPr>
              <a:spLocks/>
            </p:cNvSpPr>
            <p:nvPr/>
          </p:nvSpPr>
          <p:spPr bwMode="auto">
            <a:xfrm>
              <a:off x="4214144" y="4797152"/>
              <a:ext cx="121096" cy="807740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3" name="AutoShape 1028"/>
            <p:cNvSpPr>
              <a:spLocks/>
            </p:cNvSpPr>
            <p:nvPr/>
          </p:nvSpPr>
          <p:spPr bwMode="auto">
            <a:xfrm>
              <a:off x="7129812" y="4777730"/>
              <a:ext cx="121096" cy="807740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938EF83-518C-A246-8883-CF76D9809635}"/>
              </a:ext>
            </a:extLst>
          </p:cNvPr>
          <p:cNvSpPr/>
          <p:nvPr/>
        </p:nvSpPr>
        <p:spPr>
          <a:xfrm>
            <a:off x="1461860" y="5958255"/>
            <a:ext cx="9496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i="1" dirty="0">
                <a:latin typeface="Courier" pitchFamily="2" charset="0"/>
              </a:rPr>
              <a:t>F</a:t>
            </a:r>
            <a:r>
              <a:rPr lang="it-IT" altLang="it-IT" sz="2400" dirty="0">
                <a:latin typeface="Courier" pitchFamily="2" charset="0"/>
              </a:rPr>
              <a:t>(</a:t>
            </a:r>
            <a:r>
              <a:rPr lang="it-IT" altLang="it-IT" sz="2400" i="1" dirty="0">
                <a:latin typeface="Courier" pitchFamily="2" charset="0"/>
              </a:rPr>
              <a:t>i</a:t>
            </a:r>
            <a:r>
              <a:rPr lang="it-IT" altLang="it-IT" sz="2400" dirty="0">
                <a:latin typeface="Courier" pitchFamily="2" charset="0"/>
              </a:rPr>
              <a:t>-1,</a:t>
            </a:r>
            <a:r>
              <a:rPr lang="it-IT" altLang="it-IT" sz="2400" i="1" dirty="0">
                <a:latin typeface="Courier" pitchFamily="2" charset="0"/>
              </a:rPr>
              <a:t>j</a:t>
            </a:r>
            <a:r>
              <a:rPr lang="it-IT" altLang="it-IT" sz="2400" dirty="0">
                <a:latin typeface="Courier" pitchFamily="2" charset="0"/>
              </a:rPr>
              <a:t>-1)+s(A,D)	</a:t>
            </a:r>
            <a:r>
              <a:rPr lang="it-IT" altLang="it-IT" sz="2400" i="1" dirty="0">
                <a:latin typeface="Courier" pitchFamily="2" charset="0"/>
              </a:rPr>
              <a:t>F</a:t>
            </a:r>
            <a:r>
              <a:rPr lang="it-IT" altLang="it-IT" sz="2400" dirty="0">
                <a:latin typeface="Courier" pitchFamily="2" charset="0"/>
              </a:rPr>
              <a:t>(</a:t>
            </a:r>
            <a:r>
              <a:rPr lang="it-IT" altLang="it-IT" sz="2400" i="1" dirty="0">
                <a:latin typeface="Courier" pitchFamily="2" charset="0"/>
              </a:rPr>
              <a:t>i-1</a:t>
            </a:r>
            <a:r>
              <a:rPr lang="it-IT" altLang="it-IT" sz="2400" dirty="0">
                <a:latin typeface="Courier" pitchFamily="2" charset="0"/>
              </a:rPr>
              <a:t>,</a:t>
            </a:r>
            <a:r>
              <a:rPr lang="it-IT" altLang="it-IT" sz="2400" i="1" dirty="0">
                <a:latin typeface="Courier" pitchFamily="2" charset="0"/>
              </a:rPr>
              <a:t>j</a:t>
            </a:r>
            <a:r>
              <a:rPr lang="it-IT" altLang="it-IT" sz="2400" dirty="0">
                <a:latin typeface="Courier" pitchFamily="2" charset="0"/>
              </a:rPr>
              <a:t>)+Gap 	</a:t>
            </a:r>
            <a:r>
              <a:rPr lang="it-IT" altLang="it-IT" sz="2400" i="1" dirty="0">
                <a:latin typeface="Courier" pitchFamily="2" charset="0"/>
              </a:rPr>
              <a:t>F</a:t>
            </a:r>
            <a:r>
              <a:rPr lang="it-IT" altLang="it-IT" sz="2400" dirty="0">
                <a:latin typeface="Courier" pitchFamily="2" charset="0"/>
              </a:rPr>
              <a:t>(</a:t>
            </a:r>
            <a:r>
              <a:rPr lang="it-IT" altLang="it-IT" sz="2400" i="1" dirty="0">
                <a:latin typeface="Courier" pitchFamily="2" charset="0"/>
              </a:rPr>
              <a:t>i</a:t>
            </a:r>
            <a:r>
              <a:rPr lang="it-IT" altLang="it-IT" sz="2400" dirty="0">
                <a:latin typeface="Courier" pitchFamily="2" charset="0"/>
              </a:rPr>
              <a:t>,</a:t>
            </a:r>
            <a:r>
              <a:rPr lang="it-IT" altLang="it-IT" sz="2400" i="1" dirty="0">
                <a:latin typeface="Courier" pitchFamily="2" charset="0"/>
              </a:rPr>
              <a:t>j-1</a:t>
            </a:r>
            <a:r>
              <a:rPr lang="it-IT" altLang="it-IT" sz="2400" dirty="0">
                <a:latin typeface="Courier" pitchFamily="2" charset="0"/>
              </a:rPr>
              <a:t>)+Gap</a:t>
            </a:r>
            <a:endParaRPr lang="it-IT" sz="2400"/>
          </a:p>
        </p:txBody>
      </p:sp>
      <p:sp>
        <p:nvSpPr>
          <p:cNvPr id="14" name="AutoShape 1028">
            <a:extLst>
              <a:ext uri="{FF2B5EF4-FFF2-40B4-BE49-F238E27FC236}">
                <a16:creationId xmlns:a16="http://schemas.microsoft.com/office/drawing/2014/main" id="{683FDB86-BE0F-DC40-AE5E-C3AA5062B64F}"/>
              </a:ext>
            </a:extLst>
          </p:cNvPr>
          <p:cNvSpPr>
            <a:spLocks/>
          </p:cNvSpPr>
          <p:nvPr/>
        </p:nvSpPr>
        <p:spPr bwMode="auto">
          <a:xfrm>
            <a:off x="6700059" y="3340490"/>
            <a:ext cx="164692" cy="1303784"/>
          </a:xfrm>
          <a:prstGeom prst="leftBrace">
            <a:avLst>
              <a:gd name="adj1" fmla="val 1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15973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754683" y="216131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232761" y="1007012"/>
            <a:ext cx="1165444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GLOBAL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, linear gap penalty</a:t>
            </a:r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Given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sequences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A</a:t>
            </a:r>
            <a:r>
              <a:rPr lang="it-IT" altLang="it-IT" dirty="0">
                <a:latin typeface="Corbel" panose="020B0503020204020204" pitchFamily="34" charset="0"/>
              </a:rPr>
              <a:t> and </a:t>
            </a:r>
            <a:r>
              <a:rPr lang="it-IT" altLang="it-IT" i="1" dirty="0">
                <a:latin typeface="Corbel" panose="020B0503020204020204" pitchFamily="34" charset="0"/>
              </a:rPr>
              <a:t>B, with </a:t>
            </a:r>
            <a:r>
              <a:rPr lang="it-IT" altLang="it-IT" i="1" dirty="0" err="1">
                <a:latin typeface="Corbel" panose="020B0503020204020204" pitchFamily="34" charset="0"/>
              </a:rPr>
              <a:t>lenghts</a:t>
            </a:r>
            <a:r>
              <a:rPr lang="it-IT" altLang="it-IT" i="1" dirty="0">
                <a:latin typeface="Corbel" panose="020B0503020204020204" pitchFamily="34" charset="0"/>
              </a:rPr>
              <a:t> a </a:t>
            </a:r>
            <a:r>
              <a:rPr lang="it-IT" altLang="it-IT" dirty="0">
                <a:latin typeface="Corbel" panose="020B0503020204020204" pitchFamily="34" charset="0"/>
              </a:rPr>
              <a:t>and</a:t>
            </a:r>
            <a:r>
              <a:rPr lang="it-IT" altLang="it-IT" i="1" dirty="0">
                <a:latin typeface="Corbel" panose="020B0503020204020204" pitchFamily="34" charset="0"/>
              </a:rPr>
              <a:t> b</a:t>
            </a:r>
            <a:r>
              <a:rPr lang="it-IT" altLang="it-IT" dirty="0">
                <a:latin typeface="Corbel" panose="020B0503020204020204" pitchFamily="34" charset="0"/>
              </a:rPr>
              <a:t>, </a:t>
            </a:r>
            <a:r>
              <a:rPr lang="it-IT" altLang="it-IT" dirty="0" err="1">
                <a:latin typeface="Corbel" panose="020B0503020204020204" pitchFamily="34" charset="0"/>
              </a:rPr>
              <a:t>we</a:t>
            </a:r>
            <a:r>
              <a:rPr lang="it-IT" altLang="it-IT" dirty="0">
                <a:latin typeface="Corbel" panose="020B0503020204020204" pitchFamily="34" charset="0"/>
              </a:rPr>
              <a:t> introduce the (a+1)(b+1) </a:t>
            </a:r>
            <a:r>
              <a:rPr lang="it-IT" altLang="it-IT" dirty="0" err="1">
                <a:latin typeface="Corbel" panose="020B0503020204020204" pitchFamily="34" charset="0"/>
              </a:rPr>
              <a:t>matrix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F</a:t>
            </a:r>
            <a:r>
              <a:rPr lang="it-IT" altLang="it-IT" dirty="0">
                <a:latin typeface="Corbel" panose="020B0503020204020204" pitchFamily="34" charset="0"/>
              </a:rPr>
              <a:t>(</a:t>
            </a:r>
            <a:r>
              <a:rPr lang="it-IT" altLang="it-IT" i="1" dirty="0" err="1">
                <a:latin typeface="Corbel" panose="020B0503020204020204" pitchFamily="34" charset="0"/>
              </a:rPr>
              <a:t>i</a:t>
            </a:r>
            <a:r>
              <a:rPr lang="it-IT" altLang="it-IT" dirty="0" err="1">
                <a:latin typeface="Corbel" panose="020B0503020204020204" pitchFamily="34" charset="0"/>
              </a:rPr>
              <a:t>,</a:t>
            </a:r>
            <a:r>
              <a:rPr lang="it-IT" altLang="it-IT" i="1" dirty="0" err="1">
                <a:latin typeface="Corbel" panose="020B0503020204020204" pitchFamily="34" charset="0"/>
              </a:rPr>
              <a:t>j</a:t>
            </a:r>
            <a:r>
              <a:rPr lang="it-IT" altLang="it-IT" dirty="0">
                <a:latin typeface="Corbel" panose="020B0503020204020204" pitchFamily="34" charset="0"/>
              </a:rPr>
              <a:t>) </a:t>
            </a:r>
            <a:r>
              <a:rPr lang="it-IT" altLang="it-IT" dirty="0" err="1">
                <a:latin typeface="Corbel" panose="020B0503020204020204" pitchFamily="34" charset="0"/>
              </a:rPr>
              <a:t>storing</a:t>
            </a:r>
            <a:r>
              <a:rPr lang="it-IT" altLang="it-IT" dirty="0">
                <a:latin typeface="Corbel" panose="020B0503020204020204" pitchFamily="34" charset="0"/>
              </a:rPr>
              <a:t> the score of the best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between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substrings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</a:p>
          <a:p>
            <a:r>
              <a:rPr lang="it-IT" altLang="it-IT" i="1" dirty="0">
                <a:latin typeface="Corbel" panose="020B0503020204020204" pitchFamily="34" charset="0"/>
              </a:rPr>
              <a:t>0A</a:t>
            </a:r>
            <a:r>
              <a:rPr lang="it-IT" altLang="it-IT" i="1" baseline="30000" dirty="0">
                <a:latin typeface="Corbel" panose="020B0503020204020204" pitchFamily="34" charset="0"/>
              </a:rPr>
              <a:t>1</a:t>
            </a:r>
            <a:r>
              <a:rPr lang="it-IT" altLang="it-IT" i="1" dirty="0">
                <a:latin typeface="Corbel" panose="020B0503020204020204" pitchFamily="34" charset="0"/>
              </a:rPr>
              <a:t>A</a:t>
            </a:r>
            <a:r>
              <a:rPr lang="it-IT" altLang="it-IT" i="1" baseline="30000" dirty="0">
                <a:latin typeface="Corbel" panose="020B0503020204020204" pitchFamily="34" charset="0"/>
              </a:rPr>
              <a:t>2</a:t>
            </a:r>
            <a:r>
              <a:rPr lang="it-IT" altLang="it-IT" i="1" dirty="0">
                <a:latin typeface="Corbel" panose="020B0503020204020204" pitchFamily="34" charset="0"/>
              </a:rPr>
              <a:t>A</a:t>
            </a:r>
            <a:r>
              <a:rPr lang="it-IT" altLang="it-IT" i="1" baseline="30000" dirty="0">
                <a:latin typeface="Corbel" panose="020B0503020204020204" pitchFamily="34" charset="0"/>
              </a:rPr>
              <a:t>3</a:t>
            </a:r>
            <a:r>
              <a:rPr lang="it-IT" altLang="it-IT" i="1" dirty="0">
                <a:latin typeface="Corbel" panose="020B0503020204020204" pitchFamily="34" charset="0"/>
              </a:rPr>
              <a:t>…….A</a:t>
            </a:r>
            <a:r>
              <a:rPr lang="it-IT" altLang="it-IT" i="1" baseline="30000" dirty="0">
                <a:latin typeface="Corbel" panose="020B0503020204020204" pitchFamily="34" charset="0"/>
              </a:rPr>
              <a:t>i </a:t>
            </a:r>
            <a:r>
              <a:rPr lang="it-IT" altLang="it-IT" dirty="0">
                <a:latin typeface="Corbel" panose="020B0503020204020204" pitchFamily="34" charset="0"/>
              </a:rPr>
              <a:t> 	and  	</a:t>
            </a:r>
            <a:r>
              <a:rPr lang="it-IT" altLang="it-IT" i="1" dirty="0">
                <a:latin typeface="Corbel" panose="020B0503020204020204" pitchFamily="34" charset="0"/>
              </a:rPr>
              <a:t>0B</a:t>
            </a:r>
            <a:r>
              <a:rPr lang="it-IT" altLang="it-IT" i="1" baseline="30000" dirty="0">
                <a:latin typeface="Corbel" panose="020B0503020204020204" pitchFamily="34" charset="0"/>
              </a:rPr>
              <a:t>1</a:t>
            </a:r>
            <a:r>
              <a:rPr lang="it-IT" altLang="it-IT" i="1" dirty="0">
                <a:latin typeface="Corbel" panose="020B0503020204020204" pitchFamily="34" charset="0"/>
              </a:rPr>
              <a:t>B</a:t>
            </a:r>
            <a:r>
              <a:rPr lang="it-IT" altLang="it-IT" i="1" baseline="30000" dirty="0">
                <a:latin typeface="Corbel" panose="020B0503020204020204" pitchFamily="34" charset="0"/>
              </a:rPr>
              <a:t>2</a:t>
            </a:r>
            <a:r>
              <a:rPr lang="it-IT" altLang="it-IT" i="1" dirty="0">
                <a:latin typeface="Corbel" panose="020B0503020204020204" pitchFamily="34" charset="0"/>
              </a:rPr>
              <a:t>B</a:t>
            </a:r>
            <a:r>
              <a:rPr lang="it-IT" altLang="it-IT" i="1" baseline="30000" dirty="0">
                <a:latin typeface="Corbel" panose="020B0503020204020204" pitchFamily="34" charset="0"/>
              </a:rPr>
              <a:t>3</a:t>
            </a:r>
            <a:r>
              <a:rPr lang="it-IT" altLang="it-IT" i="1" dirty="0">
                <a:latin typeface="Corbel" panose="020B0503020204020204" pitchFamily="34" charset="0"/>
              </a:rPr>
              <a:t>…….</a:t>
            </a:r>
            <a:r>
              <a:rPr lang="it-IT" altLang="it-IT" i="1" dirty="0" err="1">
                <a:latin typeface="Corbel" panose="020B0503020204020204" pitchFamily="34" charset="0"/>
              </a:rPr>
              <a:t>B</a:t>
            </a:r>
            <a:r>
              <a:rPr lang="it-IT" altLang="it-IT" i="1" baseline="30000" dirty="0" err="1">
                <a:latin typeface="Corbel" panose="020B0503020204020204" pitchFamily="34" charset="0"/>
              </a:rPr>
              <a:t>j</a:t>
            </a:r>
            <a:r>
              <a:rPr lang="it-IT" altLang="it-IT" i="1" dirty="0">
                <a:latin typeface="Corbel" panose="020B0503020204020204" pitchFamily="34" charset="0"/>
              </a:rPr>
              <a:t>.</a:t>
            </a:r>
          </a:p>
          <a:p>
            <a:endParaRPr lang="it-IT" altLang="it-IT" i="1" dirty="0">
              <a:latin typeface="Corbel" panose="020B0503020204020204" pitchFamily="34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urier" pitchFamily="2" charset="0"/>
              </a:rPr>
              <a:t>Initialization</a:t>
            </a:r>
            <a:r>
              <a:rPr lang="it-IT" altLang="it-IT" dirty="0">
                <a:latin typeface="Courier" pitchFamily="2" charset="0"/>
              </a:rPr>
              <a:t>	</a:t>
            </a:r>
            <a:r>
              <a:rPr lang="it-IT" altLang="it-IT" i="1" dirty="0">
                <a:latin typeface="Courier" pitchFamily="2" charset="0"/>
              </a:rPr>
              <a:t>F</a:t>
            </a:r>
            <a:r>
              <a:rPr lang="it-IT" altLang="it-IT" dirty="0">
                <a:latin typeface="Courier" pitchFamily="2" charset="0"/>
              </a:rPr>
              <a:t>(0,0) = 0</a:t>
            </a:r>
          </a:p>
          <a:p>
            <a:r>
              <a:rPr lang="it-IT" altLang="it-IT" b="1" i="1" dirty="0">
                <a:solidFill>
                  <a:schemeClr val="accent2"/>
                </a:solidFill>
                <a:latin typeface="Courier" pitchFamily="2" charset="0"/>
              </a:rPr>
              <a:t>					    </a:t>
            </a:r>
            <a:r>
              <a:rPr lang="it-IT" altLang="it-IT" i="1" dirty="0">
                <a:latin typeface="Courier" pitchFamily="2" charset="0"/>
              </a:rPr>
              <a:t>F</a:t>
            </a:r>
            <a:r>
              <a:rPr lang="it-IT" altLang="it-IT" dirty="0">
                <a:latin typeface="Courier" pitchFamily="2" charset="0"/>
              </a:rPr>
              <a:t>(</a:t>
            </a:r>
            <a:r>
              <a:rPr lang="it-IT" altLang="it-IT" i="1" dirty="0">
                <a:latin typeface="Courier" pitchFamily="2" charset="0"/>
              </a:rPr>
              <a:t>i</a:t>
            </a:r>
            <a:r>
              <a:rPr lang="it-IT" altLang="it-IT" dirty="0">
                <a:latin typeface="Courier" pitchFamily="2" charset="0"/>
              </a:rPr>
              <a:t>-1,</a:t>
            </a:r>
            <a:r>
              <a:rPr lang="it-IT" altLang="it-IT" i="1" dirty="0">
                <a:latin typeface="Courier" pitchFamily="2" charset="0"/>
              </a:rPr>
              <a:t>j</a:t>
            </a:r>
            <a:r>
              <a:rPr lang="it-IT" altLang="it-IT" dirty="0">
                <a:latin typeface="Courier" pitchFamily="2" charset="0"/>
              </a:rPr>
              <a:t>-1) + </a:t>
            </a:r>
            <a:r>
              <a:rPr lang="it-IT" altLang="it-IT" i="1" dirty="0">
                <a:latin typeface="Courier" pitchFamily="2" charset="0"/>
              </a:rPr>
              <a:t>s</a:t>
            </a:r>
            <a:r>
              <a:rPr lang="it-IT" altLang="it-IT" dirty="0">
                <a:latin typeface="Courier" pitchFamily="2" charset="0"/>
              </a:rPr>
              <a:t>(</a:t>
            </a:r>
            <a:r>
              <a:rPr lang="it-IT" altLang="it-IT" i="1" dirty="0" err="1">
                <a:latin typeface="Courier" pitchFamily="2" charset="0"/>
              </a:rPr>
              <a:t>A</a:t>
            </a:r>
            <a:r>
              <a:rPr lang="it-IT" altLang="it-IT" i="1" baseline="30000" dirty="0" err="1">
                <a:latin typeface="Courier" pitchFamily="2" charset="0"/>
              </a:rPr>
              <a:t>i</a:t>
            </a:r>
            <a:r>
              <a:rPr lang="it-IT" altLang="it-IT" dirty="0" err="1">
                <a:latin typeface="Courier" pitchFamily="2" charset="0"/>
              </a:rPr>
              <a:t>,</a:t>
            </a:r>
            <a:r>
              <a:rPr lang="it-IT" altLang="it-IT" i="1" dirty="0" err="1">
                <a:latin typeface="Courier" pitchFamily="2" charset="0"/>
              </a:rPr>
              <a:t>B</a:t>
            </a:r>
            <a:r>
              <a:rPr lang="it-IT" altLang="it-IT" i="1" baseline="30000" dirty="0" err="1">
                <a:latin typeface="Courier" pitchFamily="2" charset="0"/>
              </a:rPr>
              <a:t>j</a:t>
            </a:r>
            <a:r>
              <a:rPr lang="it-IT" altLang="it-IT" dirty="0">
                <a:latin typeface="Courier" pitchFamily="2" charset="0"/>
              </a:rPr>
              <a:t>)</a:t>
            </a:r>
            <a:endParaRPr lang="it-IT" altLang="it-IT" b="1" i="1" dirty="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urier" pitchFamily="2" charset="0"/>
              </a:rPr>
              <a:t>Iteration</a:t>
            </a:r>
            <a:r>
              <a:rPr lang="it-IT" altLang="it-IT" dirty="0">
                <a:latin typeface="Courier" pitchFamily="2" charset="0"/>
              </a:rPr>
              <a:t>		</a:t>
            </a:r>
            <a:r>
              <a:rPr lang="it-IT" altLang="it-IT" i="1" dirty="0">
                <a:latin typeface="Courier" pitchFamily="2" charset="0"/>
              </a:rPr>
              <a:t>F</a:t>
            </a:r>
            <a:r>
              <a:rPr lang="it-IT" altLang="it-IT" dirty="0">
                <a:latin typeface="Courier" pitchFamily="2" charset="0"/>
              </a:rPr>
              <a:t>(</a:t>
            </a:r>
            <a:r>
              <a:rPr lang="it-IT" altLang="it-IT" i="1" dirty="0" err="1">
                <a:latin typeface="Courier" pitchFamily="2" charset="0"/>
              </a:rPr>
              <a:t>i</a:t>
            </a:r>
            <a:r>
              <a:rPr lang="it-IT" altLang="it-IT" dirty="0" err="1">
                <a:latin typeface="Courier" pitchFamily="2" charset="0"/>
              </a:rPr>
              <a:t>,</a:t>
            </a:r>
            <a:r>
              <a:rPr lang="it-IT" altLang="it-IT" i="1" dirty="0" err="1">
                <a:latin typeface="Courier" pitchFamily="2" charset="0"/>
              </a:rPr>
              <a:t>j</a:t>
            </a:r>
            <a:r>
              <a:rPr lang="it-IT" altLang="it-IT" dirty="0">
                <a:latin typeface="Courier" pitchFamily="2" charset="0"/>
              </a:rPr>
              <a:t>) = </a:t>
            </a:r>
            <a:r>
              <a:rPr lang="it-IT" altLang="it-IT" dirty="0" err="1">
                <a:latin typeface="Courier" pitchFamily="2" charset="0"/>
              </a:rPr>
              <a:t>Max</a:t>
            </a:r>
            <a:r>
              <a:rPr lang="it-IT" altLang="it-IT" dirty="0">
                <a:latin typeface="Courier" pitchFamily="2" charset="0"/>
              </a:rPr>
              <a:t>  </a:t>
            </a:r>
            <a:r>
              <a:rPr lang="it-IT" altLang="it-IT" i="1" dirty="0">
                <a:latin typeface="Courier" pitchFamily="2" charset="0"/>
              </a:rPr>
              <a:t>F</a:t>
            </a:r>
            <a:r>
              <a:rPr lang="it-IT" altLang="it-IT" dirty="0">
                <a:latin typeface="Courier" pitchFamily="2" charset="0"/>
              </a:rPr>
              <a:t>(</a:t>
            </a:r>
            <a:r>
              <a:rPr lang="it-IT" altLang="it-IT" i="1" dirty="0">
                <a:latin typeface="Courier" pitchFamily="2" charset="0"/>
              </a:rPr>
              <a:t>i</a:t>
            </a:r>
            <a:r>
              <a:rPr lang="it-IT" altLang="it-IT" dirty="0">
                <a:latin typeface="Courier" pitchFamily="2" charset="0"/>
              </a:rPr>
              <a:t>-1,</a:t>
            </a:r>
            <a:r>
              <a:rPr lang="it-IT" altLang="it-IT" i="1" dirty="0">
                <a:latin typeface="Courier" pitchFamily="2" charset="0"/>
              </a:rPr>
              <a:t>j</a:t>
            </a:r>
            <a:r>
              <a:rPr lang="it-IT" altLang="it-IT" dirty="0">
                <a:latin typeface="Courier" pitchFamily="2" charset="0"/>
              </a:rPr>
              <a:t>) - </a:t>
            </a:r>
            <a:r>
              <a:rPr lang="it-IT" altLang="it-IT" i="1" dirty="0">
                <a:latin typeface="Courier" pitchFamily="2" charset="0"/>
              </a:rPr>
              <a:t>d</a:t>
            </a:r>
            <a:endParaRPr lang="it-IT" altLang="it-IT" dirty="0">
              <a:latin typeface="Courier" pitchFamily="2" charset="0"/>
            </a:endParaRPr>
          </a:p>
          <a:p>
            <a:r>
              <a:rPr lang="it-IT" altLang="it-IT" dirty="0">
                <a:latin typeface="Courier" pitchFamily="2" charset="0"/>
              </a:rPr>
              <a:t>					    </a:t>
            </a:r>
            <a:r>
              <a:rPr lang="it-IT" altLang="it-IT" i="1" dirty="0">
                <a:latin typeface="Courier" pitchFamily="2" charset="0"/>
              </a:rPr>
              <a:t>F</a:t>
            </a:r>
            <a:r>
              <a:rPr lang="it-IT" altLang="it-IT" dirty="0">
                <a:latin typeface="Courier" pitchFamily="2" charset="0"/>
              </a:rPr>
              <a:t>(</a:t>
            </a:r>
            <a:r>
              <a:rPr lang="it-IT" altLang="it-IT" i="1" dirty="0">
                <a:latin typeface="Courier" pitchFamily="2" charset="0"/>
              </a:rPr>
              <a:t>i</a:t>
            </a:r>
            <a:r>
              <a:rPr lang="it-IT" altLang="it-IT" dirty="0">
                <a:latin typeface="Courier" pitchFamily="2" charset="0"/>
              </a:rPr>
              <a:t>,</a:t>
            </a:r>
            <a:r>
              <a:rPr lang="it-IT" altLang="it-IT" i="1" dirty="0">
                <a:latin typeface="Courier" pitchFamily="2" charset="0"/>
              </a:rPr>
              <a:t>j</a:t>
            </a:r>
            <a:r>
              <a:rPr lang="it-IT" altLang="it-IT" dirty="0">
                <a:latin typeface="Courier" pitchFamily="2" charset="0"/>
              </a:rPr>
              <a:t>-1) – </a:t>
            </a:r>
            <a:r>
              <a:rPr lang="it-IT" altLang="it-IT" i="1" dirty="0">
                <a:latin typeface="Courier" pitchFamily="2" charset="0"/>
              </a:rPr>
              <a:t>d</a:t>
            </a:r>
          </a:p>
          <a:p>
            <a:endParaRPr lang="it-IT" altLang="it-IT" dirty="0" err="1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r>
              <a:rPr lang="it-IT" altLang="it-IT" dirty="0" err="1">
                <a:solidFill>
                  <a:srgbClr val="FF0000"/>
                </a:solidFill>
                <a:latin typeface="Corbel" panose="020B0503020204020204" pitchFamily="34" charset="0"/>
              </a:rPr>
              <a:t>			Keep</a:t>
            </a:r>
            <a:r>
              <a:rPr lang="it-IT" altLang="it-IT" dirty="0">
                <a:solidFill>
                  <a:srgbClr val="FF0000"/>
                </a:solidFill>
                <a:latin typeface="Corbel" panose="020B0503020204020204" pitchFamily="34" charset="0"/>
              </a:rPr>
              <a:t> trace of the option </a:t>
            </a:r>
            <a:r>
              <a:rPr lang="it-IT" altLang="it-IT" dirty="0" err="1">
                <a:solidFill>
                  <a:srgbClr val="FF0000"/>
                </a:solidFill>
                <a:latin typeface="Corbel" panose="020B0503020204020204" pitchFamily="34" charset="0"/>
              </a:rPr>
              <a:t>that</a:t>
            </a:r>
            <a:r>
              <a:rPr lang="it-IT" altLang="it-IT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solidFill>
                  <a:srgbClr val="FF0000"/>
                </a:solidFill>
                <a:latin typeface="Corbel" panose="020B0503020204020204" pitchFamily="34" charset="0"/>
              </a:rPr>
              <a:t>maximises</a:t>
            </a:r>
            <a:r>
              <a:rPr lang="it-IT" altLang="it-IT" dirty="0">
                <a:solidFill>
                  <a:srgbClr val="FF0000"/>
                </a:solidFill>
                <a:latin typeface="Corbel" panose="020B0503020204020204" pitchFamily="34" charset="0"/>
              </a:rPr>
              <a:t> F(</a:t>
            </a:r>
            <a:r>
              <a:rPr lang="it-IT" altLang="it-IT" dirty="0" err="1">
                <a:solidFill>
                  <a:srgbClr val="FF0000"/>
                </a:solidFill>
                <a:latin typeface="Corbel" panose="020B0503020204020204" pitchFamily="34" charset="0"/>
              </a:rPr>
              <a:t>i,j</a:t>
            </a:r>
            <a:r>
              <a:rPr lang="it-IT" altLang="it-IT" dirty="0">
                <a:solidFill>
                  <a:srgbClr val="FF0000"/>
                </a:solidFill>
                <a:latin typeface="Corbel" panose="020B0503020204020204" pitchFamily="34" charset="0"/>
              </a:rPr>
              <a:t>):  match, gap1, or gap2 </a:t>
            </a:r>
          </a:p>
          <a:p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urier" pitchFamily="2" charset="0"/>
              </a:rPr>
              <a:t>Termination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	</a:t>
            </a:r>
            <a:r>
              <a:rPr lang="it-IT" altLang="it-IT" i="1" dirty="0">
                <a:latin typeface="Corbel" panose="020B0503020204020204" pitchFamily="34" charset="0"/>
              </a:rPr>
              <a:t>Best </a:t>
            </a:r>
            <a:r>
              <a:rPr lang="it-IT" altLang="it-IT" i="1" dirty="0" err="1">
                <a:latin typeface="Corbel" panose="020B0503020204020204" pitchFamily="34" charset="0"/>
              </a:rPr>
              <a:t>alignment</a:t>
            </a:r>
            <a:r>
              <a:rPr lang="it-IT" altLang="it-IT" i="1" dirty="0">
                <a:latin typeface="Corbel" panose="020B0503020204020204" pitchFamily="34" charset="0"/>
              </a:rPr>
              <a:t> score = F</a:t>
            </a:r>
            <a:r>
              <a:rPr lang="it-IT" altLang="it-IT" dirty="0">
                <a:latin typeface="Corbel" panose="020B0503020204020204" pitchFamily="34" charset="0"/>
              </a:rPr>
              <a:t>(</a:t>
            </a:r>
            <a:r>
              <a:rPr lang="it-IT" altLang="it-IT" i="1" dirty="0" err="1">
                <a:latin typeface="Corbel" panose="020B0503020204020204" pitchFamily="34" charset="0"/>
              </a:rPr>
              <a:t>a</a:t>
            </a:r>
            <a:r>
              <a:rPr lang="it-IT" altLang="it-IT" dirty="0" err="1">
                <a:latin typeface="Corbel" panose="020B0503020204020204" pitchFamily="34" charset="0"/>
              </a:rPr>
              <a:t>,</a:t>
            </a:r>
            <a:r>
              <a:rPr lang="it-IT" altLang="it-IT" i="1" dirty="0" err="1">
                <a:latin typeface="Corbel" panose="020B0503020204020204" pitchFamily="34" charset="0"/>
              </a:rPr>
              <a:t>b</a:t>
            </a:r>
            <a:r>
              <a:rPr lang="it-IT" altLang="it-IT" dirty="0">
                <a:latin typeface="Corbel" panose="020B0503020204020204" pitchFamily="34" charset="0"/>
              </a:rPr>
              <a:t>)		</a:t>
            </a:r>
            <a:r>
              <a:rPr lang="it-IT" altLang="it-IT" dirty="0">
                <a:solidFill>
                  <a:srgbClr val="FF0000"/>
                </a:solidFill>
                <a:latin typeface="Corbel" panose="020B0503020204020204" pitchFamily="34" charset="0"/>
              </a:rPr>
              <a:t>Back-trace the </a:t>
            </a:r>
            <a:r>
              <a:rPr lang="it-IT" altLang="it-IT" dirty="0" err="1">
                <a:solidFill>
                  <a:srgbClr val="FF0000"/>
                </a:solidFill>
                <a:latin typeface="Corbel" panose="020B0503020204020204" pitchFamily="34" charset="0"/>
              </a:rPr>
              <a:t>optimal</a:t>
            </a:r>
            <a:r>
              <a:rPr lang="it-IT" altLang="it-IT" dirty="0">
                <a:solidFill>
                  <a:srgbClr val="FF0000"/>
                </a:solidFill>
                <a:latin typeface="Corbel" panose="020B0503020204020204" pitchFamily="34" charset="0"/>
              </a:rPr>
              <a:t> path</a:t>
            </a:r>
          </a:p>
        </p:txBody>
      </p:sp>
      <p:sp>
        <p:nvSpPr>
          <p:cNvPr id="14" name="AutoShape 1028">
            <a:extLst>
              <a:ext uri="{FF2B5EF4-FFF2-40B4-BE49-F238E27FC236}">
                <a16:creationId xmlns:a16="http://schemas.microsoft.com/office/drawing/2014/main" id="{683FDB86-BE0F-DC40-AE5E-C3AA5062B64F}"/>
              </a:ext>
            </a:extLst>
          </p:cNvPr>
          <p:cNvSpPr>
            <a:spLocks/>
          </p:cNvSpPr>
          <p:nvPr/>
        </p:nvSpPr>
        <p:spPr bwMode="auto">
          <a:xfrm>
            <a:off x="5370028" y="3171275"/>
            <a:ext cx="164692" cy="1303784"/>
          </a:xfrm>
          <a:prstGeom prst="leftBrace">
            <a:avLst>
              <a:gd name="adj1" fmla="val 1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0417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447800" y="1227666"/>
            <a:ext cx="89154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Alignments with gaps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		A:	</a:t>
            </a:r>
            <a:r>
              <a:rPr lang="en-US" altLang="it-IT" sz="2800" dirty="0">
                <a:latin typeface="Courier" pitchFamily="2" charset="0"/>
              </a:rPr>
              <a:t>ALASVLIRLIT--YP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		B:	</a:t>
            </a:r>
            <a:r>
              <a:rPr lang="en-US" altLang="it-IT" sz="2800" dirty="0">
                <a:latin typeface="Courier" pitchFamily="2" charset="0"/>
              </a:rPr>
              <a:t>ASAVHL---ITRLYP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Deletion and Insertion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Some residues can be inserted or deleted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15112774-FCC3-4D4A-9EB1-15921FD48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9009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Distance between aligned sequences</a:t>
            </a:r>
          </a:p>
        </p:txBody>
      </p:sp>
      <p:graphicFrame>
        <p:nvGraphicFramePr>
          <p:cNvPr id="8" name="Object 1030">
            <a:extLst>
              <a:ext uri="{FF2B5EF4-FFF2-40B4-BE49-F238E27FC236}">
                <a16:creationId xmlns:a16="http://schemas.microsoft.com/office/drawing/2014/main" id="{6F6FC9BE-04BB-D44D-8936-FD84C018F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164887"/>
              </p:ext>
            </p:extLst>
          </p:nvPr>
        </p:nvGraphicFramePr>
        <p:xfrm>
          <a:off x="1953438" y="4336209"/>
          <a:ext cx="7904123" cy="114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zione" r:id="rId3" imgW="2451100" imgH="355600" progId="Equation.3">
                  <p:embed/>
                </p:oleObj>
              </mc:Choice>
              <mc:Fallback>
                <p:oleObj name="Equazione" r:id="rId3" imgW="2451100" imgH="355600" progId="Equation.3">
                  <p:embed/>
                  <p:pic>
                    <p:nvPicPr>
                      <p:cNvPr id="8" name="Object 1030">
                        <a:extLst>
                          <a:ext uri="{FF2B5EF4-FFF2-40B4-BE49-F238E27FC236}">
                            <a16:creationId xmlns:a16="http://schemas.microsoft.com/office/drawing/2014/main" id="{B58A738B-CAF8-5A40-82D4-0DE931F538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438" y="4336209"/>
                        <a:ext cx="7904123" cy="1140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286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1027"/>
          <p:cNvSpPr txBox="1">
            <a:spLocks noChangeArrowheads="1"/>
          </p:cNvSpPr>
          <p:nvPr/>
        </p:nvSpPr>
        <p:spPr bwMode="auto">
          <a:xfrm>
            <a:off x="2248004" y="1146076"/>
            <a:ext cx="5889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 err="1">
                <a:latin typeface="Corbel" panose="020B0503020204020204" pitchFamily="34" charset="0"/>
              </a:rPr>
              <a:t>Align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sequences  </a:t>
            </a:r>
            <a:r>
              <a:rPr lang="it-IT" altLang="it-IT" dirty="0">
                <a:latin typeface="Courier" pitchFamily="2" charset="0"/>
              </a:rPr>
              <a:t>ACTGG</a:t>
            </a:r>
            <a:r>
              <a:rPr lang="it-IT" altLang="it-IT" dirty="0">
                <a:latin typeface="Comic Sans MS" panose="030F0702030302020204" pitchFamily="66" charset="0"/>
              </a:rPr>
              <a:t>  </a:t>
            </a:r>
            <a:r>
              <a:rPr lang="it-IT" altLang="it-IT" dirty="0">
                <a:latin typeface="Corbel" panose="020B0503020204020204" pitchFamily="34" charset="0"/>
              </a:rPr>
              <a:t>and</a:t>
            </a:r>
            <a:r>
              <a:rPr lang="it-IT" altLang="it-IT" dirty="0">
                <a:latin typeface="Comic Sans MS" panose="030F0702030302020204" pitchFamily="66" charset="0"/>
              </a:rPr>
              <a:t>   </a:t>
            </a:r>
            <a:r>
              <a:rPr lang="it-IT" altLang="it-IT" dirty="0">
                <a:latin typeface="Courier" pitchFamily="2" charset="0"/>
              </a:rPr>
              <a:t>ACCA</a:t>
            </a:r>
            <a:r>
              <a:rPr lang="it-IT" altLang="it-IT" dirty="0">
                <a:latin typeface="Comic Sans MS" panose="030F0702030302020204" pitchFamily="66" charset="0"/>
              </a:rPr>
              <a:t>	</a:t>
            </a:r>
          </a:p>
        </p:txBody>
      </p:sp>
      <p:graphicFrame>
        <p:nvGraphicFramePr>
          <p:cNvPr id="8194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09419"/>
              </p:ext>
            </p:extLst>
          </p:nvPr>
        </p:nvGraphicFramePr>
        <p:xfrm>
          <a:off x="2423617" y="2500486"/>
          <a:ext cx="7032625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Document" r:id="rId3" imgW="7143120" imgH="4371840" progId="Word.Document.8">
                  <p:embed/>
                </p:oleObj>
              </mc:Choice>
              <mc:Fallback>
                <p:oleObj name="Document" r:id="rId3" imgW="7143120" imgH="4371840" progId="Word.Document.8">
                  <p:embed/>
                  <p:pic>
                    <p:nvPicPr>
                      <p:cNvPr id="8194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617" y="2500486"/>
                        <a:ext cx="7032625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tangolo 1"/>
          <p:cNvSpPr/>
          <p:nvPr/>
        </p:nvSpPr>
        <p:spPr>
          <a:xfrm>
            <a:off x="2248004" y="1831758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Initialization</a:t>
            </a:r>
            <a:endParaRPr lang="it-IT" sz="2400" dirty="0">
              <a:latin typeface="Corbel" panose="020B0503020204020204" pitchFamily="34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64902"/>
              </p:ext>
            </p:extLst>
          </p:nvPr>
        </p:nvGraphicFramePr>
        <p:xfrm>
          <a:off x="6547778" y="4424536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Document" r:id="rId5" imgW="1787040" imgH="1479600" progId="Word.Document.8">
                  <p:embed/>
                </p:oleObj>
              </mc:Choice>
              <mc:Fallback>
                <p:oleObj name="Document" r:id="rId5" imgW="1787040" imgH="1479600" progId="Word.Document.8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7778" y="4424536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693749" y="4860081"/>
            <a:ext cx="100591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sp>
        <p:nvSpPr>
          <p:cNvPr id="3" name="Rettangolo 2"/>
          <p:cNvSpPr/>
          <p:nvPr/>
        </p:nvSpPr>
        <p:spPr>
          <a:xfrm>
            <a:off x="6179643" y="3824311"/>
            <a:ext cx="5224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dirty="0" err="1">
                <a:latin typeface="Corbel" panose="020B0503020204020204" pitchFamily="34" charset="0"/>
              </a:rPr>
              <a:t>Substitution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matrix</a:t>
            </a:r>
            <a:r>
              <a:rPr lang="it-IT" altLang="it-IT" sz="2400" dirty="0">
                <a:latin typeface="Corbel" panose="020B0503020204020204" pitchFamily="34" charset="0"/>
              </a:rPr>
              <a:t>  	linear gap penalty</a:t>
            </a:r>
          </a:p>
        </p:txBody>
      </p:sp>
      <p:sp>
        <p:nvSpPr>
          <p:cNvPr id="9" name="Text Box 1026">
            <a:extLst>
              <a:ext uri="{FF2B5EF4-FFF2-40B4-BE49-F238E27FC236}">
                <a16:creationId xmlns:a16="http://schemas.microsoft.com/office/drawing/2014/main" id="{95C5A938-6934-424F-A50C-D54A33AC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343" y="291966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999718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148153"/>
              </p:ext>
            </p:extLst>
          </p:nvPr>
        </p:nvGraphicFramePr>
        <p:xfrm>
          <a:off x="4487895" y="1188541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9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95" y="1188541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351252" y="131311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urier" pitchFamily="2" charset="0"/>
              </a:rPr>
              <a:t>d = 2</a:t>
            </a:r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32398"/>
              </p:ext>
            </p:extLst>
          </p:nvPr>
        </p:nvGraphicFramePr>
        <p:xfrm>
          <a:off x="2412238" y="2820452"/>
          <a:ext cx="7032625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Document" r:id="rId5" imgW="7098840" imgH="4305240" progId="Word.Document.8">
                  <p:embed/>
                </p:oleObj>
              </mc:Choice>
              <mc:Fallback>
                <p:oleObj name="Document" r:id="rId5" imgW="7098840" imgH="4305240" progId="Word.Document.8">
                  <p:embed/>
                  <p:pic>
                    <p:nvPicPr>
                      <p:cNvPr id="92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238" y="2820452"/>
                        <a:ext cx="7032625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7"/>
          <p:cNvSpPr>
            <a:spLocks noChangeShapeType="1"/>
          </p:cNvSpPr>
          <p:nvPr/>
        </p:nvSpPr>
        <p:spPr bwMode="auto">
          <a:xfrm flipH="1">
            <a:off x="3950524" y="37110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23" name="Line 12"/>
          <p:cNvSpPr>
            <a:spLocks noChangeShapeType="1"/>
          </p:cNvSpPr>
          <p:nvPr/>
        </p:nvSpPr>
        <p:spPr bwMode="auto">
          <a:xfrm flipV="1">
            <a:off x="3645724" y="386343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5121506" y="3480206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F(1,0)= -d</a:t>
            </a:r>
            <a:endParaRPr lang="it-IT" sz="2400" dirty="0">
              <a:latin typeface="Corbel" panose="020B0503020204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3253789" y="4635391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F(0,1)= -d</a:t>
            </a:r>
            <a:endParaRPr lang="it-IT" sz="2400" dirty="0">
              <a:latin typeface="Corbel" panose="020B0503020204020204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41551" y="2820452"/>
            <a:ext cx="1532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</a:t>
            </a:r>
            <a:r>
              <a:rPr lang="it-IT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1</a:t>
            </a:r>
            <a:endParaRPr lang="it-IT" sz="2400" dirty="0">
              <a:latin typeface="Corbel" panose="020B0503020204020204" pitchFamily="34" charset="0"/>
            </a:endParaRPr>
          </a:p>
        </p:txBody>
      </p:sp>
      <p:sp>
        <p:nvSpPr>
          <p:cNvPr id="11" name="Text Box 1026">
            <a:extLst>
              <a:ext uri="{FF2B5EF4-FFF2-40B4-BE49-F238E27FC236}">
                <a16:creationId xmlns:a16="http://schemas.microsoft.com/office/drawing/2014/main" id="{DC7BDA73-66B8-C348-BB6E-268362329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343" y="291966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12" name="Rettangolo 2">
            <a:extLst>
              <a:ext uri="{FF2B5EF4-FFF2-40B4-BE49-F238E27FC236}">
                <a16:creationId xmlns:a16="http://schemas.microsoft.com/office/drawing/2014/main" id="{46794499-4753-8E44-BBB6-01E4EF111DBD}"/>
              </a:ext>
            </a:extLst>
          </p:cNvPr>
          <p:cNvSpPr/>
          <p:nvPr/>
        </p:nvSpPr>
        <p:spPr>
          <a:xfrm>
            <a:off x="4301175" y="767492"/>
            <a:ext cx="4844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000" dirty="0" err="1">
                <a:latin typeface="Corbel" panose="020B0503020204020204" pitchFamily="34" charset="0"/>
              </a:rPr>
              <a:t>Substitution</a:t>
            </a:r>
            <a:r>
              <a:rPr lang="it-IT" altLang="it-IT" sz="2000" dirty="0">
                <a:latin typeface="Corbel" panose="020B0503020204020204" pitchFamily="34" charset="0"/>
              </a:rPr>
              <a:t> </a:t>
            </a:r>
            <a:r>
              <a:rPr lang="it-IT" altLang="it-IT" sz="2000" dirty="0" err="1">
                <a:latin typeface="Corbel" panose="020B0503020204020204" pitchFamily="34" charset="0"/>
              </a:rPr>
              <a:t>matrix</a:t>
            </a:r>
            <a:r>
              <a:rPr lang="it-IT" altLang="it-IT" sz="2000" dirty="0">
                <a:latin typeface="Corbel" panose="020B0503020204020204" pitchFamily="34" charset="0"/>
              </a:rPr>
              <a:t>  	linear gap penalty</a:t>
            </a:r>
          </a:p>
        </p:txBody>
      </p:sp>
    </p:spTree>
    <p:extLst>
      <p:ext uri="{BB962C8B-B14F-4D97-AF65-F5344CB8AC3E}">
        <p14:creationId xmlns:p14="http://schemas.microsoft.com/office/powerpoint/2010/main" val="1840981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752600" y="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4572001" y="730250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730250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629400" y="11112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graphicFrame>
        <p:nvGraphicFramePr>
          <p:cNvPr id="10243" name="Object 6"/>
          <p:cNvGraphicFramePr>
            <a:graphicFrameLocks noChangeAspect="1"/>
          </p:cNvGraphicFramePr>
          <p:nvPr>
            <p:extLst/>
          </p:nvPr>
        </p:nvGraphicFramePr>
        <p:xfrm>
          <a:off x="2428243" y="2313255"/>
          <a:ext cx="7032625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Document" r:id="rId5" imgW="7152480" imgH="4371840" progId="Word.Document.8">
                  <p:embed/>
                </p:oleObj>
              </mc:Choice>
              <mc:Fallback>
                <p:oleObj name="Document" r:id="rId5" imgW="7152480" imgH="4371840" progId="Word.Document.8">
                  <p:embed/>
                  <p:pic>
                    <p:nvPicPr>
                      <p:cNvPr id="1024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243" y="2313255"/>
                        <a:ext cx="7032625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Line 7"/>
          <p:cNvSpPr>
            <a:spLocks noChangeShapeType="1"/>
          </p:cNvSpPr>
          <p:nvPr/>
        </p:nvSpPr>
        <p:spPr bwMode="auto">
          <a:xfrm flipH="1">
            <a:off x="39624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47" name="Line 12"/>
          <p:cNvSpPr>
            <a:spLocks noChangeShapeType="1"/>
          </p:cNvSpPr>
          <p:nvPr/>
        </p:nvSpPr>
        <p:spPr bwMode="auto">
          <a:xfrm flipV="1">
            <a:off x="36576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48" name="Line 16"/>
          <p:cNvSpPr>
            <a:spLocks noChangeShapeType="1"/>
          </p:cNvSpPr>
          <p:nvPr/>
        </p:nvSpPr>
        <p:spPr bwMode="auto">
          <a:xfrm flipH="1" flipV="1">
            <a:off x="38862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0249" name="Group 52"/>
          <p:cNvGrpSpPr>
            <a:grpSpLocks/>
          </p:cNvGrpSpPr>
          <p:nvPr/>
        </p:nvGrpSpPr>
        <p:grpSpPr bwMode="auto">
          <a:xfrm>
            <a:off x="8481220" y="3581400"/>
            <a:ext cx="2573337" cy="1946275"/>
            <a:chOff x="2582" y="2064"/>
            <a:chExt cx="1621" cy="1226"/>
          </a:xfrm>
        </p:grpSpPr>
        <p:sp>
          <p:nvSpPr>
            <p:cNvPr id="10251" name="Line 42"/>
            <p:cNvSpPr>
              <a:spLocks noChangeShapeType="1"/>
            </p:cNvSpPr>
            <p:nvPr/>
          </p:nvSpPr>
          <p:spPr bwMode="auto">
            <a:xfrm>
              <a:off x="3828" y="23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52" name="Line 43"/>
            <p:cNvSpPr>
              <a:spLocks noChangeShapeType="1"/>
            </p:cNvSpPr>
            <p:nvPr/>
          </p:nvSpPr>
          <p:spPr bwMode="auto">
            <a:xfrm>
              <a:off x="2880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53" name="Line 44"/>
            <p:cNvSpPr>
              <a:spLocks noChangeShapeType="1"/>
            </p:cNvSpPr>
            <p:nvPr/>
          </p:nvSpPr>
          <p:spPr bwMode="auto">
            <a:xfrm>
              <a:off x="2928" y="2352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54" name="Text Box 45"/>
            <p:cNvSpPr txBox="1">
              <a:spLocks noChangeArrowheads="1"/>
            </p:cNvSpPr>
            <p:nvPr/>
          </p:nvSpPr>
          <p:spPr bwMode="auto">
            <a:xfrm>
              <a:off x="2630" y="209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0</a:t>
              </a:r>
            </a:p>
          </p:txBody>
        </p:sp>
        <p:sp>
          <p:nvSpPr>
            <p:cNvPr id="10255" name="Text Box 46"/>
            <p:cNvSpPr txBox="1">
              <a:spLocks noChangeArrowheads="1"/>
            </p:cNvSpPr>
            <p:nvPr/>
          </p:nvSpPr>
          <p:spPr bwMode="auto">
            <a:xfrm>
              <a:off x="3136" y="2352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+2</a:t>
              </a:r>
            </a:p>
          </p:txBody>
        </p:sp>
        <p:sp>
          <p:nvSpPr>
            <p:cNvPr id="10256" name="Text Box 47"/>
            <p:cNvSpPr txBox="1">
              <a:spLocks noChangeArrowheads="1"/>
            </p:cNvSpPr>
            <p:nvPr/>
          </p:nvSpPr>
          <p:spPr bwMode="auto">
            <a:xfrm>
              <a:off x="3696" y="206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-2</a:t>
              </a:r>
            </a:p>
          </p:txBody>
        </p:sp>
        <p:sp>
          <p:nvSpPr>
            <p:cNvPr id="10257" name="Text Box 48"/>
            <p:cNvSpPr txBox="1">
              <a:spLocks noChangeArrowheads="1"/>
            </p:cNvSpPr>
            <p:nvPr/>
          </p:nvSpPr>
          <p:spPr bwMode="auto">
            <a:xfrm>
              <a:off x="3844" y="2320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-2</a:t>
              </a:r>
            </a:p>
          </p:txBody>
        </p:sp>
        <p:sp>
          <p:nvSpPr>
            <p:cNvPr id="10258" name="Text Box 49"/>
            <p:cNvSpPr txBox="1">
              <a:spLocks noChangeArrowheads="1"/>
            </p:cNvSpPr>
            <p:nvPr/>
          </p:nvSpPr>
          <p:spPr bwMode="auto">
            <a:xfrm>
              <a:off x="2582" y="300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-2</a:t>
              </a:r>
            </a:p>
          </p:txBody>
        </p:sp>
        <p:sp>
          <p:nvSpPr>
            <p:cNvPr id="10259" name="Text Box 50"/>
            <p:cNvSpPr txBox="1">
              <a:spLocks noChangeArrowheads="1"/>
            </p:cNvSpPr>
            <p:nvPr/>
          </p:nvSpPr>
          <p:spPr bwMode="auto">
            <a:xfrm>
              <a:off x="2966" y="2906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-2</a:t>
              </a:r>
            </a:p>
          </p:txBody>
        </p:sp>
        <p:sp>
          <p:nvSpPr>
            <p:cNvPr id="10260" name="Text Box 51"/>
            <p:cNvSpPr txBox="1">
              <a:spLocks noChangeArrowheads="1"/>
            </p:cNvSpPr>
            <p:nvPr/>
          </p:nvSpPr>
          <p:spPr bwMode="auto">
            <a:xfrm>
              <a:off x="3638" y="2954"/>
              <a:ext cx="5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MAX</a:t>
              </a:r>
            </a:p>
          </p:txBody>
        </p:sp>
      </p:grpSp>
      <p:sp>
        <p:nvSpPr>
          <p:cNvPr id="10250" name="Rectangle 53"/>
          <p:cNvSpPr>
            <a:spLocks noChangeArrowheads="1"/>
          </p:cNvSpPr>
          <p:nvPr/>
        </p:nvSpPr>
        <p:spPr bwMode="auto">
          <a:xfrm>
            <a:off x="8557419" y="3622674"/>
            <a:ext cx="2514600" cy="1905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1" name="Rettangolo 20"/>
          <p:cNvSpPr/>
          <p:nvPr/>
        </p:nvSpPr>
        <p:spPr>
          <a:xfrm>
            <a:off x="2940194" y="5606246"/>
            <a:ext cx="51090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5"/>
            <a:r>
              <a:rPr lang="it-IT" altLang="it-IT" sz="2000" b="1" i="1" dirty="0">
                <a:solidFill>
                  <a:schemeClr val="accent2"/>
                </a:solidFill>
                <a:latin typeface="Courier" pitchFamily="2" charset="0"/>
              </a:rPr>
              <a:t>F(1,0)-d</a:t>
            </a:r>
          </a:p>
          <a:p>
            <a:r>
              <a:rPr lang="it-IT" altLang="it-IT" sz="2000" b="1" i="1" dirty="0">
                <a:solidFill>
                  <a:schemeClr val="accent2"/>
                </a:solidFill>
                <a:latin typeface="Courier" pitchFamily="2" charset="0"/>
              </a:rPr>
              <a:t>F(1,1)= MAX    F(0,1)-d</a:t>
            </a:r>
          </a:p>
          <a:p>
            <a:r>
              <a:rPr lang="it-IT" sz="2000" b="1" i="1" dirty="0">
                <a:solidFill>
                  <a:schemeClr val="accent2"/>
                </a:solidFill>
                <a:latin typeface="Courier" pitchFamily="2" charset="0"/>
              </a:rPr>
              <a:t>		   F(0,0) + S(A,A) </a:t>
            </a:r>
            <a:endParaRPr lang="it-IT" sz="2000" dirty="0">
              <a:latin typeface="Courier" pitchFamily="2" charset="0"/>
            </a:endParaRPr>
          </a:p>
        </p:txBody>
      </p:sp>
      <p:sp>
        <p:nvSpPr>
          <p:cNvPr id="22" name="AutoShape 1028"/>
          <p:cNvSpPr>
            <a:spLocks/>
          </p:cNvSpPr>
          <p:nvPr/>
        </p:nvSpPr>
        <p:spPr bwMode="auto">
          <a:xfrm>
            <a:off x="4987637" y="5622925"/>
            <a:ext cx="261256" cy="995629"/>
          </a:xfrm>
          <a:prstGeom prst="leftBrace">
            <a:avLst>
              <a:gd name="adj1" fmla="val 1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3" name="Rettangolo 22"/>
          <p:cNvSpPr/>
          <p:nvPr/>
        </p:nvSpPr>
        <p:spPr>
          <a:xfrm>
            <a:off x="588430" y="2261068"/>
            <a:ext cx="1532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</a:t>
            </a:r>
            <a:r>
              <a:rPr lang="it-IT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1</a:t>
            </a:r>
            <a:endParaRPr lang="it-IT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97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41452"/>
              </p:ext>
            </p:extLst>
          </p:nvPr>
        </p:nvGraphicFramePr>
        <p:xfrm>
          <a:off x="269608" y="242858"/>
          <a:ext cx="8911462" cy="5477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786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08671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334529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260389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08670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</a:tblGrid>
              <a:tr h="663596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T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G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aseline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</a:tbl>
          </a:graphicData>
        </a:graphic>
      </p:graphicFrame>
      <p:sp>
        <p:nvSpPr>
          <p:cNvPr id="3" name="Line 7">
            <a:extLst>
              <a:ext uri="{FF2B5EF4-FFF2-40B4-BE49-F238E27FC236}">
                <a16:creationId xmlns:a16="http://schemas.microsoft.com/office/drawing/2014/main" id="{398A76A0-C099-604F-8E36-9D150B8AD0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2144" y="13775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462CB674-7EF6-BC4D-992A-88EE6D3DA3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12144" y="167185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92536A9B-B4EB-9741-9E92-846C366645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5804" y="1643448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86461-8394-C444-91F9-B3AB887356F0}"/>
              </a:ext>
            </a:extLst>
          </p:cNvPr>
          <p:cNvSpPr txBox="1"/>
          <p:nvPr/>
        </p:nvSpPr>
        <p:spPr>
          <a:xfrm>
            <a:off x="3571103" y="81554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1852D-CB38-9948-88D8-DBABFA80C239}"/>
              </a:ext>
            </a:extLst>
          </p:cNvPr>
          <p:cNvSpPr txBox="1"/>
          <p:nvPr/>
        </p:nvSpPr>
        <p:spPr>
          <a:xfrm>
            <a:off x="3540765" y="182425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1E763-AF80-7648-8F51-2081B3B20D60}"/>
              </a:ext>
            </a:extLst>
          </p:cNvPr>
          <p:cNvSpPr txBox="1"/>
          <p:nvPr/>
        </p:nvSpPr>
        <p:spPr>
          <a:xfrm>
            <a:off x="2128709" y="1774828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2ABB0CA-0655-1D40-BC74-F191B2F4A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488336"/>
              </p:ext>
            </p:extLst>
          </p:nvPr>
        </p:nvGraphicFramePr>
        <p:xfrm>
          <a:off x="9568207" y="4980973"/>
          <a:ext cx="2071858" cy="171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8207" y="4980973"/>
                        <a:ext cx="2071858" cy="1714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C6160A4-1F9F-0F44-AD59-60F8F3741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856" y="4324007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</p:spTree>
    <p:extLst>
      <p:ext uri="{BB962C8B-B14F-4D97-AF65-F5344CB8AC3E}">
        <p14:creationId xmlns:p14="http://schemas.microsoft.com/office/powerpoint/2010/main" val="1839392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32421"/>
              </p:ext>
            </p:extLst>
          </p:nvPr>
        </p:nvGraphicFramePr>
        <p:xfrm>
          <a:off x="269608" y="242858"/>
          <a:ext cx="8911462" cy="5477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786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08671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334529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260389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08670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</a:tblGrid>
              <a:tr h="663596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T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G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aseline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</a:tbl>
          </a:graphicData>
        </a:graphic>
      </p:graphicFrame>
      <p:sp>
        <p:nvSpPr>
          <p:cNvPr id="3" name="Line 7">
            <a:extLst>
              <a:ext uri="{FF2B5EF4-FFF2-40B4-BE49-F238E27FC236}">
                <a16:creationId xmlns:a16="http://schemas.microsoft.com/office/drawing/2014/main" id="{398A76A0-C099-604F-8E36-9D150B8AD0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2144" y="13775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462CB674-7EF6-BC4D-992A-88EE6D3DA3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12144" y="167185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92536A9B-B4EB-9741-9E92-846C366645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5804" y="1643448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86461-8394-C444-91F9-B3AB887356F0}"/>
              </a:ext>
            </a:extLst>
          </p:cNvPr>
          <p:cNvSpPr txBox="1"/>
          <p:nvPr/>
        </p:nvSpPr>
        <p:spPr>
          <a:xfrm>
            <a:off x="3571103" y="81554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1852D-CB38-9948-88D8-DBABFA80C239}"/>
              </a:ext>
            </a:extLst>
          </p:cNvPr>
          <p:cNvSpPr txBox="1"/>
          <p:nvPr/>
        </p:nvSpPr>
        <p:spPr>
          <a:xfrm>
            <a:off x="3540765" y="182425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1E763-AF80-7648-8F51-2081B3B20D60}"/>
              </a:ext>
            </a:extLst>
          </p:cNvPr>
          <p:cNvSpPr txBox="1"/>
          <p:nvPr/>
        </p:nvSpPr>
        <p:spPr>
          <a:xfrm>
            <a:off x="2128709" y="1774828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2ABB0CA-0655-1D40-BC74-F191B2F4A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68207" y="4980973"/>
          <a:ext cx="2071858" cy="171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C2ABB0CA-0655-1D40-BC74-F191B2F4A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8207" y="4980973"/>
                        <a:ext cx="2071858" cy="1714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C6160A4-1F9F-0F44-AD59-60F8F3741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856" y="4324007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B3B86-85A8-274C-8932-9C3F1C205041}"/>
              </a:ext>
            </a:extLst>
          </p:cNvPr>
          <p:cNvSpPr txBox="1"/>
          <p:nvPr/>
        </p:nvSpPr>
        <p:spPr>
          <a:xfrm>
            <a:off x="4823254" y="815545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0F6CB-E460-4440-AC9D-ED4AE387E030}"/>
              </a:ext>
            </a:extLst>
          </p:cNvPr>
          <p:cNvSpPr txBox="1"/>
          <p:nvPr/>
        </p:nvSpPr>
        <p:spPr>
          <a:xfrm>
            <a:off x="6141308" y="825630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71EDF-801C-B745-ADC5-D4B833FC544C}"/>
              </a:ext>
            </a:extLst>
          </p:cNvPr>
          <p:cNvSpPr txBox="1"/>
          <p:nvPr/>
        </p:nvSpPr>
        <p:spPr>
          <a:xfrm>
            <a:off x="7463106" y="825630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F148BF-05CD-E94A-A42D-2B36276B7A27}"/>
              </a:ext>
            </a:extLst>
          </p:cNvPr>
          <p:cNvSpPr txBox="1"/>
          <p:nvPr/>
        </p:nvSpPr>
        <p:spPr>
          <a:xfrm>
            <a:off x="8833144" y="82563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4C2B5-A788-3941-ADF8-EA8DF5EB956E}"/>
              </a:ext>
            </a:extLst>
          </p:cNvPr>
          <p:cNvSpPr txBox="1"/>
          <p:nvPr/>
        </p:nvSpPr>
        <p:spPr>
          <a:xfrm>
            <a:off x="2118168" y="2787948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B770B-3789-7A43-8875-52AEC7BDEE9C}"/>
              </a:ext>
            </a:extLst>
          </p:cNvPr>
          <p:cNvSpPr txBox="1"/>
          <p:nvPr/>
        </p:nvSpPr>
        <p:spPr>
          <a:xfrm>
            <a:off x="2128709" y="3747788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02234-B9E0-C142-B3F1-A66257FE721E}"/>
              </a:ext>
            </a:extLst>
          </p:cNvPr>
          <p:cNvSpPr txBox="1"/>
          <p:nvPr/>
        </p:nvSpPr>
        <p:spPr>
          <a:xfrm>
            <a:off x="2119984" y="4705076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BBDC7761-ED08-1448-91E5-CAC2CE96EE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9922" y="2660821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FC6F6A40-6483-B248-BC78-1E651AFDD8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9922" y="3526396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21DD72AC-2A50-7D41-8ED9-4B62E6D84D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5208" y="4599974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247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90700" y="8764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06605"/>
              </p:ext>
            </p:extLst>
          </p:nvPr>
        </p:nvGraphicFramePr>
        <p:xfrm>
          <a:off x="4765675" y="715964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112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715964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6823074" y="1096964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424113" y="2309813"/>
          <a:ext cx="7097712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Document" r:id="rId5" imgW="7098840" imgH="4295880" progId="Word.Document.8">
                  <p:embed/>
                </p:oleObj>
              </mc:Choice>
              <mc:Fallback>
                <p:oleObj name="Document" r:id="rId5" imgW="7098840" imgH="4295880" progId="Word.Document.8">
                  <p:embed/>
                  <p:pic>
                    <p:nvPicPr>
                      <p:cNvPr id="1126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309813"/>
                        <a:ext cx="7097712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Line 7"/>
          <p:cNvSpPr>
            <a:spLocks noChangeShapeType="1"/>
          </p:cNvSpPr>
          <p:nvPr/>
        </p:nvSpPr>
        <p:spPr bwMode="auto">
          <a:xfrm flipH="1">
            <a:off x="39624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H="1">
            <a:off x="50292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 flipH="1">
            <a:off x="60960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 flipH="1">
            <a:off x="70866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 flipH="1">
            <a:off x="80772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 flipV="1">
            <a:off x="36576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V="1">
            <a:off x="3657600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 flipV="1">
            <a:off x="3657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 flipV="1">
            <a:off x="36576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 flipH="1" flipV="1">
            <a:off x="38862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 flipH="1" flipV="1">
            <a:off x="5029200" y="3962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 flipH="1">
            <a:off x="5029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 flipH="1">
            <a:off x="60960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3" name="Line 22"/>
          <p:cNvSpPr>
            <a:spLocks noChangeShapeType="1"/>
          </p:cNvSpPr>
          <p:nvPr/>
        </p:nvSpPr>
        <p:spPr bwMode="auto">
          <a:xfrm flipV="1">
            <a:off x="4648200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4" name="Line 23"/>
          <p:cNvSpPr>
            <a:spLocks noChangeShapeType="1"/>
          </p:cNvSpPr>
          <p:nvPr/>
        </p:nvSpPr>
        <p:spPr bwMode="auto">
          <a:xfrm flipH="1">
            <a:off x="60960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 flipH="1">
            <a:off x="70866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6" name="Line 25"/>
          <p:cNvSpPr>
            <a:spLocks noChangeShapeType="1"/>
          </p:cNvSpPr>
          <p:nvPr/>
        </p:nvSpPr>
        <p:spPr bwMode="auto">
          <a:xfrm flipH="1">
            <a:off x="80772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7" name="Line 26"/>
          <p:cNvSpPr>
            <a:spLocks noChangeShapeType="1"/>
          </p:cNvSpPr>
          <p:nvPr/>
        </p:nvSpPr>
        <p:spPr bwMode="auto">
          <a:xfrm flipV="1">
            <a:off x="4648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8" name="Line 27"/>
          <p:cNvSpPr>
            <a:spLocks noChangeShapeType="1"/>
          </p:cNvSpPr>
          <p:nvPr/>
        </p:nvSpPr>
        <p:spPr bwMode="auto">
          <a:xfrm flipH="1" flipV="1">
            <a:off x="5029200" y="4572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9" name="Line 28"/>
          <p:cNvSpPr>
            <a:spLocks noChangeShapeType="1"/>
          </p:cNvSpPr>
          <p:nvPr/>
        </p:nvSpPr>
        <p:spPr bwMode="auto">
          <a:xfrm flipV="1">
            <a:off x="5715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0" name="Line 29"/>
          <p:cNvSpPr>
            <a:spLocks noChangeShapeType="1"/>
          </p:cNvSpPr>
          <p:nvPr/>
        </p:nvSpPr>
        <p:spPr bwMode="auto">
          <a:xfrm flipH="1" flipV="1">
            <a:off x="6019800" y="4572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1" name="Line 30"/>
          <p:cNvSpPr>
            <a:spLocks noChangeShapeType="1"/>
          </p:cNvSpPr>
          <p:nvPr/>
        </p:nvSpPr>
        <p:spPr bwMode="auto">
          <a:xfrm flipH="1">
            <a:off x="70866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2" name="Line 31"/>
          <p:cNvSpPr>
            <a:spLocks noChangeShapeType="1"/>
          </p:cNvSpPr>
          <p:nvPr/>
        </p:nvSpPr>
        <p:spPr bwMode="auto">
          <a:xfrm flipH="1">
            <a:off x="8077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3" name="Line 32"/>
          <p:cNvSpPr>
            <a:spLocks noChangeShapeType="1"/>
          </p:cNvSpPr>
          <p:nvPr/>
        </p:nvSpPr>
        <p:spPr bwMode="auto">
          <a:xfrm flipH="1" flipV="1">
            <a:off x="3962400" y="5181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4" name="Line 33"/>
          <p:cNvSpPr>
            <a:spLocks noChangeShapeType="1"/>
          </p:cNvSpPr>
          <p:nvPr/>
        </p:nvSpPr>
        <p:spPr bwMode="auto">
          <a:xfrm flipV="1">
            <a:off x="57150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5" name="Line 34"/>
          <p:cNvSpPr>
            <a:spLocks noChangeShapeType="1"/>
          </p:cNvSpPr>
          <p:nvPr/>
        </p:nvSpPr>
        <p:spPr bwMode="auto">
          <a:xfrm flipV="1">
            <a:off x="67056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6" name="Line 35"/>
          <p:cNvSpPr>
            <a:spLocks noChangeShapeType="1"/>
          </p:cNvSpPr>
          <p:nvPr/>
        </p:nvSpPr>
        <p:spPr bwMode="auto">
          <a:xfrm flipH="1" flipV="1">
            <a:off x="7086600" y="5257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7" name="Line 36"/>
          <p:cNvSpPr>
            <a:spLocks noChangeShapeType="1"/>
          </p:cNvSpPr>
          <p:nvPr/>
        </p:nvSpPr>
        <p:spPr bwMode="auto">
          <a:xfrm flipH="1" flipV="1">
            <a:off x="8077200" y="5257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8" name="Line 37"/>
          <p:cNvSpPr>
            <a:spLocks noChangeShapeType="1"/>
          </p:cNvSpPr>
          <p:nvPr/>
        </p:nvSpPr>
        <p:spPr bwMode="auto">
          <a:xfrm flipH="1">
            <a:off x="8077200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9" name="Line 38"/>
          <p:cNvSpPr>
            <a:spLocks noChangeShapeType="1"/>
          </p:cNvSpPr>
          <p:nvPr/>
        </p:nvSpPr>
        <p:spPr bwMode="auto">
          <a:xfrm flipV="1">
            <a:off x="46482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300" name="Line 39"/>
          <p:cNvSpPr>
            <a:spLocks noChangeShapeType="1"/>
          </p:cNvSpPr>
          <p:nvPr/>
        </p:nvSpPr>
        <p:spPr bwMode="auto">
          <a:xfrm flipH="1">
            <a:off x="7010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301" name="Line 40"/>
          <p:cNvSpPr>
            <a:spLocks noChangeShapeType="1"/>
          </p:cNvSpPr>
          <p:nvPr/>
        </p:nvSpPr>
        <p:spPr bwMode="auto">
          <a:xfrm flipH="1">
            <a:off x="8077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" name="Rettangolo 37"/>
          <p:cNvSpPr/>
          <p:nvPr/>
        </p:nvSpPr>
        <p:spPr>
          <a:xfrm>
            <a:off x="566351" y="2409868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Iterations</a:t>
            </a:r>
            <a:endParaRPr lang="it-IT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51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3386"/>
              </p:ext>
            </p:extLst>
          </p:nvPr>
        </p:nvGraphicFramePr>
        <p:xfrm>
          <a:off x="257251" y="1107831"/>
          <a:ext cx="8911462" cy="5477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786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08671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334529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260389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08670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</a:tblGrid>
              <a:tr h="663596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T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G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aseline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</a:tbl>
          </a:graphicData>
        </a:graphic>
      </p:graphicFrame>
      <p:sp>
        <p:nvSpPr>
          <p:cNvPr id="3" name="Line 7">
            <a:extLst>
              <a:ext uri="{FF2B5EF4-FFF2-40B4-BE49-F238E27FC236}">
                <a16:creationId xmlns:a16="http://schemas.microsoft.com/office/drawing/2014/main" id="{398A76A0-C099-604F-8E36-9D150B8AD0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9787" y="22425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462CB674-7EF6-BC4D-992A-88EE6D3DA3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99787" y="2536829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92536A9B-B4EB-9741-9E92-846C366645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3447" y="2508421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86461-8394-C444-91F9-B3AB887356F0}"/>
              </a:ext>
            </a:extLst>
          </p:cNvPr>
          <p:cNvSpPr txBox="1"/>
          <p:nvPr/>
        </p:nvSpPr>
        <p:spPr>
          <a:xfrm>
            <a:off x="3558746" y="168051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1852D-CB38-9948-88D8-DBABFA80C239}"/>
              </a:ext>
            </a:extLst>
          </p:cNvPr>
          <p:cNvSpPr txBox="1"/>
          <p:nvPr/>
        </p:nvSpPr>
        <p:spPr>
          <a:xfrm>
            <a:off x="3528408" y="268922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1E763-AF80-7648-8F51-2081B3B20D60}"/>
              </a:ext>
            </a:extLst>
          </p:cNvPr>
          <p:cNvSpPr txBox="1"/>
          <p:nvPr/>
        </p:nvSpPr>
        <p:spPr>
          <a:xfrm>
            <a:off x="2116352" y="2639801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2ABB0CA-0655-1D40-BC74-F191B2F4A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68207" y="4980973"/>
          <a:ext cx="2071858" cy="171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C2ABB0CA-0655-1D40-BC74-F191B2F4A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8207" y="4980973"/>
                        <a:ext cx="2071858" cy="1714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C6160A4-1F9F-0F44-AD59-60F8F3741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856" y="4324007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B3B86-85A8-274C-8932-9C3F1C205041}"/>
              </a:ext>
            </a:extLst>
          </p:cNvPr>
          <p:cNvSpPr txBox="1"/>
          <p:nvPr/>
        </p:nvSpPr>
        <p:spPr>
          <a:xfrm>
            <a:off x="4810897" y="1680518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0F6CB-E460-4440-AC9D-ED4AE387E030}"/>
              </a:ext>
            </a:extLst>
          </p:cNvPr>
          <p:cNvSpPr txBox="1"/>
          <p:nvPr/>
        </p:nvSpPr>
        <p:spPr>
          <a:xfrm>
            <a:off x="6128951" y="1690603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71EDF-801C-B745-ADC5-D4B833FC544C}"/>
              </a:ext>
            </a:extLst>
          </p:cNvPr>
          <p:cNvSpPr txBox="1"/>
          <p:nvPr/>
        </p:nvSpPr>
        <p:spPr>
          <a:xfrm>
            <a:off x="7450749" y="1690603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F148BF-05CD-E94A-A42D-2B36276B7A27}"/>
              </a:ext>
            </a:extLst>
          </p:cNvPr>
          <p:cNvSpPr txBox="1"/>
          <p:nvPr/>
        </p:nvSpPr>
        <p:spPr>
          <a:xfrm>
            <a:off x="8820787" y="1690603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4C2B5-A788-3941-ADF8-EA8DF5EB956E}"/>
              </a:ext>
            </a:extLst>
          </p:cNvPr>
          <p:cNvSpPr txBox="1"/>
          <p:nvPr/>
        </p:nvSpPr>
        <p:spPr>
          <a:xfrm>
            <a:off x="2105811" y="3652921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B770B-3789-7A43-8875-52AEC7BDEE9C}"/>
              </a:ext>
            </a:extLst>
          </p:cNvPr>
          <p:cNvSpPr txBox="1"/>
          <p:nvPr/>
        </p:nvSpPr>
        <p:spPr>
          <a:xfrm>
            <a:off x="2116352" y="4612761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02234-B9E0-C142-B3F1-A66257FE721E}"/>
              </a:ext>
            </a:extLst>
          </p:cNvPr>
          <p:cNvSpPr txBox="1"/>
          <p:nvPr/>
        </p:nvSpPr>
        <p:spPr>
          <a:xfrm>
            <a:off x="2107627" y="5570049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51C28C-9C8E-7640-BC77-9E5DA5B96A4A}"/>
              </a:ext>
            </a:extLst>
          </p:cNvPr>
          <p:cNvSpPr txBox="1"/>
          <p:nvPr/>
        </p:nvSpPr>
        <p:spPr>
          <a:xfrm>
            <a:off x="4914605" y="2621054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02F29-55DF-9F48-A30B-2C7CD706F37D}"/>
              </a:ext>
            </a:extLst>
          </p:cNvPr>
          <p:cNvSpPr txBox="1"/>
          <p:nvPr/>
        </p:nvSpPr>
        <p:spPr>
          <a:xfrm>
            <a:off x="6128951" y="2649282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54505-C314-154C-816D-70F09E473DAC}"/>
              </a:ext>
            </a:extLst>
          </p:cNvPr>
          <p:cNvSpPr txBox="1"/>
          <p:nvPr/>
        </p:nvSpPr>
        <p:spPr>
          <a:xfrm>
            <a:off x="7447815" y="2661638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34C24-B4F1-AD43-860D-33F16CDDDF02}"/>
              </a:ext>
            </a:extLst>
          </p:cNvPr>
          <p:cNvSpPr txBox="1"/>
          <p:nvPr/>
        </p:nvSpPr>
        <p:spPr>
          <a:xfrm>
            <a:off x="8820787" y="2689228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2CEF4657-2F2B-FA42-9290-412433A6F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3628" y="22425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13439BB4-5D3D-CA4C-A4BB-24D9059C04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6731" y="22425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B9EFA8CF-FBD3-E848-AC3E-939F3F5B52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4985" y="22425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C6F8C549-09D7-6D4E-B6D0-8BC40F4547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1283" y="22425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D667D7A5-7C00-AF4C-BF11-9658F7907C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3447" y="3440969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E78E4C22-535E-3C49-A4F9-457308B56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9921" y="4400809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12">
            <a:extLst>
              <a:ext uri="{FF2B5EF4-FFF2-40B4-BE49-F238E27FC236}">
                <a16:creationId xmlns:a16="http://schemas.microsoft.com/office/drawing/2014/main" id="{719D549E-56F0-344D-A551-36F06F190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4039" y="5403162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48683604-08D4-9F4E-8DC8-546B44CE44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3628" y="327226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D8754B00-99A7-1E4B-AA95-BC1ECCF01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8073" y="32741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6A279D03-EF87-E34A-B3C0-ECC5506F8B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4985" y="327226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FF8C5E9C-C3A5-8447-9676-438B29AEF3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1283" y="32617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215DEE34-9C60-7046-A10F-59A60814F2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376" y="3543942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E31E2336-5EC6-F844-8B41-15E91C55D2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4494" y="4400809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0667CF19-4106-2D4D-BC42-957BBB852F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376" y="5433668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" name="Line 16">
            <a:extLst>
              <a:ext uri="{FF2B5EF4-FFF2-40B4-BE49-F238E27FC236}">
                <a16:creationId xmlns:a16="http://schemas.microsoft.com/office/drawing/2014/main" id="{50D43A5B-79F5-5245-90CF-BC0A0AD2F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68608" y="543366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CD2CDB-CEFE-674D-A750-FDDEAF4D4A8D}"/>
              </a:ext>
            </a:extLst>
          </p:cNvPr>
          <p:cNvSpPr txBox="1"/>
          <p:nvPr/>
        </p:nvSpPr>
        <p:spPr>
          <a:xfrm>
            <a:off x="3476994" y="3653075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F8CFF9-74BA-1E46-BBC2-D9026032F419}"/>
              </a:ext>
            </a:extLst>
          </p:cNvPr>
          <p:cNvSpPr txBox="1"/>
          <p:nvPr/>
        </p:nvSpPr>
        <p:spPr>
          <a:xfrm>
            <a:off x="3517870" y="4612760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53EB1-254F-D347-AD92-6D82DEB497FC}"/>
              </a:ext>
            </a:extLst>
          </p:cNvPr>
          <p:cNvSpPr txBox="1"/>
          <p:nvPr/>
        </p:nvSpPr>
        <p:spPr>
          <a:xfrm>
            <a:off x="3226501" y="5570048"/>
            <a:ext cx="71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c, D</a:t>
            </a:r>
          </a:p>
        </p:txBody>
      </p:sp>
      <p:sp>
        <p:nvSpPr>
          <p:cNvPr id="41" name="Line 7">
            <a:extLst>
              <a:ext uri="{FF2B5EF4-FFF2-40B4-BE49-F238E27FC236}">
                <a16:creationId xmlns:a16="http://schemas.microsoft.com/office/drawing/2014/main" id="{E9ED8833-DDA4-6047-8ED2-9B6CC257B4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6731" y="41926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" name="Line 7">
            <a:extLst>
              <a:ext uri="{FF2B5EF4-FFF2-40B4-BE49-F238E27FC236}">
                <a16:creationId xmlns:a16="http://schemas.microsoft.com/office/drawing/2014/main" id="{40869349-84AF-2C4E-B83B-13D37F3B5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4985" y="4217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E9821F91-C289-C640-80BC-8C7397D4B9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1283" y="4217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AA7EB183-ED48-FB45-8F7A-10B2CE11A9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16597" y="353127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5B3D3A-B182-804B-937F-9047F532C04E}"/>
              </a:ext>
            </a:extLst>
          </p:cNvPr>
          <p:cNvSpPr txBox="1"/>
          <p:nvPr/>
        </p:nvSpPr>
        <p:spPr>
          <a:xfrm>
            <a:off x="4832853" y="364929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837E0B-B8C2-6840-B38E-3A2955A43D69}"/>
              </a:ext>
            </a:extLst>
          </p:cNvPr>
          <p:cNvSpPr txBox="1"/>
          <p:nvPr/>
        </p:nvSpPr>
        <p:spPr>
          <a:xfrm>
            <a:off x="6175084" y="3615943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867AE2-A2CE-FA41-B0AB-FF0A810E8549}"/>
              </a:ext>
            </a:extLst>
          </p:cNvPr>
          <p:cNvSpPr txBox="1"/>
          <p:nvPr/>
        </p:nvSpPr>
        <p:spPr>
          <a:xfrm>
            <a:off x="7457925" y="3649101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63EC59-AAB8-6E4A-BFDF-03D2C34F8B86}"/>
              </a:ext>
            </a:extLst>
          </p:cNvPr>
          <p:cNvSpPr txBox="1"/>
          <p:nvPr/>
        </p:nvSpPr>
        <p:spPr>
          <a:xfrm>
            <a:off x="8820787" y="3649101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EE154414-F5FF-8648-A9F2-0AEE99B758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16597" y="4474359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EF33C2F6-6042-4346-A059-A035EE9A4E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3738" y="4396912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02608A-31B6-5A4B-95E1-9A8D29841CB5}"/>
              </a:ext>
            </a:extLst>
          </p:cNvPr>
          <p:cNvSpPr txBox="1"/>
          <p:nvPr/>
        </p:nvSpPr>
        <p:spPr>
          <a:xfrm>
            <a:off x="4598199" y="4589832"/>
            <a:ext cx="71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c, D</a:t>
            </a:r>
          </a:p>
        </p:txBody>
      </p:sp>
      <p:sp>
        <p:nvSpPr>
          <p:cNvPr id="53" name="Line 7">
            <a:extLst>
              <a:ext uri="{FF2B5EF4-FFF2-40B4-BE49-F238E27FC236}">
                <a16:creationId xmlns:a16="http://schemas.microsoft.com/office/drawing/2014/main" id="{AC279571-88DC-4641-93E2-589A1E0971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8552" y="515518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4" name="Line 7">
            <a:extLst>
              <a:ext uri="{FF2B5EF4-FFF2-40B4-BE49-F238E27FC236}">
                <a16:creationId xmlns:a16="http://schemas.microsoft.com/office/drawing/2014/main" id="{5873510E-7824-5B4C-89CF-5DE4C25F7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1283" y="512592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34880F-8ABF-294C-8F0E-8D5233738651}"/>
              </a:ext>
            </a:extLst>
          </p:cNvPr>
          <p:cNvSpPr txBox="1"/>
          <p:nvPr/>
        </p:nvSpPr>
        <p:spPr>
          <a:xfrm>
            <a:off x="6156381" y="463314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946011-FD04-C64D-B7A4-3E52BC7E2D99}"/>
              </a:ext>
            </a:extLst>
          </p:cNvPr>
          <p:cNvSpPr txBox="1"/>
          <p:nvPr/>
        </p:nvSpPr>
        <p:spPr>
          <a:xfrm>
            <a:off x="7408239" y="456929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8081C-F48D-754F-B585-D59154669B69}"/>
              </a:ext>
            </a:extLst>
          </p:cNvPr>
          <p:cNvSpPr txBox="1"/>
          <p:nvPr/>
        </p:nvSpPr>
        <p:spPr>
          <a:xfrm>
            <a:off x="8782841" y="4611654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58" name="Line 12">
            <a:extLst>
              <a:ext uri="{FF2B5EF4-FFF2-40B4-BE49-F238E27FC236}">
                <a16:creationId xmlns:a16="http://schemas.microsoft.com/office/drawing/2014/main" id="{27D18FC1-7ED1-164E-8DE2-09195AB5CD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3736" y="5403162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" name="Line 12">
            <a:extLst>
              <a:ext uri="{FF2B5EF4-FFF2-40B4-BE49-F238E27FC236}">
                <a16:creationId xmlns:a16="http://schemas.microsoft.com/office/drawing/2014/main" id="{7FBA7D2D-C8B9-1643-B9E0-07574D5B2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0030" y="5424788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C5510D37-FABA-8141-86F6-50070D059C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9191" y="547215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EF926CF3-155E-1545-B36A-1BF147FC4E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7496" y="545237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DABEBB-F632-3145-9539-B3C1A802AC96}"/>
              </a:ext>
            </a:extLst>
          </p:cNvPr>
          <p:cNvSpPr txBox="1"/>
          <p:nvPr/>
        </p:nvSpPr>
        <p:spPr>
          <a:xfrm>
            <a:off x="4798209" y="5581633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E31149-4F6E-1347-8C24-E6DA6330164B}"/>
              </a:ext>
            </a:extLst>
          </p:cNvPr>
          <p:cNvSpPr txBox="1"/>
          <p:nvPr/>
        </p:nvSpPr>
        <p:spPr>
          <a:xfrm>
            <a:off x="6070275" y="5592908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A2296D-7FF7-434F-8209-C686D8B2DEF1}"/>
              </a:ext>
            </a:extLst>
          </p:cNvPr>
          <p:cNvSpPr txBox="1"/>
          <p:nvPr/>
        </p:nvSpPr>
        <p:spPr>
          <a:xfrm>
            <a:off x="8600989" y="5570048"/>
            <a:ext cx="65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r,D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156011-0CCF-B24C-B55A-ADFB87FD2FE8}"/>
              </a:ext>
            </a:extLst>
          </p:cNvPr>
          <p:cNvSpPr txBox="1"/>
          <p:nvPr/>
        </p:nvSpPr>
        <p:spPr>
          <a:xfrm>
            <a:off x="7396357" y="560477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67" name="Line 16">
            <a:extLst>
              <a:ext uri="{FF2B5EF4-FFF2-40B4-BE49-F238E27FC236}">
                <a16:creationId xmlns:a16="http://schemas.microsoft.com/office/drawing/2014/main" id="{6A60B5E1-7730-7343-98BC-6EA336BA99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2487" y="445925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8" name="Rettangolo 37">
            <a:extLst>
              <a:ext uri="{FF2B5EF4-FFF2-40B4-BE49-F238E27FC236}">
                <a16:creationId xmlns:a16="http://schemas.microsoft.com/office/drawing/2014/main" id="{631F84D1-2460-1F49-882C-015EEE00A795}"/>
              </a:ext>
            </a:extLst>
          </p:cNvPr>
          <p:cNvSpPr/>
          <p:nvPr/>
        </p:nvSpPr>
        <p:spPr>
          <a:xfrm>
            <a:off x="9879418" y="1218853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Iterations</a:t>
            </a:r>
            <a:endParaRPr lang="it-IT" sz="2400" dirty="0">
              <a:latin typeface="Corbel" panose="020B0503020204020204" pitchFamily="34" charset="0"/>
            </a:endParaRPr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F3C1BFA3-90A9-384F-B48C-1790A6782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8764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0" name="Line 7">
            <a:extLst>
              <a:ext uri="{FF2B5EF4-FFF2-40B4-BE49-F238E27FC236}">
                <a16:creationId xmlns:a16="http://schemas.microsoft.com/office/drawing/2014/main" id="{98856F1C-85F8-A24C-BDD1-0042A0AC2B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3537" y="6066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2122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03129"/>
              </p:ext>
            </p:extLst>
          </p:nvPr>
        </p:nvGraphicFramePr>
        <p:xfrm>
          <a:off x="331392" y="610860"/>
          <a:ext cx="7180905" cy="4764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445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156346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187599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125092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104258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016733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901432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</a:tblGrid>
              <a:tr h="570146"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A</a:t>
                      </a:r>
                      <a:endParaRPr lang="it-IT" sz="24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C</a:t>
                      </a:r>
                      <a:endParaRPr lang="it-IT" sz="24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T</a:t>
                      </a:r>
                      <a:endParaRPr lang="it-IT" sz="24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G</a:t>
                      </a:r>
                      <a:endParaRPr lang="it-IT" sz="24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827265"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827265"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A</a:t>
                      </a:r>
                      <a:endParaRPr lang="it-IT" sz="24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aseline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827265"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C</a:t>
                      </a:r>
                      <a:endParaRPr lang="it-IT" sz="24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827265"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C</a:t>
                      </a:r>
                      <a:endParaRPr lang="it-IT" sz="24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885123"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</a:tbl>
          </a:graphicData>
        </a:graphic>
      </p:graphicFrame>
      <p:sp>
        <p:nvSpPr>
          <p:cNvPr id="3" name="Line 7">
            <a:extLst>
              <a:ext uri="{FF2B5EF4-FFF2-40B4-BE49-F238E27FC236}">
                <a16:creationId xmlns:a16="http://schemas.microsoft.com/office/drawing/2014/main" id="{398A76A0-C099-604F-8E36-9D150B8AD0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8830" y="162199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462CB674-7EF6-BC4D-992A-88EE6D3DA3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25645" y="1805075"/>
            <a:ext cx="457200" cy="3048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92536A9B-B4EB-9741-9E92-846C36664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69305" y="1776667"/>
            <a:ext cx="16474" cy="333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86461-8394-C444-91F9-B3AB887356F0}"/>
              </a:ext>
            </a:extLst>
          </p:cNvPr>
          <p:cNvSpPr txBox="1"/>
          <p:nvPr/>
        </p:nvSpPr>
        <p:spPr>
          <a:xfrm>
            <a:off x="3057143" y="1109470"/>
            <a:ext cx="23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1852D-CB38-9948-88D8-DBABFA80C239}"/>
              </a:ext>
            </a:extLst>
          </p:cNvPr>
          <p:cNvSpPr txBox="1"/>
          <p:nvPr/>
        </p:nvSpPr>
        <p:spPr>
          <a:xfrm>
            <a:off x="3069908" y="193281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1E763-AF80-7648-8F51-2081B3B20D60}"/>
              </a:ext>
            </a:extLst>
          </p:cNvPr>
          <p:cNvSpPr txBox="1"/>
          <p:nvPr/>
        </p:nvSpPr>
        <p:spPr>
          <a:xfrm>
            <a:off x="1888712" y="1910030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B3B86-85A8-274C-8932-9C3F1C205041}"/>
              </a:ext>
            </a:extLst>
          </p:cNvPr>
          <p:cNvSpPr txBox="1"/>
          <p:nvPr/>
        </p:nvSpPr>
        <p:spPr>
          <a:xfrm>
            <a:off x="4185377" y="1109470"/>
            <a:ext cx="23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0F6CB-E460-4440-AC9D-ED4AE387E030}"/>
              </a:ext>
            </a:extLst>
          </p:cNvPr>
          <p:cNvSpPr txBox="1"/>
          <p:nvPr/>
        </p:nvSpPr>
        <p:spPr>
          <a:xfrm>
            <a:off x="5319728" y="1108767"/>
            <a:ext cx="23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71EDF-801C-B745-ADC5-D4B833FC544C}"/>
              </a:ext>
            </a:extLst>
          </p:cNvPr>
          <p:cNvSpPr txBox="1"/>
          <p:nvPr/>
        </p:nvSpPr>
        <p:spPr>
          <a:xfrm>
            <a:off x="6351419" y="1108766"/>
            <a:ext cx="23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F148BF-05CD-E94A-A42D-2B36276B7A27}"/>
              </a:ext>
            </a:extLst>
          </p:cNvPr>
          <p:cNvSpPr txBox="1"/>
          <p:nvPr/>
        </p:nvSpPr>
        <p:spPr>
          <a:xfrm>
            <a:off x="7223145" y="1083080"/>
            <a:ext cx="28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4C2B5-A788-3941-ADF8-EA8DF5EB956E}"/>
              </a:ext>
            </a:extLst>
          </p:cNvPr>
          <p:cNvSpPr txBox="1"/>
          <p:nvPr/>
        </p:nvSpPr>
        <p:spPr>
          <a:xfrm>
            <a:off x="1855300" y="2770783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B770B-3789-7A43-8875-52AEC7BDEE9C}"/>
              </a:ext>
            </a:extLst>
          </p:cNvPr>
          <p:cNvSpPr txBox="1"/>
          <p:nvPr/>
        </p:nvSpPr>
        <p:spPr>
          <a:xfrm>
            <a:off x="1857201" y="3609479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02234-B9E0-C142-B3F1-A66257FE721E}"/>
              </a:ext>
            </a:extLst>
          </p:cNvPr>
          <p:cNvSpPr txBox="1"/>
          <p:nvPr/>
        </p:nvSpPr>
        <p:spPr>
          <a:xfrm>
            <a:off x="1860277" y="4391297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51C28C-9C8E-7640-BC77-9E5DA5B96A4A}"/>
              </a:ext>
            </a:extLst>
          </p:cNvPr>
          <p:cNvSpPr txBox="1"/>
          <p:nvPr/>
        </p:nvSpPr>
        <p:spPr>
          <a:xfrm>
            <a:off x="4196860" y="1926697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02F29-55DF-9F48-A30B-2C7CD706F37D}"/>
              </a:ext>
            </a:extLst>
          </p:cNvPr>
          <p:cNvSpPr txBox="1"/>
          <p:nvPr/>
        </p:nvSpPr>
        <p:spPr>
          <a:xfrm>
            <a:off x="5302877" y="1931803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54505-C314-154C-816D-70F09E473DAC}"/>
              </a:ext>
            </a:extLst>
          </p:cNvPr>
          <p:cNvSpPr txBox="1"/>
          <p:nvPr/>
        </p:nvSpPr>
        <p:spPr>
          <a:xfrm>
            <a:off x="6347441" y="191613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34C24-B4F1-AD43-860D-33F16CDDDF02}"/>
              </a:ext>
            </a:extLst>
          </p:cNvPr>
          <p:cNvSpPr txBox="1"/>
          <p:nvPr/>
        </p:nvSpPr>
        <p:spPr>
          <a:xfrm>
            <a:off x="7215837" y="191002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2CEF4657-2F2B-FA42-9290-412433A6F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2286" y="1612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13439BB4-5D3D-CA4C-A4BB-24D9059C04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2485" y="1612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B9EFA8CF-FBD3-E848-AC3E-939F3F5B52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4560" y="1612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C6F8C549-09D7-6D4E-B6D0-8BC40F4547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2944" y="1612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D667D7A5-7C00-AF4C-BF11-9658F7907C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9305" y="2709215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E78E4C22-535E-3C49-A4F9-457308B56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5779" y="3443766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12">
            <a:extLst>
              <a:ext uri="{FF2B5EF4-FFF2-40B4-BE49-F238E27FC236}">
                <a16:creationId xmlns:a16="http://schemas.microsoft.com/office/drawing/2014/main" id="{719D549E-56F0-344D-A551-36F06F190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5779" y="4277835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48683604-08D4-9F4E-8DC8-546B44CE44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4252" y="24191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D8754B00-99A7-1E4B-AA95-BC1ECCF01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0994" y="24191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6A279D03-EF87-E34A-B3C0-ECC5506F8B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7918" y="24191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FF8C5E9C-C3A5-8447-9676-438B29AEF3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2944" y="242836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215DEE34-9C60-7046-A10F-59A60814F2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2029" y="2615632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E31E2336-5EC6-F844-8B41-15E91C55D2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2029" y="3458602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0667CF19-4106-2D4D-BC42-957BBB852F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2029" y="4277835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" name="Line 16">
            <a:extLst>
              <a:ext uri="{FF2B5EF4-FFF2-40B4-BE49-F238E27FC236}">
                <a16:creationId xmlns:a16="http://schemas.microsoft.com/office/drawing/2014/main" id="{50D43A5B-79F5-5245-90CF-BC0A0AD2F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25274" y="430737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CD2CDB-CEFE-674D-A750-FDDEAF4D4A8D}"/>
              </a:ext>
            </a:extLst>
          </p:cNvPr>
          <p:cNvSpPr txBox="1"/>
          <p:nvPr/>
        </p:nvSpPr>
        <p:spPr>
          <a:xfrm>
            <a:off x="3044110" y="2770783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F8CFF9-74BA-1E46-BBC2-D9026032F419}"/>
              </a:ext>
            </a:extLst>
          </p:cNvPr>
          <p:cNvSpPr txBox="1"/>
          <p:nvPr/>
        </p:nvSpPr>
        <p:spPr>
          <a:xfrm>
            <a:off x="3037339" y="3570390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53EB1-254F-D347-AD92-6D82DEB497FC}"/>
              </a:ext>
            </a:extLst>
          </p:cNvPr>
          <p:cNvSpPr txBox="1"/>
          <p:nvPr/>
        </p:nvSpPr>
        <p:spPr>
          <a:xfrm>
            <a:off x="2783554" y="4404438"/>
            <a:ext cx="71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c, D</a:t>
            </a:r>
          </a:p>
        </p:txBody>
      </p:sp>
      <p:sp>
        <p:nvSpPr>
          <p:cNvPr id="41" name="Line 7">
            <a:extLst>
              <a:ext uri="{FF2B5EF4-FFF2-40B4-BE49-F238E27FC236}">
                <a16:creationId xmlns:a16="http://schemas.microsoft.com/office/drawing/2014/main" id="{E9ED8833-DDA4-6047-8ED2-9B6CC257B4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6860" y="3255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" name="Line 7">
            <a:extLst>
              <a:ext uri="{FF2B5EF4-FFF2-40B4-BE49-F238E27FC236}">
                <a16:creationId xmlns:a16="http://schemas.microsoft.com/office/drawing/2014/main" id="{40869349-84AF-2C4E-B83B-13D37F3B5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7918" y="3255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E9821F91-C289-C640-80BC-8C7397D4B9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587" y="325654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AA7EB183-ED48-FB45-8F7A-10B2CE11A9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62670" y="2599622"/>
            <a:ext cx="457200" cy="3048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5B3D3A-B182-804B-937F-9047F532C04E}"/>
              </a:ext>
            </a:extLst>
          </p:cNvPr>
          <p:cNvSpPr txBox="1"/>
          <p:nvPr/>
        </p:nvSpPr>
        <p:spPr>
          <a:xfrm>
            <a:off x="4140217" y="278053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837E0B-B8C2-6840-B38E-3A2955A43D69}"/>
              </a:ext>
            </a:extLst>
          </p:cNvPr>
          <p:cNvSpPr txBox="1"/>
          <p:nvPr/>
        </p:nvSpPr>
        <p:spPr>
          <a:xfrm>
            <a:off x="5261877" y="2752022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867AE2-A2CE-FA41-B0AB-FF0A810E8549}"/>
              </a:ext>
            </a:extLst>
          </p:cNvPr>
          <p:cNvSpPr txBox="1"/>
          <p:nvPr/>
        </p:nvSpPr>
        <p:spPr>
          <a:xfrm>
            <a:off x="6339450" y="2755455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63EC59-AAB8-6E4A-BFDF-03D2C34F8B86}"/>
              </a:ext>
            </a:extLst>
          </p:cNvPr>
          <p:cNvSpPr txBox="1"/>
          <p:nvPr/>
        </p:nvSpPr>
        <p:spPr>
          <a:xfrm>
            <a:off x="7199649" y="2743668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EE154414-F5FF-8648-A9F2-0AEE99B758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62670" y="345860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EF33C2F6-6042-4346-A059-A035EE9A4E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8057" y="3458602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02608A-31B6-5A4B-95E1-9A8D29841CB5}"/>
              </a:ext>
            </a:extLst>
          </p:cNvPr>
          <p:cNvSpPr txBox="1"/>
          <p:nvPr/>
        </p:nvSpPr>
        <p:spPr>
          <a:xfrm>
            <a:off x="3869823" y="3558263"/>
            <a:ext cx="71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c, D</a:t>
            </a:r>
          </a:p>
        </p:txBody>
      </p:sp>
      <p:sp>
        <p:nvSpPr>
          <p:cNvPr id="54" name="Line 7">
            <a:extLst>
              <a:ext uri="{FF2B5EF4-FFF2-40B4-BE49-F238E27FC236}">
                <a16:creationId xmlns:a16="http://schemas.microsoft.com/office/drawing/2014/main" id="{5873510E-7824-5B4C-89CF-5DE4C25F7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4291" y="4939580"/>
            <a:ext cx="4572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34880F-8ABF-294C-8F0E-8D5233738651}"/>
              </a:ext>
            </a:extLst>
          </p:cNvPr>
          <p:cNvSpPr txBox="1"/>
          <p:nvPr/>
        </p:nvSpPr>
        <p:spPr>
          <a:xfrm>
            <a:off x="5233412" y="362060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946011-FD04-C64D-B7A4-3E52BC7E2D99}"/>
              </a:ext>
            </a:extLst>
          </p:cNvPr>
          <p:cNvSpPr txBox="1"/>
          <p:nvPr/>
        </p:nvSpPr>
        <p:spPr>
          <a:xfrm>
            <a:off x="6317170" y="357823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8081C-F48D-754F-B585-D59154669B69}"/>
              </a:ext>
            </a:extLst>
          </p:cNvPr>
          <p:cNvSpPr txBox="1"/>
          <p:nvPr/>
        </p:nvSpPr>
        <p:spPr>
          <a:xfrm>
            <a:off x="7193752" y="3593773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58" name="Line 12">
            <a:extLst>
              <a:ext uri="{FF2B5EF4-FFF2-40B4-BE49-F238E27FC236}">
                <a16:creationId xmlns:a16="http://schemas.microsoft.com/office/drawing/2014/main" id="{27D18FC1-7ED1-164E-8DE2-09195AB5CD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1575" y="4250250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" name="Line 12">
            <a:extLst>
              <a:ext uri="{FF2B5EF4-FFF2-40B4-BE49-F238E27FC236}">
                <a16:creationId xmlns:a16="http://schemas.microsoft.com/office/drawing/2014/main" id="{7FBA7D2D-C8B9-1643-B9E0-07574D5B2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6839" y="4272905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C5510D37-FABA-8141-86F6-50070D059C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19613" y="4294920"/>
            <a:ext cx="457200" cy="3048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EF926CF3-155E-1545-B36A-1BF147FC4E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18005" y="4250250"/>
            <a:ext cx="457200" cy="3048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DABEBB-F632-3145-9539-B3C1A802AC96}"/>
              </a:ext>
            </a:extLst>
          </p:cNvPr>
          <p:cNvSpPr txBox="1"/>
          <p:nvPr/>
        </p:nvSpPr>
        <p:spPr>
          <a:xfrm>
            <a:off x="4202671" y="4404438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E31149-4F6E-1347-8C24-E6DA6330164B}"/>
              </a:ext>
            </a:extLst>
          </p:cNvPr>
          <p:cNvSpPr txBox="1"/>
          <p:nvPr/>
        </p:nvSpPr>
        <p:spPr>
          <a:xfrm>
            <a:off x="5292217" y="4414997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A2296D-7FF7-434F-8209-C686D8B2DEF1}"/>
              </a:ext>
            </a:extLst>
          </p:cNvPr>
          <p:cNvSpPr txBox="1"/>
          <p:nvPr/>
        </p:nvSpPr>
        <p:spPr>
          <a:xfrm>
            <a:off x="6987186" y="4420467"/>
            <a:ext cx="65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r,D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156011-0CCF-B24C-B55A-ADFB87FD2FE8}"/>
              </a:ext>
            </a:extLst>
          </p:cNvPr>
          <p:cNvSpPr txBox="1"/>
          <p:nvPr/>
        </p:nvSpPr>
        <p:spPr>
          <a:xfrm>
            <a:off x="6247887" y="442958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67" name="Line 16">
            <a:extLst>
              <a:ext uri="{FF2B5EF4-FFF2-40B4-BE49-F238E27FC236}">
                <a16:creationId xmlns:a16="http://schemas.microsoft.com/office/drawing/2014/main" id="{6A60B5E1-7730-7343-98BC-6EA336BA99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36245" y="3512758"/>
            <a:ext cx="457200" cy="3048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F3C1BFA3-90A9-384F-B48C-1790A6782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8764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4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0" name="Line 7">
            <a:extLst>
              <a:ext uri="{FF2B5EF4-FFF2-40B4-BE49-F238E27FC236}">
                <a16:creationId xmlns:a16="http://schemas.microsoft.com/office/drawing/2014/main" id="{FC04308D-B34F-564B-87C2-2DDE737D2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5345" y="4082268"/>
            <a:ext cx="4572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" name="Text Box 40">
            <a:extLst>
              <a:ext uri="{FF2B5EF4-FFF2-40B4-BE49-F238E27FC236}">
                <a16:creationId xmlns:a16="http://schemas.microsoft.com/office/drawing/2014/main" id="{CFF7C0BC-8BE1-D94E-B3A3-1B89C6004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83" y="5947853"/>
            <a:ext cx="22124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urier" pitchFamily="2" charset="0"/>
              </a:rPr>
              <a:t>0 A C T G G</a:t>
            </a:r>
          </a:p>
          <a:p>
            <a:r>
              <a:rPr lang="it-IT" altLang="it-IT">
                <a:latin typeface="Courier" pitchFamily="2" charset="0"/>
              </a:rPr>
              <a:t>0 A C C A -</a:t>
            </a:r>
          </a:p>
        </p:txBody>
      </p:sp>
      <p:sp>
        <p:nvSpPr>
          <p:cNvPr id="72" name="Text Box 41">
            <a:extLst>
              <a:ext uri="{FF2B5EF4-FFF2-40B4-BE49-F238E27FC236}">
                <a16:creationId xmlns:a16="http://schemas.microsoft.com/office/drawing/2014/main" id="{34D0B854-36D6-9545-A9D1-40E979C95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146" y="5947853"/>
            <a:ext cx="22124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urier" pitchFamily="2" charset="0"/>
              </a:rPr>
              <a:t>0 A C T G G</a:t>
            </a:r>
          </a:p>
          <a:p>
            <a:r>
              <a:rPr lang="it-IT" altLang="it-IT">
                <a:latin typeface="Courier" pitchFamily="2" charset="0"/>
              </a:rPr>
              <a:t>0 A C C - A</a:t>
            </a:r>
          </a:p>
        </p:txBody>
      </p:sp>
      <p:sp>
        <p:nvSpPr>
          <p:cNvPr id="73" name="Line 42">
            <a:extLst>
              <a:ext uri="{FF2B5EF4-FFF2-40B4-BE49-F238E27FC236}">
                <a16:creationId xmlns:a16="http://schemas.microsoft.com/office/drawing/2014/main" id="{00E1D573-3C55-3442-A52D-758BAA42A1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491" y="575103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4" name="Text Box 43">
            <a:extLst>
              <a:ext uri="{FF2B5EF4-FFF2-40B4-BE49-F238E27FC236}">
                <a16:creationId xmlns:a16="http://schemas.microsoft.com/office/drawing/2014/main" id="{5D0EF6FD-0F7C-1E42-B750-3B7581773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016" y="5487513"/>
            <a:ext cx="2481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rbel" panose="020B0503020204020204" pitchFamily="34" charset="0"/>
              </a:rPr>
              <a:t>Gap in </a:t>
            </a:r>
            <a:r>
              <a:rPr lang="it-IT" altLang="it-IT" dirty="0" err="1">
                <a:latin typeface="Corbel" panose="020B0503020204020204" pitchFamily="34" charset="0"/>
              </a:rPr>
              <a:t>sequence</a:t>
            </a:r>
            <a:r>
              <a:rPr lang="it-IT" altLang="it-IT" dirty="0">
                <a:latin typeface="Corbel" panose="020B0503020204020204" pitchFamily="34" charset="0"/>
              </a:rPr>
              <a:t> 2</a:t>
            </a:r>
          </a:p>
        </p:txBody>
      </p:sp>
      <p:sp>
        <p:nvSpPr>
          <p:cNvPr id="75" name="Text Box 45">
            <a:extLst>
              <a:ext uri="{FF2B5EF4-FFF2-40B4-BE49-F238E27FC236}">
                <a16:creationId xmlns:a16="http://schemas.microsoft.com/office/drawing/2014/main" id="{27EDCA9B-74CC-A541-BEB6-B9B22A918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065" y="5472363"/>
            <a:ext cx="2448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rbel" panose="020B0503020204020204" pitchFamily="34" charset="0"/>
              </a:rPr>
              <a:t>Gap in </a:t>
            </a:r>
            <a:r>
              <a:rPr lang="it-IT" altLang="it-IT" dirty="0" err="1">
                <a:latin typeface="Corbel" panose="020B0503020204020204" pitchFamily="34" charset="0"/>
              </a:rPr>
              <a:t>sequence</a:t>
            </a:r>
            <a:r>
              <a:rPr lang="it-IT" altLang="it-IT" dirty="0">
                <a:latin typeface="Corbel" panose="020B0503020204020204" pitchFamily="34" charset="0"/>
              </a:rPr>
              <a:t> 1</a:t>
            </a:r>
          </a:p>
        </p:txBody>
      </p:sp>
      <p:sp>
        <p:nvSpPr>
          <p:cNvPr id="76" name="Line 46">
            <a:extLst>
              <a:ext uri="{FF2B5EF4-FFF2-40B4-BE49-F238E27FC236}">
                <a16:creationId xmlns:a16="http://schemas.microsoft.com/office/drawing/2014/main" id="{050EF7A2-551A-8843-B0B6-212668A964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4291" y="5522437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7" name="Line 47">
            <a:extLst>
              <a:ext uri="{FF2B5EF4-FFF2-40B4-BE49-F238E27FC236}">
                <a16:creationId xmlns:a16="http://schemas.microsoft.com/office/drawing/2014/main" id="{A9138D7C-531C-DF4D-B440-3A613143D7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1291" y="5598637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8" name="Text Box 48">
            <a:extLst>
              <a:ext uri="{FF2B5EF4-FFF2-40B4-BE49-F238E27FC236}">
                <a16:creationId xmlns:a16="http://schemas.microsoft.com/office/drawing/2014/main" id="{9DE2DC1F-92D9-4B42-83DC-87AC1E2D7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4667" y="5498488"/>
            <a:ext cx="9941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rbel" panose="020B0503020204020204" pitchFamily="34" charset="0"/>
              </a:rPr>
              <a:t>Match</a:t>
            </a:r>
          </a:p>
        </p:txBody>
      </p:sp>
      <p:sp>
        <p:nvSpPr>
          <p:cNvPr id="80" name="Text Box 51">
            <a:extLst>
              <a:ext uri="{FF2B5EF4-FFF2-40B4-BE49-F238E27FC236}">
                <a16:creationId xmlns:a16="http://schemas.microsoft.com/office/drawing/2014/main" id="{AB249094-E4CF-4D4D-B2FF-49C8B018A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855" y="4715689"/>
            <a:ext cx="283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rbel" panose="020B0503020204020204" pitchFamily="34" charset="0"/>
              </a:rPr>
              <a:t>Best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score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0D7C38-601F-0940-9D8B-9BAD972E7CCE}"/>
              </a:ext>
            </a:extLst>
          </p:cNvPr>
          <p:cNvSpPr/>
          <p:nvPr/>
        </p:nvSpPr>
        <p:spPr>
          <a:xfrm>
            <a:off x="6808039" y="4712677"/>
            <a:ext cx="454408" cy="4646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020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932964" y="38755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717925" y="1031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  <p:sp>
        <p:nvSpPr>
          <p:cNvPr id="12293" name="Text Box 40"/>
          <p:cNvSpPr txBox="1">
            <a:spLocks noChangeArrowheads="1"/>
          </p:cNvSpPr>
          <p:nvPr/>
        </p:nvSpPr>
        <p:spPr bwMode="auto">
          <a:xfrm>
            <a:off x="2167192" y="5539057"/>
            <a:ext cx="22124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urier" pitchFamily="2" charset="0"/>
              </a:rPr>
              <a:t>0 A C T G G</a:t>
            </a:r>
          </a:p>
          <a:p>
            <a:r>
              <a:rPr lang="it-IT" altLang="it-IT">
                <a:latin typeface="Courier" pitchFamily="2" charset="0"/>
              </a:rPr>
              <a:t>0 A C C A -</a:t>
            </a:r>
          </a:p>
        </p:txBody>
      </p:sp>
      <p:sp>
        <p:nvSpPr>
          <p:cNvPr id="12294" name="Text Box 41"/>
          <p:cNvSpPr txBox="1">
            <a:spLocks noChangeArrowheads="1"/>
          </p:cNvSpPr>
          <p:nvPr/>
        </p:nvSpPr>
        <p:spPr bwMode="auto">
          <a:xfrm>
            <a:off x="5080255" y="5539057"/>
            <a:ext cx="22124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urier" pitchFamily="2" charset="0"/>
              </a:rPr>
              <a:t>0 A C T G G</a:t>
            </a:r>
          </a:p>
          <a:p>
            <a:r>
              <a:rPr lang="it-IT" altLang="it-IT">
                <a:latin typeface="Courier" pitchFamily="2" charset="0"/>
              </a:rPr>
              <a:t>0 A C C - A</a:t>
            </a:r>
          </a:p>
        </p:txBody>
      </p:sp>
      <p:sp>
        <p:nvSpPr>
          <p:cNvPr id="12295" name="Line 42"/>
          <p:cNvSpPr>
            <a:spLocks noChangeShapeType="1"/>
          </p:cNvSpPr>
          <p:nvPr/>
        </p:nvSpPr>
        <p:spPr bwMode="auto">
          <a:xfrm flipH="1">
            <a:off x="1752600" y="518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96" name="Text Box 43"/>
          <p:cNvSpPr txBox="1">
            <a:spLocks noChangeArrowheads="1"/>
          </p:cNvSpPr>
          <p:nvPr/>
        </p:nvSpPr>
        <p:spPr bwMode="auto">
          <a:xfrm>
            <a:off x="2270125" y="4918076"/>
            <a:ext cx="2481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rbel" panose="020B0503020204020204" pitchFamily="34" charset="0"/>
              </a:rPr>
              <a:t>Gap in </a:t>
            </a:r>
            <a:r>
              <a:rPr lang="it-IT" altLang="it-IT" dirty="0" err="1">
                <a:latin typeface="Corbel" panose="020B0503020204020204" pitchFamily="34" charset="0"/>
              </a:rPr>
              <a:t>sequence</a:t>
            </a:r>
            <a:r>
              <a:rPr lang="it-IT" altLang="it-IT" dirty="0">
                <a:latin typeface="Corbel" panose="020B0503020204020204" pitchFamily="34" charset="0"/>
              </a:rPr>
              <a:t> 2</a:t>
            </a:r>
          </a:p>
        </p:txBody>
      </p:sp>
      <p:sp>
        <p:nvSpPr>
          <p:cNvPr id="12297" name="Text Box 45"/>
          <p:cNvSpPr txBox="1">
            <a:spLocks noChangeArrowheads="1"/>
          </p:cNvSpPr>
          <p:nvPr/>
        </p:nvSpPr>
        <p:spPr bwMode="auto">
          <a:xfrm>
            <a:off x="5168174" y="4902926"/>
            <a:ext cx="2448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rbel" panose="020B0503020204020204" pitchFamily="34" charset="0"/>
              </a:rPr>
              <a:t>Gap in </a:t>
            </a:r>
            <a:r>
              <a:rPr lang="it-IT" altLang="it-IT" dirty="0" err="1">
                <a:latin typeface="Corbel" panose="020B0503020204020204" pitchFamily="34" charset="0"/>
              </a:rPr>
              <a:t>sequence</a:t>
            </a:r>
            <a:r>
              <a:rPr lang="it-IT" altLang="it-IT" dirty="0">
                <a:latin typeface="Corbel" panose="020B0503020204020204" pitchFamily="34" charset="0"/>
              </a:rPr>
              <a:t> 1</a:t>
            </a:r>
          </a:p>
        </p:txBody>
      </p:sp>
      <p:sp>
        <p:nvSpPr>
          <p:cNvPr id="12298" name="Line 46"/>
          <p:cNvSpPr>
            <a:spLocks noChangeShapeType="1"/>
          </p:cNvSpPr>
          <p:nvPr/>
        </p:nvSpPr>
        <p:spPr bwMode="auto">
          <a:xfrm flipV="1">
            <a:off x="5105400" y="49530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99" name="Line 47"/>
          <p:cNvSpPr>
            <a:spLocks noChangeShapeType="1"/>
          </p:cNvSpPr>
          <p:nvPr/>
        </p:nvSpPr>
        <p:spPr bwMode="auto">
          <a:xfrm flipH="1" flipV="1">
            <a:off x="7772400" y="50292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0" name="Text Box 48"/>
          <p:cNvSpPr txBox="1">
            <a:spLocks noChangeArrowheads="1"/>
          </p:cNvSpPr>
          <p:nvPr/>
        </p:nvSpPr>
        <p:spPr bwMode="auto">
          <a:xfrm>
            <a:off x="8105776" y="4929051"/>
            <a:ext cx="9941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rbel" panose="020B0503020204020204" pitchFamily="34" charset="0"/>
              </a:rPr>
              <a:t>Match</a:t>
            </a:r>
          </a:p>
        </p:txBody>
      </p:sp>
      <p:sp>
        <p:nvSpPr>
          <p:cNvPr id="12301" name="Oval 50"/>
          <p:cNvSpPr>
            <a:spLocks noChangeArrowheads="1"/>
          </p:cNvSpPr>
          <p:nvPr/>
        </p:nvSpPr>
        <p:spPr bwMode="auto">
          <a:xfrm>
            <a:off x="7848600" y="3886200"/>
            <a:ext cx="685800" cy="6096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2302" name="Text Box 51"/>
          <p:cNvSpPr txBox="1">
            <a:spLocks noChangeArrowheads="1"/>
          </p:cNvSpPr>
          <p:nvPr/>
        </p:nvSpPr>
        <p:spPr bwMode="auto">
          <a:xfrm>
            <a:off x="8616157" y="3960167"/>
            <a:ext cx="283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rbel" panose="020B0503020204020204" pitchFamily="34" charset="0"/>
              </a:rPr>
              <a:t>Best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score</a:t>
            </a:r>
          </a:p>
        </p:txBody>
      </p:sp>
      <p:graphicFrame>
        <p:nvGraphicFramePr>
          <p:cNvPr id="1229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790871"/>
              </p:ext>
            </p:extLst>
          </p:nvPr>
        </p:nvGraphicFramePr>
        <p:xfrm>
          <a:off x="1943100" y="860425"/>
          <a:ext cx="7110413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Document" r:id="rId3" imgW="7112000" imgH="3873500" progId="Word.Document.8">
                  <p:embed/>
                </p:oleObj>
              </mc:Choice>
              <mc:Fallback>
                <p:oleObj name="Document" r:id="rId3" imgW="7112000" imgH="3873500" progId="Word.Document.8">
                  <p:embed/>
                  <p:pic>
                    <p:nvPicPr>
                      <p:cNvPr id="1229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860425"/>
                        <a:ext cx="7110413" cy="387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Line 87"/>
          <p:cNvSpPr>
            <a:spLocks noChangeShapeType="1"/>
          </p:cNvSpPr>
          <p:nvPr/>
        </p:nvSpPr>
        <p:spPr bwMode="auto">
          <a:xfrm flipH="1">
            <a:off x="3443288" y="1728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4" name="Line 88"/>
          <p:cNvSpPr>
            <a:spLocks noChangeShapeType="1"/>
          </p:cNvSpPr>
          <p:nvPr/>
        </p:nvSpPr>
        <p:spPr bwMode="auto">
          <a:xfrm flipH="1">
            <a:off x="4510088" y="1728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5" name="Line 89"/>
          <p:cNvSpPr>
            <a:spLocks noChangeShapeType="1"/>
          </p:cNvSpPr>
          <p:nvPr/>
        </p:nvSpPr>
        <p:spPr bwMode="auto">
          <a:xfrm flipH="1">
            <a:off x="5576888" y="1728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6" name="Line 90"/>
          <p:cNvSpPr>
            <a:spLocks noChangeShapeType="1"/>
          </p:cNvSpPr>
          <p:nvPr/>
        </p:nvSpPr>
        <p:spPr bwMode="auto">
          <a:xfrm flipH="1">
            <a:off x="6567488" y="1728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7" name="Line 91"/>
          <p:cNvSpPr>
            <a:spLocks noChangeShapeType="1"/>
          </p:cNvSpPr>
          <p:nvPr/>
        </p:nvSpPr>
        <p:spPr bwMode="auto">
          <a:xfrm flipH="1">
            <a:off x="7558088" y="1728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8" name="Line 92"/>
          <p:cNvSpPr>
            <a:spLocks noChangeShapeType="1"/>
          </p:cNvSpPr>
          <p:nvPr/>
        </p:nvSpPr>
        <p:spPr bwMode="auto">
          <a:xfrm flipV="1">
            <a:off x="3138488" y="18811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9" name="Line 93"/>
          <p:cNvSpPr>
            <a:spLocks noChangeShapeType="1"/>
          </p:cNvSpPr>
          <p:nvPr/>
        </p:nvSpPr>
        <p:spPr bwMode="auto">
          <a:xfrm flipV="1">
            <a:off x="3138488" y="24907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0" name="Line 94"/>
          <p:cNvSpPr>
            <a:spLocks noChangeShapeType="1"/>
          </p:cNvSpPr>
          <p:nvPr/>
        </p:nvSpPr>
        <p:spPr bwMode="auto">
          <a:xfrm flipV="1">
            <a:off x="3138488" y="31003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1" name="Line 95"/>
          <p:cNvSpPr>
            <a:spLocks noChangeShapeType="1"/>
          </p:cNvSpPr>
          <p:nvPr/>
        </p:nvSpPr>
        <p:spPr bwMode="auto">
          <a:xfrm flipV="1">
            <a:off x="3138488" y="37861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2" name="Line 96"/>
          <p:cNvSpPr>
            <a:spLocks noChangeShapeType="1"/>
          </p:cNvSpPr>
          <p:nvPr/>
        </p:nvSpPr>
        <p:spPr bwMode="auto">
          <a:xfrm flipH="1" flipV="1">
            <a:off x="3367088" y="18811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3" name="Line 97"/>
          <p:cNvSpPr>
            <a:spLocks noChangeShapeType="1"/>
          </p:cNvSpPr>
          <p:nvPr/>
        </p:nvSpPr>
        <p:spPr bwMode="auto">
          <a:xfrm flipH="1" flipV="1">
            <a:off x="4510088" y="24907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4" name="Line 98"/>
          <p:cNvSpPr>
            <a:spLocks noChangeShapeType="1"/>
          </p:cNvSpPr>
          <p:nvPr/>
        </p:nvSpPr>
        <p:spPr bwMode="auto">
          <a:xfrm flipH="1">
            <a:off x="4510088" y="2338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5" name="Line 99"/>
          <p:cNvSpPr>
            <a:spLocks noChangeShapeType="1"/>
          </p:cNvSpPr>
          <p:nvPr/>
        </p:nvSpPr>
        <p:spPr bwMode="auto">
          <a:xfrm flipH="1">
            <a:off x="5576888" y="2338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6" name="Line 101"/>
          <p:cNvSpPr>
            <a:spLocks noChangeShapeType="1"/>
          </p:cNvSpPr>
          <p:nvPr/>
        </p:nvSpPr>
        <p:spPr bwMode="auto">
          <a:xfrm flipV="1">
            <a:off x="4129088" y="24907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7" name="Line 102"/>
          <p:cNvSpPr>
            <a:spLocks noChangeShapeType="1"/>
          </p:cNvSpPr>
          <p:nvPr/>
        </p:nvSpPr>
        <p:spPr bwMode="auto">
          <a:xfrm flipH="1">
            <a:off x="5576888" y="2947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8" name="Line 103"/>
          <p:cNvSpPr>
            <a:spLocks noChangeShapeType="1"/>
          </p:cNvSpPr>
          <p:nvPr/>
        </p:nvSpPr>
        <p:spPr bwMode="auto">
          <a:xfrm flipH="1">
            <a:off x="6567488" y="2947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9" name="Line 104"/>
          <p:cNvSpPr>
            <a:spLocks noChangeShapeType="1"/>
          </p:cNvSpPr>
          <p:nvPr/>
        </p:nvSpPr>
        <p:spPr bwMode="auto">
          <a:xfrm flipH="1">
            <a:off x="7558088" y="2947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0" name="Line 105"/>
          <p:cNvSpPr>
            <a:spLocks noChangeShapeType="1"/>
          </p:cNvSpPr>
          <p:nvPr/>
        </p:nvSpPr>
        <p:spPr bwMode="auto">
          <a:xfrm flipV="1">
            <a:off x="4129088" y="31003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1" name="Line 106"/>
          <p:cNvSpPr>
            <a:spLocks noChangeShapeType="1"/>
          </p:cNvSpPr>
          <p:nvPr/>
        </p:nvSpPr>
        <p:spPr bwMode="auto">
          <a:xfrm flipH="1" flipV="1">
            <a:off x="4510088" y="310038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2" name="Line 107"/>
          <p:cNvSpPr>
            <a:spLocks noChangeShapeType="1"/>
          </p:cNvSpPr>
          <p:nvPr/>
        </p:nvSpPr>
        <p:spPr bwMode="auto">
          <a:xfrm flipV="1">
            <a:off x="5195888" y="31003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3" name="Line 108"/>
          <p:cNvSpPr>
            <a:spLocks noChangeShapeType="1"/>
          </p:cNvSpPr>
          <p:nvPr/>
        </p:nvSpPr>
        <p:spPr bwMode="auto">
          <a:xfrm flipH="1" flipV="1">
            <a:off x="5500688" y="31003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4" name="Line 109"/>
          <p:cNvSpPr>
            <a:spLocks noChangeShapeType="1"/>
          </p:cNvSpPr>
          <p:nvPr/>
        </p:nvSpPr>
        <p:spPr bwMode="auto">
          <a:xfrm flipH="1">
            <a:off x="6567488" y="3557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5" name="Line 110"/>
          <p:cNvSpPr>
            <a:spLocks noChangeShapeType="1"/>
          </p:cNvSpPr>
          <p:nvPr/>
        </p:nvSpPr>
        <p:spPr bwMode="auto">
          <a:xfrm flipH="1">
            <a:off x="7558088" y="35575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6" name="Line 111"/>
          <p:cNvSpPr>
            <a:spLocks noChangeShapeType="1"/>
          </p:cNvSpPr>
          <p:nvPr/>
        </p:nvSpPr>
        <p:spPr bwMode="auto">
          <a:xfrm flipH="1" flipV="1">
            <a:off x="3443288" y="370998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7" name="Line 112"/>
          <p:cNvSpPr>
            <a:spLocks noChangeShapeType="1"/>
          </p:cNvSpPr>
          <p:nvPr/>
        </p:nvSpPr>
        <p:spPr bwMode="auto">
          <a:xfrm flipV="1">
            <a:off x="5195888" y="37099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8" name="Line 113"/>
          <p:cNvSpPr>
            <a:spLocks noChangeShapeType="1"/>
          </p:cNvSpPr>
          <p:nvPr/>
        </p:nvSpPr>
        <p:spPr bwMode="auto">
          <a:xfrm flipV="1">
            <a:off x="6186488" y="37099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9" name="Line 114"/>
          <p:cNvSpPr>
            <a:spLocks noChangeShapeType="1"/>
          </p:cNvSpPr>
          <p:nvPr/>
        </p:nvSpPr>
        <p:spPr bwMode="auto">
          <a:xfrm flipH="1" flipV="1">
            <a:off x="6567488" y="37861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30" name="Line 115"/>
          <p:cNvSpPr>
            <a:spLocks noChangeShapeType="1"/>
          </p:cNvSpPr>
          <p:nvPr/>
        </p:nvSpPr>
        <p:spPr bwMode="auto">
          <a:xfrm flipH="1" flipV="1">
            <a:off x="7558088" y="37861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31" name="Line 116"/>
          <p:cNvSpPr>
            <a:spLocks noChangeShapeType="1"/>
          </p:cNvSpPr>
          <p:nvPr/>
        </p:nvSpPr>
        <p:spPr bwMode="auto">
          <a:xfrm flipH="1">
            <a:off x="7558088" y="41671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32" name="Line 117"/>
          <p:cNvSpPr>
            <a:spLocks noChangeShapeType="1"/>
          </p:cNvSpPr>
          <p:nvPr/>
        </p:nvSpPr>
        <p:spPr bwMode="auto">
          <a:xfrm flipV="1">
            <a:off x="4129088" y="37099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33" name="Line 118"/>
          <p:cNvSpPr>
            <a:spLocks noChangeShapeType="1"/>
          </p:cNvSpPr>
          <p:nvPr/>
        </p:nvSpPr>
        <p:spPr bwMode="auto">
          <a:xfrm flipH="1">
            <a:off x="6491288" y="2338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34" name="Line 119"/>
          <p:cNvSpPr>
            <a:spLocks noChangeShapeType="1"/>
          </p:cNvSpPr>
          <p:nvPr/>
        </p:nvSpPr>
        <p:spPr bwMode="auto">
          <a:xfrm flipH="1">
            <a:off x="7558088" y="2338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8050848" y="423228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b="1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Termination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169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752600" y="182558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12293" name="Text Box 40"/>
          <p:cNvSpPr txBox="1">
            <a:spLocks noChangeArrowheads="1"/>
          </p:cNvSpPr>
          <p:nvPr/>
        </p:nvSpPr>
        <p:spPr bwMode="auto">
          <a:xfrm>
            <a:off x="3254905" y="2026362"/>
            <a:ext cx="22124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urier" pitchFamily="2" charset="0"/>
              </a:rPr>
              <a:t>0 A C T G </a:t>
            </a:r>
            <a:r>
              <a:rPr lang="it-IT" altLang="it-IT" dirty="0" err="1">
                <a:latin typeface="Courier" pitchFamily="2" charset="0"/>
              </a:rPr>
              <a:t>G</a:t>
            </a:r>
            <a:endParaRPr lang="it-IT" altLang="it-IT" dirty="0">
              <a:latin typeface="Courier" pitchFamily="2" charset="0"/>
            </a:endParaRPr>
          </a:p>
          <a:p>
            <a:r>
              <a:rPr lang="it-IT" altLang="it-IT" dirty="0">
                <a:latin typeface="Courier" pitchFamily="2" charset="0"/>
              </a:rPr>
              <a:t>0 A C </a:t>
            </a:r>
            <a:r>
              <a:rPr lang="it-IT" altLang="it-IT" dirty="0" err="1">
                <a:latin typeface="Courier" pitchFamily="2" charset="0"/>
              </a:rPr>
              <a:t>C</a:t>
            </a:r>
            <a:r>
              <a:rPr lang="it-IT" altLang="it-IT" dirty="0">
                <a:latin typeface="Courier" pitchFamily="2" charset="0"/>
              </a:rPr>
              <a:t> A -</a:t>
            </a:r>
          </a:p>
        </p:txBody>
      </p:sp>
      <p:sp>
        <p:nvSpPr>
          <p:cNvPr id="12294" name="Text Box 41"/>
          <p:cNvSpPr txBox="1">
            <a:spLocks noChangeArrowheads="1"/>
          </p:cNvSpPr>
          <p:nvPr/>
        </p:nvSpPr>
        <p:spPr bwMode="auto">
          <a:xfrm>
            <a:off x="3254905" y="3754554"/>
            <a:ext cx="22124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urier" pitchFamily="2" charset="0"/>
              </a:rPr>
              <a:t>0 A C T G G</a:t>
            </a:r>
          </a:p>
          <a:p>
            <a:r>
              <a:rPr lang="it-IT" altLang="it-IT">
                <a:latin typeface="Courier" pitchFamily="2" charset="0"/>
              </a:rPr>
              <a:t>0 A C C - A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3064307" y="1127476"/>
            <a:ext cx="5682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  <a:latin typeface="Corbel" panose="020B0503020204020204" pitchFamily="34" charset="0"/>
              </a:rPr>
              <a:t>Best </a:t>
            </a:r>
            <a:r>
              <a:rPr lang="it-IT" sz="2400" dirty="0" err="1">
                <a:solidFill>
                  <a:srgbClr val="FF0000"/>
                </a:solidFill>
                <a:latin typeface="Corbel" panose="020B0503020204020204" pitchFamily="34" charset="0"/>
              </a:rPr>
              <a:t>alignments</a:t>
            </a:r>
            <a:r>
              <a:rPr lang="it-IT" sz="2400" dirty="0">
                <a:solidFill>
                  <a:srgbClr val="FF0000"/>
                </a:solidFill>
                <a:latin typeface="Corbel" panose="020B0503020204020204" pitchFamily="34" charset="0"/>
              </a:rPr>
              <a:t>: </a:t>
            </a:r>
            <a:r>
              <a:rPr lang="it-IT" sz="2400" dirty="0" err="1">
                <a:solidFill>
                  <a:srgbClr val="FF0000"/>
                </a:solidFill>
                <a:latin typeface="Corbel" panose="020B0503020204020204" pitchFamily="34" charset="0"/>
              </a:rPr>
              <a:t>verify</a:t>
            </a:r>
            <a:r>
              <a:rPr lang="it-IT" sz="2400" dirty="0">
                <a:solidFill>
                  <a:srgbClr val="FF0000"/>
                </a:solidFill>
                <a:latin typeface="Corbel" panose="020B0503020204020204" pitchFamily="34" charset="0"/>
              </a:rPr>
              <a:t> the </a:t>
            </a:r>
            <a:r>
              <a:rPr lang="it-IT" sz="2400" dirty="0" err="1">
                <a:solidFill>
                  <a:srgbClr val="FF0000"/>
                </a:solidFill>
                <a:latin typeface="Corbel" panose="020B0503020204020204" pitchFamily="34" charset="0"/>
              </a:rPr>
              <a:t>alignment</a:t>
            </a:r>
            <a:r>
              <a:rPr lang="it-IT" sz="2400" dirty="0">
                <a:solidFill>
                  <a:srgbClr val="FF0000"/>
                </a:solidFill>
                <a:latin typeface="Corbel" panose="020B0503020204020204" pitchFamily="34" charset="0"/>
              </a:rPr>
              <a:t> score</a:t>
            </a:r>
          </a:p>
        </p:txBody>
      </p:sp>
      <p:graphicFrame>
        <p:nvGraphicFramePr>
          <p:cNvPr id="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844024"/>
              </p:ext>
            </p:extLst>
          </p:nvPr>
        </p:nvGraphicFramePr>
        <p:xfrm>
          <a:off x="286252" y="5025533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4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52" y="5025533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2343651" y="5406533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057900" y="2082940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Corbel" panose="020B0503020204020204" pitchFamily="34" charset="0"/>
              </a:rPr>
              <a:t>Score= 2+2+0+0-2=2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6057900" y="3957440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Corbel" panose="020B0503020204020204" pitchFamily="34" charset="0"/>
              </a:rPr>
              <a:t>Score= 2+2+0-2+0=2</a:t>
            </a:r>
          </a:p>
        </p:txBody>
      </p:sp>
    </p:spTree>
    <p:extLst>
      <p:ext uri="{BB962C8B-B14F-4D97-AF65-F5344CB8AC3E}">
        <p14:creationId xmlns:p14="http://schemas.microsoft.com/office/powerpoint/2010/main" val="3769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517" name="Rectangle 5"/>
              <p:cNvSpPr>
                <a:spLocks noChangeArrowheads="1"/>
              </p:cNvSpPr>
              <p:nvPr/>
            </p:nvSpPr>
            <p:spPr bwMode="auto">
              <a:xfrm>
                <a:off x="389467" y="2222694"/>
                <a:ext cx="11582399" cy="4401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800" dirty="0">
                    <a:latin typeface="Corbel" panose="020B0503020204020204" pitchFamily="34" charset="0"/>
                  </a:rPr>
                  <a:t>The gap score is always negative and depends only on the length of the gap n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altLang="it-IT" sz="2800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800" dirty="0">
                    <a:latin typeface="Corbel" panose="020B0503020204020204" pitchFamily="34" charset="0"/>
                  </a:rPr>
                  <a:t>Two main possibilities: 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800" dirty="0">
                    <a:latin typeface="Corbel" panose="020B0503020204020204" pitchFamily="34" charset="0"/>
                  </a:rPr>
                  <a:t>LINEAR</a:t>
                </a:r>
                <a:endParaRPr lang="en-US" altLang="it-IT" sz="2800" i="1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it-IT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it-IT" sz="2800" dirty="0">
                    <a:latin typeface="Corbel" panose="020B0503020204020204" pitchFamily="34" charset="0"/>
                  </a:rPr>
                  <a:t>(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n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) = -</a:t>
                </a:r>
                <a:r>
                  <a:rPr lang="en-US" altLang="it-IT" sz="2800" i="1" dirty="0" err="1">
                    <a:latin typeface="Corbel" panose="020B0503020204020204" pitchFamily="34" charset="0"/>
                  </a:rPr>
                  <a:t>nd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 		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(each gapped position is equivalent)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altLang="it-IT" sz="2800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800" dirty="0">
                    <a:latin typeface="Corbel" panose="020B0503020204020204" pitchFamily="34" charset="0"/>
                  </a:rPr>
                  <a:t>AFFINE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it-IT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it-IT" sz="2800" dirty="0">
                    <a:latin typeface="Corbel" panose="020B0503020204020204" pitchFamily="34" charset="0"/>
                  </a:rPr>
                  <a:t>(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n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) = -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d - 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(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n-1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)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e	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(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d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: opening, 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e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: extension with 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d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&gt;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e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)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altLang="it-IT" sz="2800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800" b="1" i="1" dirty="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N.B. All the scores are independent of the position along the sequence</a:t>
                </a:r>
                <a:endParaRPr lang="en-US" altLang="it-IT" sz="280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45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467" y="2222694"/>
                <a:ext cx="11582399" cy="4401205"/>
              </a:xfrm>
              <a:prstGeom prst="rect">
                <a:avLst/>
              </a:prstGeom>
              <a:blipFill>
                <a:blip r:embed="rId3"/>
                <a:stretch>
                  <a:fillRect l="-1095" t="-1437" b="-25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>
            <a:extLst>
              <a:ext uri="{FF2B5EF4-FFF2-40B4-BE49-F238E27FC236}">
                <a16:creationId xmlns:a16="http://schemas.microsoft.com/office/drawing/2014/main" id="{1DAA4932-E876-1942-A64D-9030C9B1C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9009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Distance between aligned sequences</a:t>
            </a:r>
          </a:p>
        </p:txBody>
      </p:sp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8DE8FF77-81BC-F142-9A98-2A51F800D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639024"/>
              </p:ext>
            </p:extLst>
          </p:nvPr>
        </p:nvGraphicFramePr>
        <p:xfrm>
          <a:off x="2562542" y="1038693"/>
          <a:ext cx="6990716" cy="100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zione" r:id="rId4" imgW="2451100" imgH="355600" progId="Equation.3">
                  <p:embed/>
                </p:oleObj>
              </mc:Choice>
              <mc:Fallback>
                <p:oleObj name="Equazione" r:id="rId4" imgW="2451100" imgH="355600" progId="Equation.3">
                  <p:embed/>
                  <p:pic>
                    <p:nvPicPr>
                      <p:cNvPr id="8" name="Object 1030">
                        <a:extLst>
                          <a:ext uri="{FF2B5EF4-FFF2-40B4-BE49-F238E27FC236}">
                            <a16:creationId xmlns:a16="http://schemas.microsoft.com/office/drawing/2014/main" id="{B58A738B-CAF8-5A40-82D4-0DE931F538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542" y="1038693"/>
                        <a:ext cx="6990716" cy="1009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94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050"/>
          <p:cNvSpPr txBox="1">
            <a:spLocks noChangeArrowheads="1"/>
          </p:cNvSpPr>
          <p:nvPr/>
        </p:nvSpPr>
        <p:spPr bwMode="auto">
          <a:xfrm>
            <a:off x="1839096" y="181117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Computational complexity</a:t>
            </a:r>
          </a:p>
        </p:txBody>
      </p:sp>
      <p:sp>
        <p:nvSpPr>
          <p:cNvPr id="75779" name="Rectangle 2051"/>
          <p:cNvSpPr>
            <a:spLocks noChangeArrowheads="1"/>
          </p:cNvSpPr>
          <p:nvPr/>
        </p:nvSpPr>
        <p:spPr bwMode="auto">
          <a:xfrm>
            <a:off x="271844" y="803193"/>
            <a:ext cx="11615351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 err="1">
                <a:latin typeface="Corbel" panose="020B0503020204020204" pitchFamily="34" charset="0"/>
              </a:rPr>
              <a:t>Number</a:t>
            </a:r>
            <a:r>
              <a:rPr lang="it-IT" altLang="it-IT" dirty="0">
                <a:latin typeface="Corbel" panose="020B0503020204020204" pitchFamily="34" charset="0"/>
              </a:rPr>
              <a:t> of </a:t>
            </a:r>
            <a:r>
              <a:rPr lang="it-IT" altLang="it-IT" dirty="0" err="1">
                <a:latin typeface="Corbel" panose="020B0503020204020204" pitchFamily="34" charset="0"/>
              </a:rPr>
              <a:t>elementary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operations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needed</a:t>
            </a:r>
            <a:r>
              <a:rPr lang="it-IT" altLang="it-IT" dirty="0">
                <a:latin typeface="Corbel" panose="020B0503020204020204" pitchFamily="34" charset="0"/>
              </a:rPr>
              <a:t> to compute the </a:t>
            </a:r>
            <a:r>
              <a:rPr lang="it-IT" altLang="it-IT" dirty="0" err="1">
                <a:latin typeface="Corbel" panose="020B0503020204020204" pitchFamily="34" charset="0"/>
              </a:rPr>
              <a:t>optimal</a:t>
            </a:r>
            <a:r>
              <a:rPr lang="it-IT" altLang="it-IT" dirty="0">
                <a:latin typeface="Corbel" panose="020B0503020204020204" pitchFamily="34" charset="0"/>
              </a:rPr>
              <a:t> score with an </a:t>
            </a:r>
            <a:r>
              <a:rPr lang="it-IT" altLang="it-IT" dirty="0" err="1">
                <a:latin typeface="Corbel" panose="020B0503020204020204" pitchFamily="34" charset="0"/>
              </a:rPr>
              <a:t>algorithm</a:t>
            </a:r>
            <a:endParaRPr lang="it-IT" altLang="it-IT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endParaRPr lang="it-IT" altLang="it-IT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Naïf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algorithm</a:t>
            </a:r>
            <a:endParaRPr lang="it-IT" altLang="it-IT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Given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sequences</a:t>
            </a:r>
            <a:r>
              <a:rPr lang="it-IT" altLang="it-IT" dirty="0">
                <a:latin typeface="Corbel" panose="020B0503020204020204" pitchFamily="34" charset="0"/>
              </a:rPr>
              <a:t> of </a:t>
            </a:r>
            <a:r>
              <a:rPr lang="it-IT" altLang="it-IT" dirty="0" err="1">
                <a:latin typeface="Corbel" panose="020B0503020204020204" pitchFamily="34" charset="0"/>
              </a:rPr>
              <a:t>length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number</a:t>
            </a:r>
            <a:r>
              <a:rPr lang="it-IT" altLang="it-IT" dirty="0">
                <a:latin typeface="Corbel" panose="020B0503020204020204" pitchFamily="34" charset="0"/>
              </a:rPr>
              <a:t> of </a:t>
            </a:r>
            <a:r>
              <a:rPr lang="it-IT" altLang="it-IT" dirty="0" err="1">
                <a:latin typeface="Corbel" panose="020B0503020204020204" pitchFamily="34" charset="0"/>
              </a:rPr>
              <a:t>possible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alignments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is</a:t>
            </a:r>
            <a:r>
              <a:rPr lang="it-IT" altLang="it-IT" dirty="0">
                <a:latin typeface="Corbel" panose="020B0503020204020204" pitchFamily="34" charset="0"/>
              </a:rPr>
              <a:t>  (2</a:t>
            </a:r>
            <a:r>
              <a:rPr lang="it-IT" altLang="it-IT" i="1" dirty="0">
                <a:latin typeface="Corbel" panose="020B0503020204020204" pitchFamily="34" charset="0"/>
              </a:rPr>
              <a:t>n</a:t>
            </a:r>
            <a:r>
              <a:rPr lang="it-IT" altLang="it-IT" dirty="0">
                <a:latin typeface="Corbel" panose="020B0503020204020204" pitchFamily="34" charset="0"/>
              </a:rPr>
              <a:t>)!/(</a:t>
            </a:r>
            <a:r>
              <a:rPr lang="it-IT" altLang="it-IT" i="1" dirty="0">
                <a:latin typeface="Corbel" panose="020B0503020204020204" pitchFamily="34" charset="0"/>
              </a:rPr>
              <a:t>n </a:t>
            </a:r>
            <a:r>
              <a:rPr lang="it-IT" altLang="it-IT" dirty="0">
                <a:latin typeface="Corbel" panose="020B0503020204020204" pitchFamily="34" charset="0"/>
              </a:rPr>
              <a:t>!)</a:t>
            </a:r>
            <a:r>
              <a:rPr lang="it-IT" altLang="it-IT" baseline="30000" dirty="0">
                <a:latin typeface="Corbel" panose="020B0503020204020204" pitchFamily="34" charset="0"/>
              </a:rPr>
              <a:t>2</a:t>
            </a:r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Each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requires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between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n</a:t>
            </a:r>
            <a:r>
              <a:rPr lang="it-IT" altLang="it-IT" dirty="0">
                <a:latin typeface="Corbel" panose="020B0503020204020204" pitchFamily="34" charset="0"/>
              </a:rPr>
              <a:t> to 2</a:t>
            </a:r>
            <a:r>
              <a:rPr lang="it-IT" altLang="it-IT" i="1" dirty="0">
                <a:latin typeface="Corbel" panose="020B0503020204020204" pitchFamily="34" charset="0"/>
              </a:rPr>
              <a:t>n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operations</a:t>
            </a:r>
            <a:r>
              <a:rPr lang="it-IT" altLang="it-IT" dirty="0">
                <a:latin typeface="Corbel" panose="020B0503020204020204" pitchFamily="34" charset="0"/>
              </a:rPr>
              <a:t> (</a:t>
            </a:r>
            <a:r>
              <a:rPr lang="it-IT" altLang="it-IT" dirty="0" err="1">
                <a:latin typeface="Corbel" panose="020B0503020204020204" pitchFamily="34" charset="0"/>
              </a:rPr>
              <a:t>depending</a:t>
            </a:r>
            <a:r>
              <a:rPr lang="it-IT" altLang="it-IT" dirty="0">
                <a:latin typeface="Corbel" panose="020B0503020204020204" pitchFamily="34" charset="0"/>
              </a:rPr>
              <a:t> on the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length</a:t>
            </a:r>
            <a:r>
              <a:rPr lang="it-IT" altLang="it-IT" dirty="0">
                <a:latin typeface="Corbel" panose="020B0503020204020204" pitchFamily="34" charset="0"/>
              </a:rPr>
              <a:t>).</a:t>
            </a:r>
          </a:p>
          <a:p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Since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n </a:t>
            </a:r>
            <a:r>
              <a:rPr lang="it-IT" altLang="it-IT" dirty="0">
                <a:latin typeface="Corbel" panose="020B0503020204020204" pitchFamily="34" charset="0"/>
              </a:rPr>
              <a:t>!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 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n </a:t>
            </a:r>
            <a:r>
              <a:rPr lang="it-IT" altLang="it-IT" i="1" baseline="30000" dirty="0" err="1">
                <a:latin typeface="Corbel" panose="020B0503020204020204" pitchFamily="34" charset="0"/>
                <a:sym typeface="Symbol" panose="05050102010706020507" pitchFamily="18" charset="2"/>
              </a:rPr>
              <a:t>n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(2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 n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)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1/2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e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-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n  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(</a:t>
            </a:r>
            <a:r>
              <a:rPr lang="it-IT" altLang="it-IT" i="1" dirty="0" err="1">
                <a:latin typeface="Corbel" panose="020B0503020204020204" pitchFamily="34" charset="0"/>
                <a:sym typeface="Symbol" panose="05050102010706020507" pitchFamily="18" charset="2"/>
              </a:rPr>
              <a:t>Stirling’s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 formula)</a:t>
            </a:r>
            <a:endParaRPr lang="it-IT" altLang="it-IT" i="1" baseline="30000" dirty="0"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endParaRPr lang="it-IT" altLang="it-IT" i="1" baseline="30000" dirty="0"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r>
              <a:rPr lang="it-IT" altLang="it-IT" i="1" dirty="0" err="1">
                <a:latin typeface="Corbel" panose="020B0503020204020204" pitchFamily="34" charset="0"/>
                <a:sym typeface="Symbol" panose="05050102010706020507" pitchFamily="18" charset="2"/>
              </a:rPr>
              <a:t>Complexity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 n* [(2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n)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2n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(2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 2n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)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1/2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e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-2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n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)/(n 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n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(2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 n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)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1/2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e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-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n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)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2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 </a:t>
            </a:r>
            <a:endParaRPr lang="it-IT" altLang="it-IT" i="1" baseline="30000" dirty="0"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endParaRPr lang="it-IT" altLang="it-IT" i="1" baseline="30000" dirty="0"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  O(2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2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n 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n 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1/2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)</a:t>
            </a:r>
          </a:p>
          <a:p>
            <a:endParaRPr lang="it-IT" altLang="it-IT" b="1" i="1" baseline="30000" dirty="0">
              <a:solidFill>
                <a:schemeClr val="accent2"/>
              </a:solidFill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endParaRPr lang="it-IT" altLang="it-IT" b="1" i="1" baseline="30000" dirty="0">
              <a:solidFill>
                <a:schemeClr val="accent2"/>
              </a:solidFill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n = 100 </a:t>
            </a:r>
            <a:r>
              <a:rPr lang="it-IT" altLang="it-IT" i="1" dirty="0">
                <a:latin typeface="Corbel" panose="020B0503020204020204" pitchFamily="34" charset="0"/>
                <a:sym typeface="Wingdings" panose="05000000000000000000" pitchFamily="2" charset="2"/>
              </a:rPr>
              <a:t>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2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2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n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 1.6x10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60</a:t>
            </a:r>
          </a:p>
          <a:p>
            <a:endParaRPr lang="it-IT" altLang="it-IT" b="1" i="1" baseline="30000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n = 1000 </a:t>
            </a:r>
            <a:r>
              <a:rPr lang="it-IT" altLang="it-IT" i="1" dirty="0">
                <a:latin typeface="Corbel" panose="020B0503020204020204" pitchFamily="34" charset="0"/>
                <a:sym typeface="Wingdings" panose="05000000000000000000" pitchFamily="2" charset="2"/>
              </a:rPr>
              <a:t>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2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2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n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 1.1x10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602</a:t>
            </a:r>
          </a:p>
        </p:txBody>
      </p:sp>
      <p:sp>
        <p:nvSpPr>
          <p:cNvPr id="2" name="Ovale 1"/>
          <p:cNvSpPr/>
          <p:nvPr/>
        </p:nvSpPr>
        <p:spPr bwMode="auto">
          <a:xfrm>
            <a:off x="870901" y="4247060"/>
            <a:ext cx="504056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2400">
              <a:latin typeface="Times New Roman" pitchFamily="18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783854" y="5356686"/>
            <a:ext cx="4238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rgbClr val="000000"/>
                </a:solidFill>
                <a:latin typeface="Corbel" panose="020B0503020204020204" pitchFamily="34" charset="0"/>
              </a:rPr>
              <a:t>Estimated</a:t>
            </a:r>
            <a:r>
              <a:rPr lang="it-IT" sz="2000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rbel" panose="020B0503020204020204" pitchFamily="34" charset="0"/>
              </a:rPr>
              <a:t>universe</a:t>
            </a:r>
            <a:r>
              <a:rPr lang="it-IT" sz="2000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rbel" panose="020B0503020204020204" pitchFamily="34" charset="0"/>
              </a:rPr>
              <a:t>age </a:t>
            </a:r>
            <a:r>
              <a:rPr lang="it-IT" sz="2000" dirty="0">
                <a:solidFill>
                  <a:srgbClr val="000000"/>
                </a:solidFill>
                <a:latin typeface="Corbel" panose="020B0503020204020204" pitchFamily="34" charset="0"/>
              </a:rPr>
              <a:t>4.32 × 10</a:t>
            </a:r>
            <a:r>
              <a:rPr lang="it-IT" sz="2000" baseline="30000" dirty="0">
                <a:solidFill>
                  <a:srgbClr val="000000"/>
                </a:solidFill>
                <a:latin typeface="Corbel" panose="020B0503020204020204" pitchFamily="34" charset="0"/>
              </a:rPr>
              <a:t>17</a:t>
            </a:r>
            <a:r>
              <a:rPr lang="it-IT" sz="2000" dirty="0">
                <a:solidFill>
                  <a:srgbClr val="000000"/>
                </a:solidFill>
                <a:latin typeface="Corbel" panose="020B0503020204020204" pitchFamily="34" charset="0"/>
              </a:rPr>
              <a:t>sec</a:t>
            </a:r>
            <a:endParaRPr lang="it-IT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79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050"/>
          <p:cNvSpPr txBox="1">
            <a:spLocks noChangeArrowheads="1"/>
          </p:cNvSpPr>
          <p:nvPr/>
        </p:nvSpPr>
        <p:spPr bwMode="auto">
          <a:xfrm>
            <a:off x="1727887" y="469562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Computational complexity</a:t>
            </a:r>
          </a:p>
        </p:txBody>
      </p:sp>
      <p:sp>
        <p:nvSpPr>
          <p:cNvPr id="75779" name="Rectangle 2051"/>
          <p:cNvSpPr>
            <a:spLocks noChangeArrowheads="1"/>
          </p:cNvSpPr>
          <p:nvPr/>
        </p:nvSpPr>
        <p:spPr bwMode="auto">
          <a:xfrm>
            <a:off x="296561" y="1371608"/>
            <a:ext cx="11734801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 err="1">
                <a:latin typeface="Corbel" panose="020B0503020204020204" pitchFamily="34" charset="0"/>
              </a:rPr>
              <a:t>Number</a:t>
            </a:r>
            <a:r>
              <a:rPr lang="it-IT" altLang="it-IT" dirty="0">
                <a:latin typeface="Corbel" panose="020B0503020204020204" pitchFamily="34" charset="0"/>
              </a:rPr>
              <a:t> of </a:t>
            </a:r>
            <a:r>
              <a:rPr lang="it-IT" altLang="it-IT" dirty="0" err="1">
                <a:latin typeface="Corbel" panose="020B0503020204020204" pitchFamily="34" charset="0"/>
              </a:rPr>
              <a:t>elementary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operations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needed</a:t>
            </a:r>
            <a:r>
              <a:rPr lang="it-IT" altLang="it-IT" dirty="0">
                <a:latin typeface="Corbel" panose="020B0503020204020204" pitchFamily="34" charset="0"/>
              </a:rPr>
              <a:t> to compute the </a:t>
            </a:r>
            <a:r>
              <a:rPr lang="it-IT" altLang="it-IT" dirty="0" err="1">
                <a:latin typeface="Corbel" panose="020B0503020204020204" pitchFamily="34" charset="0"/>
              </a:rPr>
              <a:t>optimal</a:t>
            </a:r>
            <a:r>
              <a:rPr lang="it-IT" altLang="it-IT" dirty="0">
                <a:latin typeface="Corbel" panose="020B0503020204020204" pitchFamily="34" charset="0"/>
              </a:rPr>
              <a:t> score with an </a:t>
            </a:r>
            <a:r>
              <a:rPr lang="it-IT" altLang="it-IT" dirty="0" err="1">
                <a:latin typeface="Corbel" panose="020B0503020204020204" pitchFamily="34" charset="0"/>
              </a:rPr>
              <a:t>algorithm</a:t>
            </a:r>
            <a:endParaRPr lang="it-IT" altLang="it-IT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endParaRPr lang="it-IT" altLang="it-IT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Needleman-Wunsch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algorithm</a:t>
            </a:r>
            <a:endParaRPr lang="it-IT" altLang="it-IT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r>
              <a:rPr lang="it-IT" altLang="it-IT" dirty="0">
                <a:latin typeface="Corbel" panose="020B0503020204020204" pitchFamily="34" charset="0"/>
              </a:rPr>
              <a:t>(</a:t>
            </a:r>
            <a:r>
              <a:rPr lang="it-IT" altLang="it-IT" i="1" dirty="0">
                <a:latin typeface="Corbel" panose="020B0503020204020204" pitchFamily="34" charset="0"/>
              </a:rPr>
              <a:t>n </a:t>
            </a:r>
            <a:r>
              <a:rPr lang="it-IT" altLang="it-IT" dirty="0">
                <a:latin typeface="Corbel" panose="020B0503020204020204" pitchFamily="34" charset="0"/>
              </a:rPr>
              <a:t>+1)</a:t>
            </a:r>
            <a:r>
              <a:rPr lang="it-IT" altLang="it-IT" baseline="30000" dirty="0">
                <a:latin typeface="Corbel" panose="020B0503020204020204" pitchFamily="34" charset="0"/>
              </a:rPr>
              <a:t>2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matrix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values</a:t>
            </a:r>
            <a:r>
              <a:rPr lang="it-IT" altLang="it-IT" dirty="0">
                <a:latin typeface="Corbel" panose="020B0503020204020204" pitchFamily="34" charset="0"/>
              </a:rPr>
              <a:t> must be </a:t>
            </a:r>
            <a:r>
              <a:rPr lang="it-IT" altLang="it-IT" dirty="0" err="1">
                <a:latin typeface="Corbel" panose="020B0503020204020204" pitchFamily="34" charset="0"/>
              </a:rPr>
              <a:t>computed</a:t>
            </a:r>
            <a:r>
              <a:rPr lang="it-IT" altLang="it-IT" dirty="0">
                <a:latin typeface="Corbel" panose="020B0503020204020204" pitchFamily="34" charset="0"/>
              </a:rPr>
              <a:t>. </a:t>
            </a:r>
          </a:p>
          <a:p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Each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requires</a:t>
            </a:r>
            <a:r>
              <a:rPr lang="it-IT" altLang="it-IT" dirty="0">
                <a:latin typeface="Corbel" panose="020B0503020204020204" pitchFamily="34" charset="0"/>
              </a:rPr>
              <a:t> 4 </a:t>
            </a:r>
            <a:r>
              <a:rPr lang="it-IT" altLang="it-IT" dirty="0" err="1">
                <a:latin typeface="Corbel" panose="020B0503020204020204" pitchFamily="34" charset="0"/>
              </a:rPr>
              <a:t>operations</a:t>
            </a:r>
            <a:r>
              <a:rPr lang="it-IT" altLang="it-IT" dirty="0">
                <a:latin typeface="Corbel" panose="020B0503020204020204" pitchFamily="34" charset="0"/>
              </a:rPr>
              <a:t> (3 </a:t>
            </a:r>
            <a:r>
              <a:rPr lang="it-IT" altLang="it-IT" dirty="0" err="1">
                <a:latin typeface="Corbel" panose="020B0503020204020204" pitchFamily="34" charset="0"/>
              </a:rPr>
              <a:t>sums</a:t>
            </a:r>
            <a:r>
              <a:rPr lang="it-IT" altLang="it-IT" dirty="0">
                <a:latin typeface="Corbel" panose="020B0503020204020204" pitchFamily="34" charset="0"/>
              </a:rPr>
              <a:t> and </a:t>
            </a:r>
            <a:r>
              <a:rPr lang="it-IT" altLang="it-IT" dirty="0" err="1">
                <a:latin typeface="Corbel" panose="020B0503020204020204" pitchFamily="34" charset="0"/>
              </a:rPr>
              <a:t>one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choice</a:t>
            </a:r>
            <a:r>
              <a:rPr lang="it-IT" altLang="it-IT" dirty="0">
                <a:latin typeface="Corbel" panose="020B0503020204020204" pitchFamily="34" charset="0"/>
              </a:rPr>
              <a:t>)</a:t>
            </a:r>
          </a:p>
          <a:p>
            <a:endParaRPr lang="it-IT" altLang="it-IT" i="1" dirty="0"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r>
              <a:rPr lang="it-IT" altLang="it-IT" i="1" dirty="0" err="1">
                <a:latin typeface="Corbel" panose="020B0503020204020204" pitchFamily="34" charset="0"/>
                <a:sym typeface="Symbol" panose="05050102010706020507" pitchFamily="18" charset="2"/>
              </a:rPr>
              <a:t>Complexity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 O(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n 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2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)</a:t>
            </a:r>
          </a:p>
          <a:p>
            <a:endParaRPr lang="it-IT" altLang="it-IT" i="1" dirty="0"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endParaRPr lang="it-IT" altLang="it-IT" i="1" dirty="0"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r>
              <a:rPr lang="it-IT" altLang="it-IT" b="1" dirty="0" err="1">
                <a:latin typeface="Corbel" panose="020B0503020204020204" pitchFamily="34" charset="0"/>
              </a:rPr>
              <a:t>Dynamic</a:t>
            </a:r>
            <a:r>
              <a:rPr lang="it-IT" altLang="it-IT" b="1" dirty="0">
                <a:latin typeface="Corbel" panose="020B0503020204020204" pitchFamily="34" charset="0"/>
              </a:rPr>
              <a:t> </a:t>
            </a:r>
            <a:r>
              <a:rPr lang="it-IT" altLang="it-IT" b="1" dirty="0" err="1">
                <a:latin typeface="Corbel" panose="020B0503020204020204" pitchFamily="34" charset="0"/>
              </a:rPr>
              <a:t>programming</a:t>
            </a:r>
            <a:r>
              <a:rPr lang="it-IT" altLang="it-IT" b="1" dirty="0">
                <a:latin typeface="Corbel" panose="020B0503020204020204" pitchFamily="34" charset="0"/>
              </a:rPr>
              <a:t> </a:t>
            </a:r>
            <a:r>
              <a:rPr lang="it-IT" altLang="it-IT" b="1" dirty="0" err="1">
                <a:latin typeface="Corbel" panose="020B0503020204020204" pitchFamily="34" charset="0"/>
              </a:rPr>
              <a:t>makes</a:t>
            </a:r>
            <a:r>
              <a:rPr lang="it-IT" altLang="it-IT" b="1" dirty="0">
                <a:latin typeface="Corbel" panose="020B0503020204020204" pitchFamily="34" charset="0"/>
              </a:rPr>
              <a:t> the </a:t>
            </a:r>
            <a:r>
              <a:rPr lang="it-IT" altLang="it-IT" b="1" dirty="0" err="1">
                <a:latin typeface="Corbel" panose="020B0503020204020204" pitchFamily="34" charset="0"/>
              </a:rPr>
              <a:t>alignment</a:t>
            </a:r>
            <a:r>
              <a:rPr lang="it-IT" altLang="it-IT" b="1" dirty="0">
                <a:latin typeface="Corbel" panose="020B0503020204020204" pitchFamily="34" charset="0"/>
              </a:rPr>
              <a:t> </a:t>
            </a:r>
            <a:r>
              <a:rPr lang="it-IT" altLang="it-IT" b="1" dirty="0" err="1">
                <a:latin typeface="Corbel" panose="020B0503020204020204" pitchFamily="34" charset="0"/>
              </a:rPr>
              <a:t>feasible</a:t>
            </a:r>
            <a:endParaRPr lang="it-IT" altLang="it-IT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10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582519" y="230743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Variations on the 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844674" y="1736627"/>
            <a:ext cx="1084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rbel" panose="020B0503020204020204" pitchFamily="34" charset="0"/>
              </a:rPr>
              <a:t>Suppose </a:t>
            </a:r>
            <a:r>
              <a:rPr lang="it-IT" dirty="0" err="1">
                <a:latin typeface="Corbel" panose="020B0503020204020204" pitchFamily="34" charset="0"/>
              </a:rPr>
              <a:t>you</a:t>
            </a:r>
            <a:r>
              <a:rPr lang="it-IT" dirty="0">
                <a:latin typeface="Corbel" panose="020B0503020204020204" pitchFamily="34" charset="0"/>
              </a:rPr>
              <a:t> </a:t>
            </a:r>
            <a:r>
              <a:rPr lang="it-IT" dirty="0" err="1">
                <a:latin typeface="Corbel" panose="020B0503020204020204" pitchFamily="34" charset="0"/>
              </a:rPr>
              <a:t>want</a:t>
            </a:r>
            <a:r>
              <a:rPr lang="it-IT" dirty="0">
                <a:latin typeface="Corbel" panose="020B0503020204020204" pitchFamily="34" charset="0"/>
              </a:rPr>
              <a:t> to </a:t>
            </a:r>
            <a:r>
              <a:rPr lang="it-IT" dirty="0" err="1">
                <a:latin typeface="Corbel" panose="020B0503020204020204" pitchFamily="34" charset="0"/>
              </a:rPr>
              <a:t>align</a:t>
            </a:r>
            <a:r>
              <a:rPr lang="it-IT" dirty="0">
                <a:latin typeface="Corbel" panose="020B0503020204020204" pitchFamily="34" charset="0"/>
              </a:rPr>
              <a:t> </a:t>
            </a:r>
            <a:r>
              <a:rPr lang="it-IT" dirty="0" err="1">
                <a:latin typeface="Corbel" panose="020B0503020204020204" pitchFamily="34" charset="0"/>
              </a:rPr>
              <a:t>two</a:t>
            </a:r>
            <a:r>
              <a:rPr lang="it-IT" dirty="0">
                <a:latin typeface="Corbel" panose="020B0503020204020204" pitchFamily="34" charset="0"/>
              </a:rPr>
              <a:t> </a:t>
            </a:r>
            <a:r>
              <a:rPr lang="it-IT" dirty="0" err="1">
                <a:latin typeface="Corbel" panose="020B0503020204020204" pitchFamily="34" charset="0"/>
              </a:rPr>
              <a:t>sequences</a:t>
            </a:r>
            <a:r>
              <a:rPr lang="it-IT" dirty="0">
                <a:latin typeface="Corbel" panose="020B0503020204020204" pitchFamily="34" charset="0"/>
              </a:rPr>
              <a:t> WITHOUT </a:t>
            </a:r>
            <a:r>
              <a:rPr lang="it-IT" dirty="0" err="1">
                <a:latin typeface="Corbel" panose="020B0503020204020204" pitchFamily="34" charset="0"/>
              </a:rPr>
              <a:t>penalizing</a:t>
            </a:r>
            <a:r>
              <a:rPr lang="it-IT" dirty="0">
                <a:latin typeface="Corbel" panose="020B0503020204020204" pitchFamily="34" charset="0"/>
              </a:rPr>
              <a:t> gaps </a:t>
            </a:r>
            <a:r>
              <a:rPr lang="it-IT" dirty="0" err="1">
                <a:latin typeface="Corbel" panose="020B0503020204020204" pitchFamily="34" charset="0"/>
              </a:rPr>
              <a:t>at</a:t>
            </a:r>
            <a:r>
              <a:rPr lang="it-IT" dirty="0">
                <a:latin typeface="Corbel" panose="020B0503020204020204" pitchFamily="34" charset="0"/>
              </a:rPr>
              <a:t> the </a:t>
            </a:r>
            <a:r>
              <a:rPr lang="it-IT" dirty="0" err="1">
                <a:latin typeface="Corbel" panose="020B0503020204020204" pitchFamily="34" charset="0"/>
              </a:rPr>
              <a:t>begin</a:t>
            </a:r>
            <a:r>
              <a:rPr lang="it-IT" dirty="0">
                <a:latin typeface="Corbel" panose="020B0503020204020204" pitchFamily="34" charset="0"/>
              </a:rPr>
              <a:t> or </a:t>
            </a:r>
            <a:r>
              <a:rPr lang="it-IT" dirty="0" err="1">
                <a:latin typeface="Corbel" panose="020B0503020204020204" pitchFamily="34" charset="0"/>
              </a:rPr>
              <a:t>at</a:t>
            </a:r>
            <a:r>
              <a:rPr lang="it-IT" dirty="0">
                <a:latin typeface="Corbel" panose="020B0503020204020204" pitchFamily="34" charset="0"/>
              </a:rPr>
              <a:t> the end of the </a:t>
            </a:r>
            <a:r>
              <a:rPr lang="it-IT" dirty="0" err="1">
                <a:latin typeface="Corbel" panose="020B0503020204020204" pitchFamily="34" charset="0"/>
              </a:rPr>
              <a:t>alignment</a:t>
            </a:r>
            <a:endParaRPr lang="it-IT" dirty="0">
              <a:latin typeface="Corbel" panose="020B0503020204020204" pitchFamily="34" charset="0"/>
            </a:endParaRPr>
          </a:p>
        </p:txBody>
      </p:sp>
      <p:cxnSp>
        <p:nvCxnSpPr>
          <p:cNvPr id="5" name="Connettore 1 4"/>
          <p:cNvCxnSpPr/>
          <p:nvPr/>
        </p:nvCxnSpPr>
        <p:spPr bwMode="auto">
          <a:xfrm>
            <a:off x="2219925" y="2376224"/>
            <a:ext cx="23042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Connettore 1 5"/>
          <p:cNvCxnSpPr/>
          <p:nvPr/>
        </p:nvCxnSpPr>
        <p:spPr bwMode="auto">
          <a:xfrm>
            <a:off x="2940005" y="2808272"/>
            <a:ext cx="19442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ttore 1 7"/>
          <p:cNvCxnSpPr/>
          <p:nvPr/>
        </p:nvCxnSpPr>
        <p:spPr bwMode="auto">
          <a:xfrm>
            <a:off x="2219925" y="3384336"/>
            <a:ext cx="27363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 bwMode="auto">
          <a:xfrm flipV="1">
            <a:off x="2940005" y="2376224"/>
            <a:ext cx="0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nettore 1 12"/>
          <p:cNvCxnSpPr/>
          <p:nvPr/>
        </p:nvCxnSpPr>
        <p:spPr bwMode="auto">
          <a:xfrm flipV="1">
            <a:off x="4524181" y="2376224"/>
            <a:ext cx="0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nettore 1 13"/>
          <p:cNvCxnSpPr/>
          <p:nvPr/>
        </p:nvCxnSpPr>
        <p:spPr bwMode="auto">
          <a:xfrm>
            <a:off x="2940005" y="3421280"/>
            <a:ext cx="158417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CasellaDiTesto 16"/>
          <p:cNvSpPr txBox="1"/>
          <p:nvPr/>
        </p:nvSpPr>
        <p:spPr>
          <a:xfrm>
            <a:off x="2321849" y="351496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omic Sans MS" pitchFamily="66" charset="0"/>
              </a:rPr>
              <a:t>0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3285842" y="351496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orbel" panose="020B0503020204020204" pitchFamily="34" charset="0"/>
              </a:rPr>
              <a:t>Score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4698112" y="351496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omic Sans MS" pitchFamily="66" charset="0"/>
              </a:rPr>
              <a:t>0</a:t>
            </a:r>
          </a:p>
        </p:txBody>
      </p:sp>
      <p:cxnSp>
        <p:nvCxnSpPr>
          <p:cNvPr id="20" name="Connettore 1 19"/>
          <p:cNvCxnSpPr/>
          <p:nvPr/>
        </p:nvCxnSpPr>
        <p:spPr bwMode="auto">
          <a:xfrm flipV="1">
            <a:off x="6582499" y="2376225"/>
            <a:ext cx="3126259" cy="5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ttore 1 20"/>
          <p:cNvCxnSpPr/>
          <p:nvPr/>
        </p:nvCxnSpPr>
        <p:spPr bwMode="auto">
          <a:xfrm flipV="1">
            <a:off x="7302578" y="2808273"/>
            <a:ext cx="1584176" cy="5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ttore 1 21"/>
          <p:cNvCxnSpPr/>
          <p:nvPr/>
        </p:nvCxnSpPr>
        <p:spPr bwMode="auto">
          <a:xfrm>
            <a:off x="6582498" y="3384931"/>
            <a:ext cx="27363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 bwMode="auto">
          <a:xfrm flipV="1">
            <a:off x="7302578" y="2376819"/>
            <a:ext cx="0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nettore 1 23"/>
          <p:cNvCxnSpPr/>
          <p:nvPr/>
        </p:nvCxnSpPr>
        <p:spPr bwMode="auto">
          <a:xfrm flipV="1">
            <a:off x="8886754" y="2376819"/>
            <a:ext cx="0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ttore 1 24"/>
          <p:cNvCxnSpPr/>
          <p:nvPr/>
        </p:nvCxnSpPr>
        <p:spPr bwMode="auto">
          <a:xfrm>
            <a:off x="7302578" y="3421875"/>
            <a:ext cx="158417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CasellaDiTesto 25"/>
          <p:cNvSpPr txBox="1"/>
          <p:nvPr/>
        </p:nvSpPr>
        <p:spPr>
          <a:xfrm>
            <a:off x="6684422" y="351556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omic Sans MS" pitchFamily="66" charset="0"/>
              </a:rPr>
              <a:t>0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726623" y="348858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orbel" panose="020B0503020204020204" pitchFamily="34" charset="0"/>
              </a:rPr>
              <a:t>Score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9060685" y="351556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omic Sans MS" pitchFamily="66" charset="0"/>
              </a:rPr>
              <a:t>0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1115475" y="4329190"/>
            <a:ext cx="10307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>
                <a:latin typeface="Corbel" panose="020B0503020204020204" pitchFamily="34" charset="0"/>
              </a:rPr>
              <a:t>It is a type of global alignment, but one that does not penalise overhanging ends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6AB7D-068C-6348-9437-73E241C8B50F}"/>
              </a:ext>
            </a:extLst>
          </p:cNvPr>
          <p:cNvSpPr/>
          <p:nvPr/>
        </p:nvSpPr>
        <p:spPr>
          <a:xfrm>
            <a:off x="2484714" y="5411947"/>
            <a:ext cx="8164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>
                <a:latin typeface="Corbel" panose="020B0503020204020204" pitchFamily="34" charset="0"/>
              </a:rPr>
              <a:t>How </a:t>
            </a:r>
            <a:r>
              <a:rPr lang="it-IT" sz="3600" dirty="0" err="1">
                <a:latin typeface="Corbel" panose="020B0503020204020204" pitchFamily="34" charset="0"/>
              </a:rPr>
              <a:t>could</a:t>
            </a:r>
            <a:r>
              <a:rPr lang="it-IT" sz="3600" dirty="0">
                <a:latin typeface="Corbel" panose="020B0503020204020204" pitchFamily="34" charset="0"/>
              </a:rPr>
              <a:t> </a:t>
            </a:r>
            <a:r>
              <a:rPr lang="it-IT" sz="3600" dirty="0" err="1">
                <a:latin typeface="Corbel" panose="020B0503020204020204" pitchFamily="34" charset="0"/>
              </a:rPr>
              <a:t>you</a:t>
            </a:r>
            <a:r>
              <a:rPr lang="it-IT" sz="3600" dirty="0">
                <a:latin typeface="Corbel" panose="020B0503020204020204" pitchFamily="34" charset="0"/>
              </a:rPr>
              <a:t> </a:t>
            </a:r>
            <a:r>
              <a:rPr lang="it-IT" sz="3600" dirty="0" err="1">
                <a:latin typeface="Corbel" panose="020B0503020204020204" pitchFamily="34" charset="0"/>
              </a:rPr>
              <a:t>modify</a:t>
            </a:r>
            <a:r>
              <a:rPr lang="it-IT" sz="3600" dirty="0">
                <a:latin typeface="Corbel" panose="020B0503020204020204" pitchFamily="34" charset="0"/>
              </a:rPr>
              <a:t> the NW </a:t>
            </a:r>
            <a:r>
              <a:rPr lang="it-IT" sz="3600" dirty="0" err="1">
                <a:latin typeface="Corbel" panose="020B0503020204020204" pitchFamily="34" charset="0"/>
              </a:rPr>
              <a:t>algorithm</a:t>
            </a:r>
            <a:r>
              <a:rPr lang="it-IT" sz="3600" dirty="0">
                <a:latin typeface="Corbel" panose="020B0503020204020204" pitchFamily="3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3E3F9-A108-4746-9A1C-47361CCC0602}"/>
              </a:ext>
            </a:extLst>
          </p:cNvPr>
          <p:cNvSpPr txBox="1"/>
          <p:nvPr/>
        </p:nvSpPr>
        <p:spPr>
          <a:xfrm>
            <a:off x="4320722" y="686767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>
                <a:solidFill>
                  <a:srgbClr val="C00000"/>
                </a:solidFill>
              </a:rPr>
              <a:t>Overlap matches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9F9A5-7676-CD45-A334-EE0C356AC213}"/>
              </a:ext>
            </a:extLst>
          </p:cNvPr>
          <p:cNvSpPr txBox="1"/>
          <p:nvPr/>
        </p:nvSpPr>
        <p:spPr>
          <a:xfrm>
            <a:off x="1624761" y="1207781"/>
            <a:ext cx="8855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/>
              <a:t>We expect that one sequence contains the other, or that they overlap</a:t>
            </a:r>
          </a:p>
        </p:txBody>
      </p:sp>
    </p:spTree>
    <p:extLst>
      <p:ext uri="{BB962C8B-B14F-4D97-AF65-F5344CB8AC3E}">
        <p14:creationId xmlns:p14="http://schemas.microsoft.com/office/powerpoint/2010/main" val="2245179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715530" y="210065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4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 without end gaps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556054" y="762001"/>
            <a:ext cx="1136821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GLOBAL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, linear gap penalty</a:t>
            </a:r>
            <a:endParaRPr lang="it-IT" altLang="it-IT" dirty="0">
              <a:latin typeface="Corbel" panose="020B0503020204020204" pitchFamily="34" charset="0"/>
            </a:endParaRPr>
          </a:p>
          <a:p>
            <a:endParaRPr lang="it-IT" altLang="it-IT" i="1" dirty="0">
              <a:latin typeface="Corbel" panose="020B0503020204020204" pitchFamily="34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Initialization</a:t>
            </a:r>
            <a:r>
              <a:rPr lang="it-IT" altLang="it-IT" dirty="0">
                <a:latin typeface="Corbel" panose="020B0503020204020204" pitchFamily="34" charset="0"/>
              </a:rPr>
              <a:t>	</a:t>
            </a:r>
            <a:r>
              <a:rPr lang="it-IT" altLang="it-IT" i="1" dirty="0">
                <a:latin typeface="Courier" pitchFamily="2" charset="0"/>
              </a:rPr>
              <a:t>F</a:t>
            </a:r>
            <a:r>
              <a:rPr lang="it-IT" altLang="it-IT" dirty="0">
                <a:latin typeface="Courier" pitchFamily="2" charset="0"/>
              </a:rPr>
              <a:t>(0,0) = 0, </a:t>
            </a:r>
            <a:r>
              <a:rPr lang="it-IT" altLang="it-IT" dirty="0">
                <a:solidFill>
                  <a:schemeClr val="accent2"/>
                </a:solidFill>
                <a:latin typeface="Courier" pitchFamily="2" charset="0"/>
              </a:rPr>
              <a:t>F(</a:t>
            </a:r>
            <a:r>
              <a:rPr lang="it-IT" altLang="it-IT" i="1" dirty="0">
                <a:solidFill>
                  <a:schemeClr val="accent2"/>
                </a:solidFill>
                <a:latin typeface="Courier" pitchFamily="2" charset="0"/>
              </a:rPr>
              <a:t>i,0</a:t>
            </a:r>
            <a:r>
              <a:rPr lang="it-IT" altLang="it-IT" dirty="0">
                <a:solidFill>
                  <a:schemeClr val="accent2"/>
                </a:solidFill>
                <a:latin typeface="Courier" pitchFamily="2" charset="0"/>
              </a:rPr>
              <a:t>) =0, F(0,</a:t>
            </a:r>
            <a:r>
              <a:rPr lang="it-IT" altLang="it-IT" i="1" dirty="0">
                <a:solidFill>
                  <a:schemeClr val="accent2"/>
                </a:solidFill>
                <a:latin typeface="Courier" pitchFamily="2" charset="0"/>
              </a:rPr>
              <a:t>j</a:t>
            </a:r>
            <a:r>
              <a:rPr lang="it-IT" altLang="it-IT" dirty="0">
                <a:solidFill>
                  <a:schemeClr val="accent2"/>
                </a:solidFill>
                <a:latin typeface="Courier" pitchFamily="2" charset="0"/>
              </a:rPr>
              <a:t>) =0</a:t>
            </a:r>
          </a:p>
          <a:p>
            <a:endParaRPr lang="it-IT" altLang="it-IT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					   </a:t>
            </a:r>
            <a:r>
              <a:rPr lang="it-IT" altLang="it-IT" i="1" dirty="0">
                <a:latin typeface="Corbel" panose="020B0503020204020204" pitchFamily="34" charset="0"/>
              </a:rPr>
              <a:t>F</a:t>
            </a:r>
            <a:r>
              <a:rPr lang="it-IT" altLang="it-IT" dirty="0">
                <a:latin typeface="Corbel" panose="020B0503020204020204" pitchFamily="34" charset="0"/>
              </a:rPr>
              <a:t>(</a:t>
            </a:r>
            <a:r>
              <a:rPr lang="it-IT" altLang="it-IT" i="1" dirty="0">
                <a:latin typeface="Corbel" panose="020B0503020204020204" pitchFamily="34" charset="0"/>
              </a:rPr>
              <a:t>i</a:t>
            </a:r>
            <a:r>
              <a:rPr lang="it-IT" altLang="it-IT" dirty="0">
                <a:latin typeface="Corbel" panose="020B0503020204020204" pitchFamily="34" charset="0"/>
              </a:rPr>
              <a:t>-1,</a:t>
            </a:r>
            <a:r>
              <a:rPr lang="it-IT" altLang="it-IT" i="1" dirty="0">
                <a:latin typeface="Corbel" panose="020B0503020204020204" pitchFamily="34" charset="0"/>
              </a:rPr>
              <a:t>j</a:t>
            </a:r>
            <a:r>
              <a:rPr lang="it-IT" altLang="it-IT" dirty="0">
                <a:latin typeface="Corbel" panose="020B0503020204020204" pitchFamily="34" charset="0"/>
              </a:rPr>
              <a:t>-1) + </a:t>
            </a:r>
            <a:r>
              <a:rPr lang="it-IT" altLang="it-IT" i="1" dirty="0">
                <a:latin typeface="Corbel" panose="020B0503020204020204" pitchFamily="34" charset="0"/>
              </a:rPr>
              <a:t>s</a:t>
            </a:r>
            <a:r>
              <a:rPr lang="it-IT" altLang="it-IT" dirty="0">
                <a:latin typeface="Corbel" panose="020B0503020204020204" pitchFamily="34" charset="0"/>
              </a:rPr>
              <a:t>(</a:t>
            </a:r>
            <a:r>
              <a:rPr lang="it-IT" altLang="it-IT" i="1" dirty="0" err="1">
                <a:latin typeface="Corbel" panose="020B0503020204020204" pitchFamily="34" charset="0"/>
              </a:rPr>
              <a:t>A</a:t>
            </a:r>
            <a:r>
              <a:rPr lang="it-IT" altLang="it-IT" i="1" baseline="30000" dirty="0" err="1">
                <a:latin typeface="Corbel" panose="020B0503020204020204" pitchFamily="34" charset="0"/>
              </a:rPr>
              <a:t>i</a:t>
            </a:r>
            <a:r>
              <a:rPr lang="it-IT" altLang="it-IT" dirty="0" err="1">
                <a:latin typeface="Corbel" panose="020B0503020204020204" pitchFamily="34" charset="0"/>
              </a:rPr>
              <a:t>,</a:t>
            </a:r>
            <a:r>
              <a:rPr lang="it-IT" altLang="it-IT" i="1" dirty="0" err="1">
                <a:latin typeface="Corbel" panose="020B0503020204020204" pitchFamily="34" charset="0"/>
              </a:rPr>
              <a:t>B</a:t>
            </a:r>
            <a:r>
              <a:rPr lang="it-IT" altLang="it-IT" i="1" baseline="30000" dirty="0" err="1">
                <a:latin typeface="Corbel" panose="020B0503020204020204" pitchFamily="34" charset="0"/>
              </a:rPr>
              <a:t>j</a:t>
            </a:r>
            <a:r>
              <a:rPr lang="it-IT" altLang="it-IT" dirty="0">
                <a:latin typeface="Corbel" panose="020B0503020204020204" pitchFamily="34" charset="0"/>
              </a:rPr>
              <a:t>)</a:t>
            </a:r>
            <a:endParaRPr lang="it-IT" altLang="it-IT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</a:t>
            </a:r>
            <a:r>
              <a:rPr lang="it-IT" altLang="it-IT" dirty="0">
                <a:latin typeface="Corbel" panose="020B0503020204020204" pitchFamily="34" charset="0"/>
              </a:rPr>
              <a:t>		</a:t>
            </a:r>
            <a:r>
              <a:rPr lang="it-IT" altLang="it-IT" i="1" dirty="0">
                <a:latin typeface="Corbel" panose="020B0503020204020204" pitchFamily="34" charset="0"/>
              </a:rPr>
              <a:t>F</a:t>
            </a:r>
            <a:r>
              <a:rPr lang="it-IT" altLang="it-IT" dirty="0">
                <a:latin typeface="Corbel" panose="020B0503020204020204" pitchFamily="34" charset="0"/>
              </a:rPr>
              <a:t>(</a:t>
            </a:r>
            <a:r>
              <a:rPr lang="it-IT" altLang="it-IT" i="1" dirty="0" err="1">
                <a:latin typeface="Corbel" panose="020B0503020204020204" pitchFamily="34" charset="0"/>
              </a:rPr>
              <a:t>i</a:t>
            </a:r>
            <a:r>
              <a:rPr lang="it-IT" altLang="it-IT" dirty="0" err="1">
                <a:latin typeface="Corbel" panose="020B0503020204020204" pitchFamily="34" charset="0"/>
              </a:rPr>
              <a:t>,</a:t>
            </a:r>
            <a:r>
              <a:rPr lang="it-IT" altLang="it-IT" i="1" dirty="0" err="1">
                <a:latin typeface="Corbel" panose="020B0503020204020204" pitchFamily="34" charset="0"/>
              </a:rPr>
              <a:t>j</a:t>
            </a:r>
            <a:r>
              <a:rPr lang="it-IT" altLang="it-IT" dirty="0">
                <a:latin typeface="Corbel" panose="020B0503020204020204" pitchFamily="34" charset="0"/>
              </a:rPr>
              <a:t>) = </a:t>
            </a:r>
            <a:r>
              <a:rPr lang="it-IT" altLang="it-IT" dirty="0" err="1">
                <a:latin typeface="Corbel" panose="020B0503020204020204" pitchFamily="34" charset="0"/>
              </a:rPr>
              <a:t>Max</a:t>
            </a:r>
            <a:r>
              <a:rPr lang="it-IT" altLang="it-IT" dirty="0">
                <a:latin typeface="Corbel" panose="020B0503020204020204" pitchFamily="34" charset="0"/>
              </a:rPr>
              <a:t> 	    </a:t>
            </a:r>
            <a:r>
              <a:rPr lang="it-IT" altLang="it-IT" i="1" dirty="0">
                <a:latin typeface="Corbel" panose="020B0503020204020204" pitchFamily="34" charset="0"/>
              </a:rPr>
              <a:t>F</a:t>
            </a:r>
            <a:r>
              <a:rPr lang="it-IT" altLang="it-IT" dirty="0">
                <a:latin typeface="Corbel" panose="020B0503020204020204" pitchFamily="34" charset="0"/>
              </a:rPr>
              <a:t>(</a:t>
            </a:r>
            <a:r>
              <a:rPr lang="it-IT" altLang="it-IT" i="1" dirty="0">
                <a:latin typeface="Corbel" panose="020B0503020204020204" pitchFamily="34" charset="0"/>
              </a:rPr>
              <a:t>i</a:t>
            </a:r>
            <a:r>
              <a:rPr lang="it-IT" altLang="it-IT" dirty="0">
                <a:latin typeface="Corbel" panose="020B0503020204020204" pitchFamily="34" charset="0"/>
              </a:rPr>
              <a:t>-1,</a:t>
            </a:r>
            <a:r>
              <a:rPr lang="it-IT" altLang="it-IT" i="1" dirty="0">
                <a:latin typeface="Corbel" panose="020B0503020204020204" pitchFamily="34" charset="0"/>
              </a:rPr>
              <a:t>j</a:t>
            </a:r>
            <a:r>
              <a:rPr lang="it-IT" altLang="it-IT" dirty="0">
                <a:latin typeface="Corbel" panose="020B0503020204020204" pitchFamily="34" charset="0"/>
              </a:rPr>
              <a:t>) - </a:t>
            </a:r>
            <a:r>
              <a:rPr lang="it-IT" altLang="it-IT" i="1" dirty="0">
                <a:latin typeface="Corbel" panose="020B0503020204020204" pitchFamily="34" charset="0"/>
              </a:rPr>
              <a:t>d</a:t>
            </a:r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dirty="0">
                <a:latin typeface="Corbel" panose="020B0503020204020204" pitchFamily="34" charset="0"/>
              </a:rPr>
              <a:t>					    </a:t>
            </a:r>
            <a:r>
              <a:rPr lang="it-IT" altLang="it-IT" i="1" dirty="0">
                <a:latin typeface="Corbel" panose="020B0503020204020204" pitchFamily="34" charset="0"/>
              </a:rPr>
              <a:t>F</a:t>
            </a:r>
            <a:r>
              <a:rPr lang="it-IT" altLang="it-IT" dirty="0">
                <a:latin typeface="Corbel" panose="020B0503020204020204" pitchFamily="34" charset="0"/>
              </a:rPr>
              <a:t>(</a:t>
            </a:r>
            <a:r>
              <a:rPr lang="it-IT" altLang="it-IT" i="1" dirty="0">
                <a:latin typeface="Corbel" panose="020B0503020204020204" pitchFamily="34" charset="0"/>
              </a:rPr>
              <a:t>i</a:t>
            </a:r>
            <a:r>
              <a:rPr lang="it-IT" altLang="it-IT" dirty="0">
                <a:latin typeface="Corbel" panose="020B0503020204020204" pitchFamily="34" charset="0"/>
              </a:rPr>
              <a:t>,</a:t>
            </a:r>
            <a:r>
              <a:rPr lang="it-IT" altLang="it-IT" i="1" dirty="0">
                <a:latin typeface="Corbel" panose="020B0503020204020204" pitchFamily="34" charset="0"/>
              </a:rPr>
              <a:t>j</a:t>
            </a:r>
            <a:r>
              <a:rPr lang="it-IT" altLang="it-IT" dirty="0">
                <a:latin typeface="Corbel" panose="020B0503020204020204" pitchFamily="34" charset="0"/>
              </a:rPr>
              <a:t>-1) – </a:t>
            </a:r>
            <a:r>
              <a:rPr lang="it-IT" altLang="it-IT" i="1" dirty="0">
                <a:latin typeface="Corbel" panose="020B0503020204020204" pitchFamily="34" charset="0"/>
              </a:rPr>
              <a:t>d</a:t>
            </a:r>
          </a:p>
          <a:p>
            <a:r>
              <a:rPr lang="it-IT" altLang="it-IT" dirty="0">
                <a:latin typeface="Corbel" panose="020B0503020204020204" pitchFamily="34" charset="0"/>
              </a:rPr>
              <a:t>	</a:t>
            </a:r>
          </a:p>
          <a:p>
            <a:r>
              <a:rPr lang="it-IT" altLang="it-IT" dirty="0">
                <a:latin typeface="Corbel" panose="020B0503020204020204" pitchFamily="34" charset="0"/>
              </a:rPr>
              <a:t>	</a:t>
            </a:r>
            <a:r>
              <a:rPr lang="it-IT" altLang="it-IT" dirty="0" err="1">
                <a:latin typeface="Corbel" panose="020B0503020204020204" pitchFamily="34" charset="0"/>
              </a:rPr>
              <a:t>Keep</a:t>
            </a:r>
            <a:r>
              <a:rPr lang="it-IT" altLang="it-IT" dirty="0">
                <a:latin typeface="Corbel" panose="020B0503020204020204" pitchFamily="34" charset="0"/>
              </a:rPr>
              <a:t> trace of the option </a:t>
            </a:r>
            <a:r>
              <a:rPr lang="it-IT" altLang="it-IT" dirty="0" err="1">
                <a:latin typeface="Corbel" panose="020B0503020204020204" pitchFamily="34" charset="0"/>
              </a:rPr>
              <a:t>that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maximises</a:t>
            </a:r>
            <a:r>
              <a:rPr lang="it-IT" altLang="it-IT" dirty="0">
                <a:latin typeface="Corbel" panose="020B0503020204020204" pitchFamily="34" charset="0"/>
              </a:rPr>
              <a:t> F(</a:t>
            </a:r>
            <a:r>
              <a:rPr lang="it-IT" altLang="it-IT" dirty="0" err="1">
                <a:latin typeface="Corbel" panose="020B0503020204020204" pitchFamily="34" charset="0"/>
              </a:rPr>
              <a:t>i,j</a:t>
            </a:r>
            <a:r>
              <a:rPr lang="it-IT" altLang="it-IT" dirty="0">
                <a:latin typeface="Corbel" panose="020B0503020204020204" pitchFamily="34" charset="0"/>
              </a:rPr>
              <a:t>): match, gap1, or gap2 </a:t>
            </a:r>
          </a:p>
          <a:p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Termination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		</a:t>
            </a:r>
            <a:r>
              <a:rPr lang="it-IT" altLang="it-IT" i="1" dirty="0">
                <a:latin typeface="Courier" pitchFamily="2" charset="0"/>
              </a:rPr>
              <a:t> Best </a:t>
            </a:r>
            <a:r>
              <a:rPr lang="it-IT" altLang="it-IT" i="1" dirty="0" err="1">
                <a:latin typeface="Courier" pitchFamily="2" charset="0"/>
              </a:rPr>
              <a:t>alignment</a:t>
            </a:r>
            <a:r>
              <a:rPr lang="it-IT" altLang="it-IT" i="1" dirty="0">
                <a:latin typeface="Courier" pitchFamily="2" charset="0"/>
              </a:rPr>
              <a:t> score = </a:t>
            </a:r>
            <a:r>
              <a:rPr lang="it-IT" altLang="it-IT" i="1" dirty="0" err="1">
                <a:solidFill>
                  <a:schemeClr val="accent2"/>
                </a:solidFill>
                <a:latin typeface="Courier" pitchFamily="2" charset="0"/>
              </a:rPr>
              <a:t>Max</a:t>
            </a:r>
            <a:r>
              <a:rPr lang="it-IT" altLang="it-IT" i="1" dirty="0">
                <a:solidFill>
                  <a:schemeClr val="accent2"/>
                </a:solidFill>
                <a:latin typeface="Courier" pitchFamily="2" charset="0"/>
              </a:rPr>
              <a:t> </a:t>
            </a:r>
            <a:r>
              <a:rPr lang="it-IT" altLang="it-IT" dirty="0">
                <a:solidFill>
                  <a:schemeClr val="accent2"/>
                </a:solidFill>
                <a:latin typeface="Courier" pitchFamily="2" charset="0"/>
              </a:rPr>
              <a:t>[F(</a:t>
            </a:r>
            <a:r>
              <a:rPr lang="it-IT" altLang="it-IT" dirty="0" err="1">
                <a:solidFill>
                  <a:schemeClr val="accent2"/>
                </a:solidFill>
                <a:latin typeface="Courier" pitchFamily="2" charset="0"/>
              </a:rPr>
              <a:t>a,j</a:t>
            </a:r>
            <a:r>
              <a:rPr lang="it-IT" altLang="it-IT" dirty="0">
                <a:solidFill>
                  <a:schemeClr val="accent2"/>
                </a:solidFill>
                <a:latin typeface="Courier" pitchFamily="2" charset="0"/>
              </a:rPr>
              <a:t>);F(</a:t>
            </a:r>
            <a:r>
              <a:rPr lang="it-IT" altLang="it-IT" dirty="0" err="1">
                <a:solidFill>
                  <a:schemeClr val="accent2"/>
                </a:solidFill>
                <a:latin typeface="Courier" pitchFamily="2" charset="0"/>
              </a:rPr>
              <a:t>i,b</a:t>
            </a:r>
            <a:r>
              <a:rPr lang="it-IT" altLang="it-IT" dirty="0">
                <a:solidFill>
                  <a:schemeClr val="accent2"/>
                </a:solidFill>
                <a:latin typeface="Courier" pitchFamily="2" charset="0"/>
              </a:rPr>
              <a:t>)]</a:t>
            </a:r>
          </a:p>
          <a:p>
            <a:r>
              <a:rPr lang="it-IT" altLang="it-IT" dirty="0">
                <a:latin typeface="Corbel" panose="020B0503020204020204" pitchFamily="34" charset="0"/>
              </a:rPr>
              <a:t>		</a:t>
            </a:r>
          </a:p>
          <a:p>
            <a:r>
              <a:rPr lang="it-IT" altLang="it-IT" dirty="0">
                <a:latin typeface="Corbel" panose="020B0503020204020204" pitchFamily="34" charset="0"/>
              </a:rPr>
              <a:t>	</a:t>
            </a:r>
            <a:r>
              <a:rPr lang="it-IT" altLang="it-IT" dirty="0" err="1">
                <a:latin typeface="Corbel" panose="020B0503020204020204" pitchFamily="34" charset="0"/>
              </a:rPr>
              <a:t>Backtrace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optimal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path</a:t>
            </a:r>
            <a:endParaRPr lang="it-IT" altLang="it-IT" dirty="0">
              <a:latin typeface="Corbel" panose="020B0503020204020204" pitchFamily="34" charset="0"/>
            </a:endParaRPr>
          </a:p>
          <a:p>
            <a:endParaRPr lang="it-IT" altLang="it-IT" dirty="0">
              <a:latin typeface="Corbel" panose="020B0503020204020204" pitchFamily="34" charset="0"/>
            </a:endParaRPr>
          </a:p>
        </p:txBody>
      </p:sp>
      <p:sp>
        <p:nvSpPr>
          <p:cNvPr id="71684" name="AutoShape 1028"/>
          <p:cNvSpPr>
            <a:spLocks/>
          </p:cNvSpPr>
          <p:nvPr/>
        </p:nvSpPr>
        <p:spPr bwMode="auto">
          <a:xfrm>
            <a:off x="4979774" y="2212588"/>
            <a:ext cx="244370" cy="1303784"/>
          </a:xfrm>
          <a:prstGeom prst="leftBrace">
            <a:avLst>
              <a:gd name="adj1" fmla="val 1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96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752600" y="0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Needleman and </a:t>
            </a:r>
            <a:r>
              <a:rPr lang="en-GB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Wunsch</a:t>
            </a: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algorithm without end gaps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4572001" y="730250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9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730250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629400" y="11112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>
            <p:extLst/>
          </p:nvPr>
        </p:nvGraphicFramePr>
        <p:xfrm>
          <a:off x="2427289" y="2308226"/>
          <a:ext cx="6980237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Document" r:id="rId5" imgW="7115203" imgH="4311579" progId="Word.Document.8">
                  <p:embed/>
                </p:oleObj>
              </mc:Choice>
              <mc:Fallback>
                <p:oleObj name="Document" r:id="rId5" imgW="7115203" imgH="4311579" progId="Word.Document.8">
                  <p:embed/>
                  <p:pic>
                    <p:nvPicPr>
                      <p:cNvPr id="92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9" y="2308226"/>
                        <a:ext cx="6980237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ttangolo 9"/>
          <p:cNvSpPr/>
          <p:nvPr/>
        </p:nvSpPr>
        <p:spPr>
          <a:xfrm>
            <a:off x="7239000" y="1668463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b="1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Initialization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3158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712248" y="110728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 without end gaps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353469"/>
              </p:ext>
            </p:extLst>
          </p:nvPr>
        </p:nvGraphicFramePr>
        <p:xfrm>
          <a:off x="8265580" y="877862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5580" y="877862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0659658" y="1286297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rbel" panose="020B0503020204020204" pitchFamily="34" charset="0"/>
              </a:rPr>
              <a:t>d = 2</a:t>
            </a:r>
          </a:p>
        </p:txBody>
      </p:sp>
      <p:graphicFrame>
        <p:nvGraphicFramePr>
          <p:cNvPr id="102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060522"/>
              </p:ext>
            </p:extLst>
          </p:nvPr>
        </p:nvGraphicFramePr>
        <p:xfrm>
          <a:off x="2977883" y="3017387"/>
          <a:ext cx="5642821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Document" r:id="rId5" imgW="7169256" imgH="4378277" progId="Word.Document.8">
                  <p:embed/>
                </p:oleObj>
              </mc:Choice>
              <mc:Fallback>
                <p:oleObj name="Document" r:id="rId5" imgW="7169256" imgH="4378277" progId="Word.Document.8">
                  <p:embed/>
                  <p:pic>
                    <p:nvPicPr>
                      <p:cNvPr id="1024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883" y="3017387"/>
                        <a:ext cx="5642821" cy="344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Line 16"/>
          <p:cNvSpPr>
            <a:spLocks noChangeShapeType="1"/>
          </p:cNvSpPr>
          <p:nvPr/>
        </p:nvSpPr>
        <p:spPr bwMode="auto">
          <a:xfrm flipH="1" flipV="1">
            <a:off x="4170941" y="376713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0249" name="Group 52"/>
          <p:cNvGrpSpPr>
            <a:grpSpLocks/>
          </p:cNvGrpSpPr>
          <p:nvPr/>
        </p:nvGrpSpPr>
        <p:grpSpPr bwMode="auto">
          <a:xfrm>
            <a:off x="6029905" y="4071935"/>
            <a:ext cx="2573337" cy="1951038"/>
            <a:chOff x="2582" y="2064"/>
            <a:chExt cx="1621" cy="1229"/>
          </a:xfrm>
        </p:grpSpPr>
        <p:sp>
          <p:nvSpPr>
            <p:cNvPr id="10251" name="Line 42"/>
            <p:cNvSpPr>
              <a:spLocks noChangeShapeType="1"/>
            </p:cNvSpPr>
            <p:nvPr/>
          </p:nvSpPr>
          <p:spPr bwMode="auto">
            <a:xfrm>
              <a:off x="3828" y="23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52" name="Line 43"/>
            <p:cNvSpPr>
              <a:spLocks noChangeShapeType="1"/>
            </p:cNvSpPr>
            <p:nvPr/>
          </p:nvSpPr>
          <p:spPr bwMode="auto">
            <a:xfrm>
              <a:off x="2880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53" name="Line 44"/>
            <p:cNvSpPr>
              <a:spLocks noChangeShapeType="1"/>
            </p:cNvSpPr>
            <p:nvPr/>
          </p:nvSpPr>
          <p:spPr bwMode="auto">
            <a:xfrm>
              <a:off x="2928" y="2352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54" name="Text Box 45"/>
            <p:cNvSpPr txBox="1">
              <a:spLocks noChangeArrowheads="1"/>
            </p:cNvSpPr>
            <p:nvPr/>
          </p:nvSpPr>
          <p:spPr bwMode="auto">
            <a:xfrm>
              <a:off x="2630" y="209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0</a:t>
              </a:r>
            </a:p>
          </p:txBody>
        </p:sp>
        <p:sp>
          <p:nvSpPr>
            <p:cNvPr id="10255" name="Text Box 46"/>
            <p:cNvSpPr txBox="1">
              <a:spLocks noChangeArrowheads="1"/>
            </p:cNvSpPr>
            <p:nvPr/>
          </p:nvSpPr>
          <p:spPr bwMode="auto">
            <a:xfrm>
              <a:off x="3136" y="2352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+2</a:t>
              </a:r>
            </a:p>
          </p:txBody>
        </p:sp>
        <p:sp>
          <p:nvSpPr>
            <p:cNvPr id="10256" name="Text Box 47"/>
            <p:cNvSpPr txBox="1">
              <a:spLocks noChangeArrowheads="1"/>
            </p:cNvSpPr>
            <p:nvPr/>
          </p:nvSpPr>
          <p:spPr bwMode="auto">
            <a:xfrm>
              <a:off x="3696" y="2064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 dirty="0"/>
                <a:t>0</a:t>
              </a:r>
            </a:p>
          </p:txBody>
        </p:sp>
        <p:sp>
          <p:nvSpPr>
            <p:cNvPr id="10257" name="Text Box 48"/>
            <p:cNvSpPr txBox="1">
              <a:spLocks noChangeArrowheads="1"/>
            </p:cNvSpPr>
            <p:nvPr/>
          </p:nvSpPr>
          <p:spPr bwMode="auto">
            <a:xfrm>
              <a:off x="3844" y="2320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-2</a:t>
              </a:r>
            </a:p>
          </p:txBody>
        </p:sp>
        <p:sp>
          <p:nvSpPr>
            <p:cNvPr id="10258" name="Text Box 49"/>
            <p:cNvSpPr txBox="1">
              <a:spLocks noChangeArrowheads="1"/>
            </p:cNvSpPr>
            <p:nvPr/>
          </p:nvSpPr>
          <p:spPr bwMode="auto">
            <a:xfrm>
              <a:off x="2582" y="3002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 dirty="0"/>
                <a:t>0</a:t>
              </a:r>
            </a:p>
          </p:txBody>
        </p:sp>
        <p:sp>
          <p:nvSpPr>
            <p:cNvPr id="10259" name="Text Box 50"/>
            <p:cNvSpPr txBox="1">
              <a:spLocks noChangeArrowheads="1"/>
            </p:cNvSpPr>
            <p:nvPr/>
          </p:nvSpPr>
          <p:spPr bwMode="auto">
            <a:xfrm>
              <a:off x="2966" y="2906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 dirty="0"/>
                <a:t>-2</a:t>
              </a:r>
            </a:p>
          </p:txBody>
        </p:sp>
        <p:sp>
          <p:nvSpPr>
            <p:cNvPr id="10260" name="Text Box 51"/>
            <p:cNvSpPr txBox="1">
              <a:spLocks noChangeArrowheads="1"/>
            </p:cNvSpPr>
            <p:nvPr/>
          </p:nvSpPr>
          <p:spPr bwMode="auto">
            <a:xfrm>
              <a:off x="3638" y="2954"/>
              <a:ext cx="5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MAX</a:t>
              </a:r>
            </a:p>
          </p:txBody>
        </p:sp>
      </p:grpSp>
      <p:sp>
        <p:nvSpPr>
          <p:cNvPr id="10250" name="Rectangle 53"/>
          <p:cNvSpPr>
            <a:spLocks noChangeArrowheads="1"/>
          </p:cNvSpPr>
          <p:nvPr/>
        </p:nvSpPr>
        <p:spPr bwMode="auto">
          <a:xfrm>
            <a:off x="6106104" y="4113209"/>
            <a:ext cx="2514600" cy="1905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1" name="Rettangolo 20"/>
          <p:cNvSpPr/>
          <p:nvPr/>
        </p:nvSpPr>
        <p:spPr>
          <a:xfrm>
            <a:off x="2668987" y="913655"/>
            <a:ext cx="43035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5"/>
            <a:r>
              <a:rPr lang="it-IT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F(1,0)-d</a:t>
            </a:r>
          </a:p>
          <a:p>
            <a:r>
              <a:rPr lang="it-IT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  F(1,1)= MAX       F(0,1)-d</a:t>
            </a:r>
          </a:p>
          <a:p>
            <a:r>
              <a:rPr 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		     F(0,0) + S(A,A) </a:t>
            </a:r>
            <a:endParaRPr lang="it-IT" sz="2400" dirty="0">
              <a:latin typeface="Corbel" panose="020B0503020204020204" pitchFamily="34" charset="0"/>
            </a:endParaRPr>
          </a:p>
        </p:txBody>
      </p:sp>
      <p:sp>
        <p:nvSpPr>
          <p:cNvPr id="22" name="AutoShape 1028"/>
          <p:cNvSpPr>
            <a:spLocks/>
          </p:cNvSpPr>
          <p:nvPr/>
        </p:nvSpPr>
        <p:spPr bwMode="auto">
          <a:xfrm>
            <a:off x="4691016" y="936956"/>
            <a:ext cx="129746" cy="1153725"/>
          </a:xfrm>
          <a:prstGeom prst="leftBrace">
            <a:avLst>
              <a:gd name="adj1" fmla="val 1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3" name="Rettangolo 22"/>
          <p:cNvSpPr/>
          <p:nvPr/>
        </p:nvSpPr>
        <p:spPr>
          <a:xfrm>
            <a:off x="416499" y="1214953"/>
            <a:ext cx="1532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</a:t>
            </a:r>
            <a:r>
              <a:rPr lang="it-IT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1</a:t>
            </a:r>
            <a:endParaRPr lang="it-IT" sz="2400" dirty="0">
              <a:latin typeface="Corbel" panose="020B0503020204020204" pitchFamily="34" charset="0"/>
            </a:endParaRPr>
          </a:p>
        </p:txBody>
      </p:sp>
      <p:sp>
        <p:nvSpPr>
          <p:cNvPr id="24" name="Rectangle 53">
            <a:extLst>
              <a:ext uri="{FF2B5EF4-FFF2-40B4-BE49-F238E27FC236}">
                <a16:creationId xmlns:a16="http://schemas.microsoft.com/office/drawing/2014/main" id="{FF292F5B-730C-7949-A44F-2D40FABA5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160" y="736345"/>
            <a:ext cx="3563057" cy="1598059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57099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52600" y="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 without end gaps</a:t>
            </a:r>
          </a:p>
        </p:txBody>
      </p:sp>
      <p:graphicFrame>
        <p:nvGraphicFramePr>
          <p:cNvPr id="112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663306"/>
              </p:ext>
            </p:extLst>
          </p:nvPr>
        </p:nvGraphicFramePr>
        <p:xfrm>
          <a:off x="2563213" y="2743856"/>
          <a:ext cx="6980237" cy="421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Document" r:id="rId3" imgW="7115203" imgH="4302205" progId="Word.Document.8">
                  <p:embed/>
                </p:oleObj>
              </mc:Choice>
              <mc:Fallback>
                <p:oleObj name="Document" r:id="rId3" imgW="7115203" imgH="4302205" progId="Word.Document.8">
                  <p:embed/>
                  <p:pic>
                    <p:nvPicPr>
                      <p:cNvPr id="1126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213" y="2743856"/>
                        <a:ext cx="6980237" cy="421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Line 16"/>
          <p:cNvSpPr>
            <a:spLocks noChangeShapeType="1"/>
          </p:cNvSpPr>
          <p:nvPr/>
        </p:nvSpPr>
        <p:spPr bwMode="auto">
          <a:xfrm flipH="1" flipV="1">
            <a:off x="4022124" y="378843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 flipH="1" flipV="1">
            <a:off x="5165124" y="439803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 flipH="1">
            <a:off x="5165124" y="424563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 flipH="1" flipV="1">
            <a:off x="6056966" y="3717246"/>
            <a:ext cx="457200" cy="436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3" name="Line 22"/>
          <p:cNvSpPr>
            <a:spLocks noChangeShapeType="1"/>
          </p:cNvSpPr>
          <p:nvPr/>
        </p:nvSpPr>
        <p:spPr bwMode="auto">
          <a:xfrm flipV="1">
            <a:off x="4784124" y="439803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4" name="Line 23"/>
          <p:cNvSpPr>
            <a:spLocks noChangeShapeType="1"/>
          </p:cNvSpPr>
          <p:nvPr/>
        </p:nvSpPr>
        <p:spPr bwMode="auto">
          <a:xfrm flipH="1">
            <a:off x="6231924" y="485523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 flipH="1">
            <a:off x="7222524" y="485523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6" name="Line 25"/>
          <p:cNvSpPr>
            <a:spLocks noChangeShapeType="1"/>
          </p:cNvSpPr>
          <p:nvPr/>
        </p:nvSpPr>
        <p:spPr bwMode="auto">
          <a:xfrm flipH="1" flipV="1">
            <a:off x="8116286" y="4336415"/>
            <a:ext cx="457200" cy="478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7" name="Line 26"/>
          <p:cNvSpPr>
            <a:spLocks noChangeShapeType="1"/>
          </p:cNvSpPr>
          <p:nvPr/>
        </p:nvSpPr>
        <p:spPr bwMode="auto">
          <a:xfrm flipH="1" flipV="1">
            <a:off x="4139600" y="4880630"/>
            <a:ext cx="4921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8" name="Line 27"/>
          <p:cNvSpPr>
            <a:spLocks noChangeShapeType="1"/>
          </p:cNvSpPr>
          <p:nvPr/>
        </p:nvSpPr>
        <p:spPr bwMode="auto">
          <a:xfrm flipH="1" flipV="1">
            <a:off x="5165124" y="500763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9" name="Line 28"/>
          <p:cNvSpPr>
            <a:spLocks noChangeShapeType="1"/>
          </p:cNvSpPr>
          <p:nvPr/>
        </p:nvSpPr>
        <p:spPr bwMode="auto">
          <a:xfrm flipV="1">
            <a:off x="5850924" y="500763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0" name="Line 29"/>
          <p:cNvSpPr>
            <a:spLocks noChangeShapeType="1"/>
          </p:cNvSpPr>
          <p:nvPr/>
        </p:nvSpPr>
        <p:spPr bwMode="auto">
          <a:xfrm flipH="1" flipV="1">
            <a:off x="6155724" y="500763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1" name="Line 30"/>
          <p:cNvSpPr>
            <a:spLocks noChangeShapeType="1"/>
          </p:cNvSpPr>
          <p:nvPr/>
        </p:nvSpPr>
        <p:spPr bwMode="auto">
          <a:xfrm flipH="1">
            <a:off x="7222524" y="546483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2" name="Line 31"/>
          <p:cNvSpPr>
            <a:spLocks noChangeShapeType="1"/>
          </p:cNvSpPr>
          <p:nvPr/>
        </p:nvSpPr>
        <p:spPr bwMode="auto">
          <a:xfrm flipH="1">
            <a:off x="8213124" y="546483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3" name="Line 32"/>
          <p:cNvSpPr>
            <a:spLocks noChangeShapeType="1"/>
          </p:cNvSpPr>
          <p:nvPr/>
        </p:nvSpPr>
        <p:spPr bwMode="auto">
          <a:xfrm flipH="1" flipV="1">
            <a:off x="4098324" y="561723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4" name="Line 33"/>
          <p:cNvSpPr>
            <a:spLocks noChangeShapeType="1"/>
          </p:cNvSpPr>
          <p:nvPr/>
        </p:nvSpPr>
        <p:spPr bwMode="auto">
          <a:xfrm flipV="1">
            <a:off x="5850924" y="561723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5" name="Line 34"/>
          <p:cNvSpPr>
            <a:spLocks noChangeShapeType="1"/>
          </p:cNvSpPr>
          <p:nvPr/>
        </p:nvSpPr>
        <p:spPr bwMode="auto">
          <a:xfrm flipV="1">
            <a:off x="6841524" y="561723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6" name="Line 35"/>
          <p:cNvSpPr>
            <a:spLocks noChangeShapeType="1"/>
          </p:cNvSpPr>
          <p:nvPr/>
        </p:nvSpPr>
        <p:spPr bwMode="auto">
          <a:xfrm flipH="1" flipV="1">
            <a:off x="7222524" y="569343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7" name="Line 36"/>
          <p:cNvSpPr>
            <a:spLocks noChangeShapeType="1"/>
          </p:cNvSpPr>
          <p:nvPr/>
        </p:nvSpPr>
        <p:spPr bwMode="auto">
          <a:xfrm flipH="1" flipV="1">
            <a:off x="8213124" y="569343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8" name="Line 37"/>
          <p:cNvSpPr>
            <a:spLocks noChangeShapeType="1"/>
          </p:cNvSpPr>
          <p:nvPr/>
        </p:nvSpPr>
        <p:spPr bwMode="auto">
          <a:xfrm flipH="1">
            <a:off x="8213124" y="607443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300" name="Line 39"/>
          <p:cNvSpPr>
            <a:spLocks noChangeShapeType="1"/>
          </p:cNvSpPr>
          <p:nvPr/>
        </p:nvSpPr>
        <p:spPr bwMode="auto">
          <a:xfrm flipH="1" flipV="1">
            <a:off x="7025154" y="3632061"/>
            <a:ext cx="425971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301" name="Line 40"/>
          <p:cNvSpPr>
            <a:spLocks noChangeShapeType="1"/>
          </p:cNvSpPr>
          <p:nvPr/>
        </p:nvSpPr>
        <p:spPr bwMode="auto">
          <a:xfrm flipH="1" flipV="1">
            <a:off x="8116286" y="370111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" name="Rettangolo 37"/>
          <p:cNvSpPr/>
          <p:nvPr/>
        </p:nvSpPr>
        <p:spPr>
          <a:xfrm>
            <a:off x="303164" y="2743856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Iterations</a:t>
            </a:r>
            <a:endParaRPr lang="it-IT" sz="2400" dirty="0">
              <a:latin typeface="Corbel" panose="020B0503020204020204" pitchFamily="34" charset="0"/>
            </a:endParaRPr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 flipH="1" flipV="1">
            <a:off x="5028252" y="5998231"/>
            <a:ext cx="61453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30" name="Object 3">
            <a:extLst>
              <a:ext uri="{FF2B5EF4-FFF2-40B4-BE49-F238E27FC236}">
                <a16:creationId xmlns:a16="http://schemas.microsoft.com/office/drawing/2014/main" id="{09FA438B-32D8-994D-BD33-E9C848986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690367"/>
              </p:ext>
            </p:extLst>
          </p:nvPr>
        </p:nvGraphicFramePr>
        <p:xfrm>
          <a:off x="8265580" y="877862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Document" r:id="rId5" imgW="1787040" imgH="1479600" progId="Word.Document.8">
                  <p:embed/>
                </p:oleObj>
              </mc:Choice>
              <mc:Fallback>
                <p:oleObj name="Document" r:id="rId5" imgW="1787040" imgH="1479600" progId="Word.Document.8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5580" y="877862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5">
            <a:extLst>
              <a:ext uri="{FF2B5EF4-FFF2-40B4-BE49-F238E27FC236}">
                <a16:creationId xmlns:a16="http://schemas.microsoft.com/office/drawing/2014/main" id="{C6FF44F6-4141-F949-A2E9-0CA2598B3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9658" y="1286297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rbel" panose="020B0503020204020204" pitchFamily="34" charset="0"/>
              </a:rPr>
              <a:t>d = 2</a:t>
            </a:r>
          </a:p>
        </p:txBody>
      </p:sp>
      <p:sp>
        <p:nvSpPr>
          <p:cNvPr id="32" name="Rectangle 53">
            <a:extLst>
              <a:ext uri="{FF2B5EF4-FFF2-40B4-BE49-F238E27FC236}">
                <a16:creationId xmlns:a16="http://schemas.microsoft.com/office/drawing/2014/main" id="{417FDF88-7603-3943-A64B-E1B7832F4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160" y="736345"/>
            <a:ext cx="3563057" cy="1598059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2548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663948" y="111463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 without end gaps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717925" y="1031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  <p:sp>
        <p:nvSpPr>
          <p:cNvPr id="12293" name="Text Box 40"/>
          <p:cNvSpPr txBox="1">
            <a:spLocks noChangeArrowheads="1"/>
          </p:cNvSpPr>
          <p:nvPr/>
        </p:nvSpPr>
        <p:spPr bwMode="auto">
          <a:xfrm>
            <a:off x="4465714" y="5651768"/>
            <a:ext cx="22124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dirty="0">
                <a:latin typeface="Courier New" panose="02070309020205020404" pitchFamily="49" charset="0"/>
              </a:rPr>
              <a:t>0 A C T G </a:t>
            </a:r>
            <a:r>
              <a:rPr lang="it-IT" altLang="it-IT" dirty="0" err="1">
                <a:latin typeface="Courier New" panose="02070309020205020404" pitchFamily="49" charset="0"/>
              </a:rPr>
              <a:t>G</a:t>
            </a:r>
            <a:endParaRPr lang="it-IT" altLang="it-IT" dirty="0">
              <a:latin typeface="Courier New" panose="02070309020205020404" pitchFamily="49" charset="0"/>
            </a:endParaRPr>
          </a:p>
          <a:p>
            <a:r>
              <a:rPr lang="it-IT" altLang="it-IT" b="1" dirty="0">
                <a:latin typeface="Courier New" panose="02070309020205020404" pitchFamily="49" charset="0"/>
              </a:rPr>
              <a:t>0 A C </a:t>
            </a:r>
            <a:r>
              <a:rPr lang="it-IT" altLang="it-IT" b="1" dirty="0" err="1">
                <a:latin typeface="Courier New" panose="02070309020205020404" pitchFamily="49" charset="0"/>
              </a:rPr>
              <a:t>C</a:t>
            </a:r>
            <a:r>
              <a:rPr lang="it-IT" altLang="it-IT" b="1" dirty="0">
                <a:latin typeface="Courier New" panose="02070309020205020404" pitchFamily="49" charset="0"/>
              </a:rPr>
              <a:t> A </a:t>
            </a:r>
            <a:r>
              <a:rPr lang="it-IT" altLang="it-IT" dirty="0"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12295" name="Line 42"/>
          <p:cNvSpPr>
            <a:spLocks noChangeShapeType="1"/>
          </p:cNvSpPr>
          <p:nvPr/>
        </p:nvSpPr>
        <p:spPr bwMode="auto">
          <a:xfrm flipH="1">
            <a:off x="1752600" y="518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96" name="Text Box 43"/>
          <p:cNvSpPr txBox="1">
            <a:spLocks noChangeArrowheads="1"/>
          </p:cNvSpPr>
          <p:nvPr/>
        </p:nvSpPr>
        <p:spPr bwMode="auto">
          <a:xfrm>
            <a:off x="2270125" y="4918076"/>
            <a:ext cx="2481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rbel" panose="020B0503020204020204" pitchFamily="34" charset="0"/>
              </a:rPr>
              <a:t>Gap in </a:t>
            </a:r>
            <a:r>
              <a:rPr lang="it-IT" altLang="it-IT" dirty="0" err="1">
                <a:latin typeface="Corbel" panose="020B0503020204020204" pitchFamily="34" charset="0"/>
              </a:rPr>
              <a:t>sequence</a:t>
            </a:r>
            <a:r>
              <a:rPr lang="it-IT" altLang="it-IT" dirty="0">
                <a:latin typeface="Corbel" panose="020B0503020204020204" pitchFamily="34" charset="0"/>
              </a:rPr>
              <a:t> 2</a:t>
            </a:r>
          </a:p>
        </p:txBody>
      </p:sp>
      <p:sp>
        <p:nvSpPr>
          <p:cNvPr id="12297" name="Text Box 45"/>
          <p:cNvSpPr txBox="1">
            <a:spLocks noChangeArrowheads="1"/>
          </p:cNvSpPr>
          <p:nvPr/>
        </p:nvSpPr>
        <p:spPr bwMode="auto">
          <a:xfrm>
            <a:off x="5194300" y="4876801"/>
            <a:ext cx="2448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rbel" panose="020B0503020204020204" pitchFamily="34" charset="0"/>
              </a:rPr>
              <a:t>Gap in </a:t>
            </a:r>
            <a:r>
              <a:rPr lang="it-IT" altLang="it-IT" dirty="0" err="1">
                <a:latin typeface="Corbel" panose="020B0503020204020204" pitchFamily="34" charset="0"/>
              </a:rPr>
              <a:t>sequence</a:t>
            </a:r>
            <a:r>
              <a:rPr lang="it-IT" altLang="it-IT" dirty="0">
                <a:latin typeface="Corbel" panose="020B0503020204020204" pitchFamily="34" charset="0"/>
              </a:rPr>
              <a:t> 1</a:t>
            </a:r>
          </a:p>
        </p:txBody>
      </p:sp>
      <p:sp>
        <p:nvSpPr>
          <p:cNvPr id="12298" name="Line 46"/>
          <p:cNvSpPr>
            <a:spLocks noChangeShapeType="1"/>
          </p:cNvSpPr>
          <p:nvPr/>
        </p:nvSpPr>
        <p:spPr bwMode="auto">
          <a:xfrm flipV="1">
            <a:off x="5105400" y="49530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99" name="Line 47"/>
          <p:cNvSpPr>
            <a:spLocks noChangeShapeType="1"/>
          </p:cNvSpPr>
          <p:nvPr/>
        </p:nvSpPr>
        <p:spPr bwMode="auto">
          <a:xfrm flipH="1" flipV="1">
            <a:off x="7772400" y="50292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0" name="Text Box 48"/>
          <p:cNvSpPr txBox="1">
            <a:spLocks noChangeArrowheads="1"/>
          </p:cNvSpPr>
          <p:nvPr/>
        </p:nvSpPr>
        <p:spPr bwMode="auto">
          <a:xfrm>
            <a:off x="8105776" y="4876800"/>
            <a:ext cx="9941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rbel" panose="020B0503020204020204" pitchFamily="34" charset="0"/>
              </a:rPr>
              <a:t>Match</a:t>
            </a:r>
          </a:p>
        </p:txBody>
      </p:sp>
      <p:sp>
        <p:nvSpPr>
          <p:cNvPr id="12301" name="Oval 50"/>
          <p:cNvSpPr>
            <a:spLocks noChangeArrowheads="1"/>
          </p:cNvSpPr>
          <p:nvPr/>
        </p:nvSpPr>
        <p:spPr bwMode="auto">
          <a:xfrm>
            <a:off x="6872288" y="3962400"/>
            <a:ext cx="685800" cy="6096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2302" name="Text Box 51"/>
          <p:cNvSpPr txBox="1">
            <a:spLocks noChangeArrowheads="1"/>
          </p:cNvSpPr>
          <p:nvPr/>
        </p:nvSpPr>
        <p:spPr bwMode="auto">
          <a:xfrm>
            <a:off x="8493375" y="3920954"/>
            <a:ext cx="30620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rbel" panose="020B0503020204020204" pitchFamily="34" charset="0"/>
              </a:rPr>
              <a:t>Best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score</a:t>
            </a:r>
          </a:p>
        </p:txBody>
      </p:sp>
      <p:sp>
        <p:nvSpPr>
          <p:cNvPr id="12312" name="Line 96"/>
          <p:cNvSpPr>
            <a:spLocks noChangeShapeType="1"/>
          </p:cNvSpPr>
          <p:nvPr/>
        </p:nvSpPr>
        <p:spPr bwMode="auto">
          <a:xfrm flipH="1" flipV="1">
            <a:off x="3367088" y="18811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3" name="Line 97"/>
          <p:cNvSpPr>
            <a:spLocks noChangeShapeType="1"/>
          </p:cNvSpPr>
          <p:nvPr/>
        </p:nvSpPr>
        <p:spPr bwMode="auto">
          <a:xfrm flipH="1" flipV="1">
            <a:off x="4510088" y="24907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3" name="Line 108"/>
          <p:cNvSpPr>
            <a:spLocks noChangeShapeType="1"/>
          </p:cNvSpPr>
          <p:nvPr/>
        </p:nvSpPr>
        <p:spPr bwMode="auto">
          <a:xfrm flipH="1" flipV="1">
            <a:off x="5500688" y="31003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9" name="Line 114"/>
          <p:cNvSpPr>
            <a:spLocks noChangeShapeType="1"/>
          </p:cNvSpPr>
          <p:nvPr/>
        </p:nvSpPr>
        <p:spPr bwMode="auto">
          <a:xfrm flipH="1" flipV="1">
            <a:off x="6567488" y="37861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450384" y="880429"/>
            <a:ext cx="1772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Termination</a:t>
            </a:r>
            <a:endParaRPr lang="it-IT" sz="2400" dirty="0">
              <a:latin typeface="Corbel" panose="020B0503020204020204" pitchFamily="34" charset="0"/>
            </a:endParaRPr>
          </a:p>
        </p:txBody>
      </p:sp>
      <p:graphicFrame>
        <p:nvGraphicFramePr>
          <p:cNvPr id="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852538"/>
              </p:ext>
            </p:extLst>
          </p:nvPr>
        </p:nvGraphicFramePr>
        <p:xfrm>
          <a:off x="1919537" y="880429"/>
          <a:ext cx="6980237" cy="421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Document" r:id="rId3" imgW="7115203" imgH="4302205" progId="Word.Document.8">
                  <p:embed/>
                </p:oleObj>
              </mc:Choice>
              <mc:Fallback>
                <p:oleObj name="Document" r:id="rId3" imgW="7115203" imgH="4302205" progId="Word.Document.8">
                  <p:embed/>
                  <p:pic>
                    <p:nvPicPr>
                      <p:cNvPr id="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7" y="880429"/>
                        <a:ext cx="6980237" cy="421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Line 16"/>
          <p:cNvSpPr>
            <a:spLocks noChangeShapeType="1"/>
          </p:cNvSpPr>
          <p:nvPr/>
        </p:nvSpPr>
        <p:spPr bwMode="auto">
          <a:xfrm flipH="1" flipV="1">
            <a:off x="3378448" y="192500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H="1" flipV="1">
            <a:off x="4521448" y="253460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 flipH="1">
            <a:off x="4521448" y="23822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 flipH="1" flipV="1">
            <a:off x="5413290" y="1853819"/>
            <a:ext cx="457200" cy="436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V="1">
            <a:off x="4140448" y="25346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" name="Line 23"/>
          <p:cNvSpPr>
            <a:spLocks noChangeShapeType="1"/>
          </p:cNvSpPr>
          <p:nvPr/>
        </p:nvSpPr>
        <p:spPr bwMode="auto">
          <a:xfrm flipH="1">
            <a:off x="5588248" y="29918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 flipH="1">
            <a:off x="6578848" y="29918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" name="Line 25"/>
          <p:cNvSpPr>
            <a:spLocks noChangeShapeType="1"/>
          </p:cNvSpPr>
          <p:nvPr/>
        </p:nvSpPr>
        <p:spPr bwMode="auto">
          <a:xfrm flipH="1" flipV="1">
            <a:off x="7472610" y="2472988"/>
            <a:ext cx="457200" cy="478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H="1" flipV="1">
            <a:off x="3495924" y="3017203"/>
            <a:ext cx="4921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" name="Line 27"/>
          <p:cNvSpPr>
            <a:spLocks noChangeShapeType="1"/>
          </p:cNvSpPr>
          <p:nvPr/>
        </p:nvSpPr>
        <p:spPr bwMode="auto">
          <a:xfrm flipH="1" flipV="1">
            <a:off x="4521448" y="314420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 flipV="1">
            <a:off x="5207248" y="31442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" name="Line 29"/>
          <p:cNvSpPr>
            <a:spLocks noChangeShapeType="1"/>
          </p:cNvSpPr>
          <p:nvPr/>
        </p:nvSpPr>
        <p:spPr bwMode="auto">
          <a:xfrm flipH="1" flipV="1">
            <a:off x="5512048" y="314420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2" name="Line 30"/>
          <p:cNvSpPr>
            <a:spLocks noChangeShapeType="1"/>
          </p:cNvSpPr>
          <p:nvPr/>
        </p:nvSpPr>
        <p:spPr bwMode="auto">
          <a:xfrm flipH="1">
            <a:off x="6578848" y="36014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 flipH="1">
            <a:off x="7569448" y="36014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 flipH="1" flipV="1">
            <a:off x="3454648" y="375380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5" name="Line 33"/>
          <p:cNvSpPr>
            <a:spLocks noChangeShapeType="1"/>
          </p:cNvSpPr>
          <p:nvPr/>
        </p:nvSpPr>
        <p:spPr bwMode="auto">
          <a:xfrm flipV="1">
            <a:off x="5207248" y="37538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6" name="Line 34"/>
          <p:cNvSpPr>
            <a:spLocks noChangeShapeType="1"/>
          </p:cNvSpPr>
          <p:nvPr/>
        </p:nvSpPr>
        <p:spPr bwMode="auto">
          <a:xfrm flipV="1">
            <a:off x="6197848" y="37538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" name="Line 35"/>
          <p:cNvSpPr>
            <a:spLocks noChangeShapeType="1"/>
          </p:cNvSpPr>
          <p:nvPr/>
        </p:nvSpPr>
        <p:spPr bwMode="auto">
          <a:xfrm flipH="1" flipV="1">
            <a:off x="6578848" y="383000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8" name="Line 36"/>
          <p:cNvSpPr>
            <a:spLocks noChangeShapeType="1"/>
          </p:cNvSpPr>
          <p:nvPr/>
        </p:nvSpPr>
        <p:spPr bwMode="auto">
          <a:xfrm flipH="1" flipV="1">
            <a:off x="7569448" y="383000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9" name="Line 37"/>
          <p:cNvSpPr>
            <a:spLocks noChangeShapeType="1"/>
          </p:cNvSpPr>
          <p:nvPr/>
        </p:nvSpPr>
        <p:spPr bwMode="auto">
          <a:xfrm flipH="1">
            <a:off x="7569448" y="42110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0" name="Line 39"/>
          <p:cNvSpPr>
            <a:spLocks noChangeShapeType="1"/>
          </p:cNvSpPr>
          <p:nvPr/>
        </p:nvSpPr>
        <p:spPr bwMode="auto">
          <a:xfrm flipH="1" flipV="1">
            <a:off x="6381478" y="1768634"/>
            <a:ext cx="425971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" name="Line 40"/>
          <p:cNvSpPr>
            <a:spLocks noChangeShapeType="1"/>
          </p:cNvSpPr>
          <p:nvPr/>
        </p:nvSpPr>
        <p:spPr bwMode="auto">
          <a:xfrm flipH="1" flipV="1">
            <a:off x="7472610" y="183769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auto">
          <a:xfrm flipH="1" flipV="1">
            <a:off x="4384576" y="4134804"/>
            <a:ext cx="61453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07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1820333" y="387655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Sequence alignment</a:t>
            </a:r>
          </a:p>
        </p:txBody>
      </p:sp>
      <p:sp>
        <p:nvSpPr>
          <p:cNvPr id="65539" name="Rectangle 1027"/>
          <p:cNvSpPr>
            <a:spLocks noChangeArrowheads="1"/>
          </p:cNvSpPr>
          <p:nvPr/>
        </p:nvSpPr>
        <p:spPr bwMode="auto">
          <a:xfrm>
            <a:off x="643467" y="1481667"/>
            <a:ext cx="1041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>
                <a:solidFill>
                  <a:schemeClr val="accent2"/>
                </a:solidFill>
                <a:latin typeface="Corbel" panose="020B0503020204020204" pitchFamily="34" charset="0"/>
              </a:rPr>
              <a:t>Given two sequences, what is the maximal scoring alignment ?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b="1" i="1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>
                <a:solidFill>
                  <a:schemeClr val="accent2"/>
                </a:solidFill>
                <a:latin typeface="Corbel" panose="020B0503020204020204" pitchFamily="34" charset="0"/>
              </a:rPr>
              <a:t>Naïf solution: try all the possible alignments and chose the best scoring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b="1" i="1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>
                <a:latin typeface="Corbel" panose="020B0503020204020204" pitchFamily="34" charset="0"/>
              </a:rPr>
              <a:t>The score of any alignment can be computed with as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b="1" i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it-IT" sz="240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b="1" i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554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407661"/>
              </p:ext>
            </p:extLst>
          </p:nvPr>
        </p:nvGraphicFramePr>
        <p:xfrm>
          <a:off x="2206935" y="4707466"/>
          <a:ext cx="6979929" cy="100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zione" r:id="rId3" imgW="2451100" imgH="355600" progId="Equation.3">
                  <p:embed/>
                </p:oleObj>
              </mc:Choice>
              <mc:Fallback>
                <p:oleObj name="Equazione" r:id="rId3" imgW="2451100" imgH="355600" progId="Equation.3">
                  <p:embed/>
                  <p:pic>
                    <p:nvPicPr>
                      <p:cNvPr id="6554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935" y="4707466"/>
                        <a:ext cx="6979929" cy="100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45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932549" y="194405"/>
            <a:ext cx="100562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How many possible alignments between to sequences?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1200" y="1052513"/>
            <a:ext cx="1107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Write ALL the possible </a:t>
            </a:r>
            <a:r>
              <a:rPr lang="en-US" altLang="it-IT" sz="2800" u="sng" dirty="0" err="1">
                <a:latin typeface="Corbel" panose="020B0503020204020204" pitchFamily="34" charset="0"/>
              </a:rPr>
              <a:t>ungapped</a:t>
            </a:r>
            <a:r>
              <a:rPr lang="en-US" altLang="it-IT" sz="2800" dirty="0">
                <a:latin typeface="Corbel" panose="020B0503020204020204" pitchFamily="34" charset="0"/>
              </a:rPr>
              <a:t> alignments between the two sequences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799857" y="1999762"/>
            <a:ext cx="1848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>
                <a:latin typeface="Corbel" panose="020B0503020204020204" pitchFamily="34" charset="0"/>
              </a:rPr>
              <a:t>A:</a:t>
            </a:r>
            <a:r>
              <a:rPr lang="en-US" altLang="it-IT">
                <a:latin typeface="Courier New" panose="02070309020205020404" pitchFamily="49" charset="0"/>
              </a:rPr>
              <a:t>	</a:t>
            </a:r>
            <a:r>
              <a:rPr lang="en-US" altLang="it-IT">
                <a:latin typeface="Courier" pitchFamily="2" charset="0"/>
              </a:rPr>
              <a:t>tca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>
                <a:latin typeface="Corbel" panose="020B0503020204020204" pitchFamily="34" charset="0"/>
              </a:rPr>
              <a:t>B:</a:t>
            </a:r>
            <a:r>
              <a:rPr lang="en-US" altLang="it-IT">
                <a:latin typeface="Courier New" panose="02070309020205020404" pitchFamily="49" charset="0"/>
              </a:rPr>
              <a:t>	</a:t>
            </a:r>
            <a:r>
              <a:rPr lang="en-US" altLang="it-IT">
                <a:latin typeface="Courier" pitchFamily="2" charset="0"/>
              </a:rPr>
              <a:t>ga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861967" y="3161170"/>
            <a:ext cx="1092363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Score the alignments using the following matrix and the linear gap penalty (d=2)</a:t>
            </a:r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539215"/>
              </p:ext>
            </p:extLst>
          </p:nvPr>
        </p:nvGraphicFramePr>
        <p:xfrm>
          <a:off x="4277853" y="4199467"/>
          <a:ext cx="2843673" cy="235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Document" r:id="rId3" imgW="1785620" imgH="1478280" progId="Word.Document.8">
                  <p:embed/>
                </p:oleObj>
              </mc:Choice>
              <mc:Fallback>
                <p:oleObj name="Document" r:id="rId3" imgW="1785620" imgH="1478280" progId="Word.Document.8">
                  <p:embed/>
                  <p:pic>
                    <p:nvPicPr>
                      <p:cNvPr id="66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853" y="4199467"/>
                        <a:ext cx="2843673" cy="2353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21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660400" y="1041401"/>
            <a:ext cx="10871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Ungapped</a:t>
            </a:r>
            <a:endParaRPr lang="en-US" altLang="it-IT" sz="2800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urier New" panose="02070309020205020404" pitchFamily="49" charset="0"/>
              </a:rPr>
              <a:t>--</a:t>
            </a:r>
            <a:r>
              <a:rPr lang="en-US" altLang="it-IT" sz="2800" dirty="0" err="1">
                <a:latin typeface="Courier New" panose="02070309020205020404" pitchFamily="49" charset="0"/>
              </a:rPr>
              <a:t>tca</a:t>
            </a:r>
            <a:r>
              <a:rPr lang="en-US" altLang="it-IT" sz="2800" dirty="0">
                <a:latin typeface="Courier New" panose="02070309020205020404" pitchFamily="49" charset="0"/>
              </a:rPr>
              <a:t>  -</a:t>
            </a:r>
            <a:r>
              <a:rPr lang="en-US" altLang="it-IT" sz="2800" dirty="0" err="1">
                <a:latin typeface="Courier New" panose="02070309020205020404" pitchFamily="49" charset="0"/>
              </a:rPr>
              <a:t>tca</a:t>
            </a:r>
            <a:r>
              <a:rPr lang="en-US" altLang="it-IT" sz="2800" dirty="0">
                <a:latin typeface="Courier New" panose="02070309020205020404" pitchFamily="49" charset="0"/>
              </a:rPr>
              <a:t>  </a:t>
            </a:r>
            <a:r>
              <a:rPr lang="en-US" altLang="it-IT" sz="2800" dirty="0" err="1">
                <a:latin typeface="Courier New" panose="02070309020205020404" pitchFamily="49" charset="0"/>
              </a:rPr>
              <a:t>tca</a:t>
            </a:r>
            <a:r>
              <a:rPr lang="en-US" altLang="it-IT" sz="2800" dirty="0">
                <a:latin typeface="Courier New" panose="02070309020205020404" pitchFamily="49" charset="0"/>
              </a:rPr>
              <a:t>  </a:t>
            </a:r>
            <a:r>
              <a:rPr lang="en-US" altLang="it-IT" sz="2800" dirty="0" err="1">
                <a:latin typeface="Courier New" panose="02070309020205020404" pitchFamily="49" charset="0"/>
              </a:rPr>
              <a:t>tca</a:t>
            </a:r>
            <a:r>
              <a:rPr lang="en-US" altLang="it-IT" sz="2800" dirty="0">
                <a:latin typeface="Courier New" panose="02070309020205020404" pitchFamily="49" charset="0"/>
              </a:rPr>
              <a:t>  </a:t>
            </a:r>
            <a:r>
              <a:rPr lang="en-US" altLang="it-IT" sz="2800" dirty="0" err="1">
                <a:latin typeface="Courier New" panose="02070309020205020404" pitchFamily="49" charset="0"/>
              </a:rPr>
              <a:t>tca</a:t>
            </a:r>
            <a:r>
              <a:rPr lang="en-US" altLang="it-IT" sz="2800" dirty="0">
                <a:latin typeface="Courier New" panose="02070309020205020404" pitchFamily="49" charset="0"/>
              </a:rPr>
              <a:t>-  </a:t>
            </a:r>
            <a:r>
              <a:rPr lang="en-US" altLang="it-IT" sz="2800" dirty="0" err="1">
                <a:latin typeface="Courier New" panose="02070309020205020404" pitchFamily="49" charset="0"/>
              </a:rPr>
              <a:t>tca</a:t>
            </a:r>
            <a:r>
              <a:rPr lang="en-US" altLang="it-IT" sz="2800" dirty="0">
                <a:latin typeface="Courier New" panose="02070309020205020404" pitchFamily="49" charset="0"/>
              </a:rPr>
              <a:t>--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 err="1">
                <a:latin typeface="Courier New" panose="02070309020205020404" pitchFamily="49" charset="0"/>
              </a:rPr>
              <a:t>ga</a:t>
            </a:r>
            <a:r>
              <a:rPr lang="en-US" altLang="it-IT" sz="2800" dirty="0">
                <a:latin typeface="Courier New" panose="02070309020205020404" pitchFamily="49" charset="0"/>
              </a:rPr>
              <a:t>---  </a:t>
            </a:r>
            <a:r>
              <a:rPr lang="en-US" altLang="it-IT" sz="2800" dirty="0" err="1">
                <a:latin typeface="Courier New" panose="02070309020205020404" pitchFamily="49" charset="0"/>
              </a:rPr>
              <a:t>ga</a:t>
            </a:r>
            <a:r>
              <a:rPr lang="en-US" altLang="it-IT" sz="2800" dirty="0">
                <a:latin typeface="Courier New" panose="02070309020205020404" pitchFamily="49" charset="0"/>
              </a:rPr>
              <a:t>--  </a:t>
            </a:r>
            <a:r>
              <a:rPr lang="en-US" altLang="it-IT" sz="2800" dirty="0" err="1">
                <a:latin typeface="Courier New" panose="02070309020205020404" pitchFamily="49" charset="0"/>
              </a:rPr>
              <a:t>ga</a:t>
            </a:r>
            <a:r>
              <a:rPr lang="en-US" altLang="it-IT" sz="2800" dirty="0">
                <a:latin typeface="Courier New" panose="02070309020205020404" pitchFamily="49" charset="0"/>
              </a:rPr>
              <a:t>-  -</a:t>
            </a:r>
            <a:r>
              <a:rPr lang="en-US" altLang="it-IT" sz="2800" dirty="0" err="1">
                <a:latin typeface="Courier New" panose="02070309020205020404" pitchFamily="49" charset="0"/>
              </a:rPr>
              <a:t>ga</a:t>
            </a:r>
            <a:r>
              <a:rPr lang="en-US" altLang="it-IT" sz="2800" dirty="0">
                <a:latin typeface="Courier New" panose="02070309020205020404" pitchFamily="49" charset="0"/>
              </a:rPr>
              <a:t>  --</a:t>
            </a:r>
            <a:r>
              <a:rPr lang="en-US" altLang="it-IT" sz="2800" dirty="0" err="1">
                <a:latin typeface="Courier New" panose="02070309020205020404" pitchFamily="49" charset="0"/>
              </a:rPr>
              <a:t>ga</a:t>
            </a:r>
            <a:r>
              <a:rPr lang="en-US" altLang="it-IT" sz="2800" dirty="0">
                <a:latin typeface="Courier New" panose="02070309020205020404" pitchFamily="49" charset="0"/>
              </a:rPr>
              <a:t>  ---</a:t>
            </a:r>
            <a:r>
              <a:rPr lang="en-US" altLang="it-IT" sz="2800" dirty="0" err="1">
                <a:latin typeface="Courier New" panose="02070309020205020404" pitchFamily="49" charset="0"/>
              </a:rPr>
              <a:t>ga</a:t>
            </a:r>
            <a:endParaRPr lang="en-US" altLang="it-IT" sz="2800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b="1" i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>
                <a:solidFill>
                  <a:schemeClr val="accent2"/>
                </a:solidFill>
                <a:latin typeface="Courier" pitchFamily="2" charset="0"/>
              </a:rPr>
              <a:t>  -10    -7  -4   -1   -6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it-IT" sz="28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Given two sequences with lengths </a:t>
            </a:r>
            <a:r>
              <a:rPr lang="en-US" altLang="it-IT" sz="2800" i="1" dirty="0">
                <a:latin typeface="Corbel" panose="020B0503020204020204" pitchFamily="34" charset="0"/>
              </a:rPr>
              <a:t>m</a:t>
            </a:r>
            <a:r>
              <a:rPr lang="en-US" altLang="it-IT" sz="2800" dirty="0">
                <a:latin typeface="Corbel" panose="020B0503020204020204" pitchFamily="34" charset="0"/>
              </a:rPr>
              <a:t> and </a:t>
            </a:r>
            <a:r>
              <a:rPr lang="en-US" altLang="it-IT" sz="2800" i="1" dirty="0">
                <a:latin typeface="Corbel" panose="020B0503020204020204" pitchFamily="34" charset="0"/>
              </a:rPr>
              <a:t>n</a:t>
            </a:r>
            <a:r>
              <a:rPr lang="en-US" altLang="it-IT" sz="2800" dirty="0">
                <a:latin typeface="Corbel" panose="020B0503020204020204" pitchFamily="34" charset="0"/>
              </a:rPr>
              <a:t>, the number of shifts is </a:t>
            </a:r>
            <a:r>
              <a:rPr lang="en-US" altLang="it-IT" sz="2800" i="1" dirty="0">
                <a:latin typeface="Corbel" panose="020B0503020204020204" pitchFamily="34" charset="0"/>
              </a:rPr>
              <a:t>m </a:t>
            </a:r>
            <a:r>
              <a:rPr lang="en-US" altLang="it-IT" sz="2800" dirty="0">
                <a:latin typeface="Corbel" panose="020B0503020204020204" pitchFamily="34" charset="0"/>
              </a:rPr>
              <a:t>+ </a:t>
            </a:r>
            <a:r>
              <a:rPr lang="en-US" altLang="it-IT" sz="2800" i="1" dirty="0">
                <a:latin typeface="Corbel" panose="020B0503020204020204" pitchFamily="34" charset="0"/>
              </a:rPr>
              <a:t>n</a:t>
            </a:r>
            <a:endParaRPr lang="en-US" altLang="it-IT" sz="2800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b="1" i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67587" name="Line 4"/>
          <p:cNvSpPr>
            <a:spLocks noChangeShapeType="1"/>
          </p:cNvSpPr>
          <p:nvPr/>
        </p:nvSpPr>
        <p:spPr bwMode="auto">
          <a:xfrm flipV="1">
            <a:off x="6717449" y="1771843"/>
            <a:ext cx="1300828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 sz="2800"/>
          </a:p>
        </p:txBody>
      </p:sp>
      <p:sp>
        <p:nvSpPr>
          <p:cNvPr id="67588" name="Line 5"/>
          <p:cNvSpPr>
            <a:spLocks noChangeShapeType="1"/>
          </p:cNvSpPr>
          <p:nvPr/>
        </p:nvSpPr>
        <p:spPr bwMode="auto">
          <a:xfrm>
            <a:off x="6726929" y="1771843"/>
            <a:ext cx="1207911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 sz="2800"/>
          </a:p>
        </p:txBody>
      </p:sp>
      <p:sp>
        <p:nvSpPr>
          <p:cNvPr id="67589" name="Line 6"/>
          <p:cNvSpPr>
            <a:spLocks noChangeShapeType="1"/>
          </p:cNvSpPr>
          <p:nvPr/>
        </p:nvSpPr>
        <p:spPr bwMode="auto">
          <a:xfrm flipH="1">
            <a:off x="8195731" y="1303012"/>
            <a:ext cx="1100668" cy="779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 sz="2800"/>
          </a:p>
        </p:txBody>
      </p:sp>
      <p:sp>
        <p:nvSpPr>
          <p:cNvPr id="67590" name="Rectangle 7"/>
          <p:cNvSpPr>
            <a:spLocks noChangeArrowheads="1"/>
          </p:cNvSpPr>
          <p:nvPr/>
        </p:nvSpPr>
        <p:spPr bwMode="auto">
          <a:xfrm>
            <a:off x="7934841" y="779791"/>
            <a:ext cx="3275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800">
                <a:latin typeface="Corbel" panose="020B0503020204020204" pitchFamily="34" charset="0"/>
              </a:rPr>
              <a:t>Identical to the first</a:t>
            </a: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752600" y="0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45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243408" y="283290"/>
            <a:ext cx="98721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How many possible alignments between to sequences?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841904" y="1005978"/>
            <a:ext cx="108420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Write ALL the possible </a:t>
            </a:r>
            <a:r>
              <a:rPr lang="en-US" altLang="it-IT" sz="2800" u="sng" dirty="0">
                <a:latin typeface="Corbel" panose="020B0503020204020204" pitchFamily="34" charset="0"/>
              </a:rPr>
              <a:t>gapped </a:t>
            </a:r>
            <a:r>
              <a:rPr lang="en-US" altLang="it-IT" sz="2800" dirty="0">
                <a:latin typeface="Corbel" panose="020B0503020204020204" pitchFamily="34" charset="0"/>
              </a:rPr>
              <a:t>alignments between the two sequences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911726" y="1805023"/>
            <a:ext cx="1848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>
                <a:latin typeface="Corbel" panose="020B0503020204020204" pitchFamily="34" charset="0"/>
              </a:rPr>
              <a:t>A:</a:t>
            </a:r>
            <a:r>
              <a:rPr lang="en-US" altLang="it-IT">
                <a:latin typeface="Courier New" panose="02070309020205020404" pitchFamily="49" charset="0"/>
              </a:rPr>
              <a:t>	</a:t>
            </a:r>
            <a:r>
              <a:rPr lang="en-US" altLang="it-IT">
                <a:latin typeface="Courier" pitchFamily="2" charset="0"/>
              </a:rPr>
              <a:t>tca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>
                <a:latin typeface="Corbel" panose="020B0503020204020204" pitchFamily="34" charset="0"/>
              </a:rPr>
              <a:t>B:</a:t>
            </a:r>
            <a:r>
              <a:rPr lang="en-US" altLang="it-IT">
                <a:latin typeface="Courier New" panose="02070309020205020404" pitchFamily="49" charset="0"/>
              </a:rPr>
              <a:t>	</a:t>
            </a:r>
            <a:r>
              <a:rPr lang="en-US" altLang="it-IT">
                <a:latin typeface="Courier" pitchFamily="2" charset="0"/>
              </a:rPr>
              <a:t>ga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1243408" y="3097705"/>
            <a:ext cx="99676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Score the alignments using the following matrix and the linear gap penalty (d=2)</a:t>
            </a:r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93696"/>
              </p:ext>
            </p:extLst>
          </p:nvPr>
        </p:nvGraphicFramePr>
        <p:xfrm>
          <a:off x="4718909" y="4030133"/>
          <a:ext cx="3048257" cy="252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Document" r:id="rId3" imgW="1785620" imgH="1478280" progId="Word.Document.8">
                  <p:embed/>
                </p:oleObj>
              </mc:Choice>
              <mc:Fallback>
                <p:oleObj name="Document" r:id="rId3" imgW="1785620" imgH="1478280" progId="Word.Document.8">
                  <p:embed/>
                  <p:pic>
                    <p:nvPicPr>
                      <p:cNvPr id="66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909" y="4030133"/>
                        <a:ext cx="3048257" cy="2523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92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3470</Words>
  <Application>Microsoft Macintosh PowerPoint</Application>
  <PresentationFormat>Widescreen</PresentationFormat>
  <Paragraphs>820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Comic Sans MS</vt:lpstr>
      <vt:lpstr>Corbel</vt:lpstr>
      <vt:lpstr>Courier</vt:lpstr>
      <vt:lpstr>Courier New</vt:lpstr>
      <vt:lpstr>Symbol</vt:lpstr>
      <vt:lpstr>Times New Roman</vt:lpstr>
      <vt:lpstr>Wingdings</vt:lpstr>
      <vt:lpstr>Office Theme</vt:lpstr>
      <vt:lpstr>Equazione</vt:lpstr>
      <vt:lpstr>Document</vt:lpstr>
      <vt:lpstr>Programming for Bioinformatics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Bioinformatics</dc:title>
  <dc:subject/>
  <dc:creator>allegra.via@gmail.com</dc:creator>
  <cp:keywords/>
  <dc:description/>
  <cp:lastModifiedBy>allegra.via@gmail.com</cp:lastModifiedBy>
  <cp:revision>66</cp:revision>
  <dcterms:created xsi:type="dcterms:W3CDTF">2019-12-19T09:00:56Z</dcterms:created>
  <dcterms:modified xsi:type="dcterms:W3CDTF">2020-01-22T14:02:54Z</dcterms:modified>
  <cp:category/>
</cp:coreProperties>
</file>