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60" r:id="rId4"/>
    <p:sldId id="261" r:id="rId5"/>
    <p:sldId id="388" r:id="rId6"/>
    <p:sldId id="485" r:id="rId7"/>
    <p:sldId id="486" r:id="rId8"/>
    <p:sldId id="453" r:id="rId9"/>
    <p:sldId id="412" r:id="rId10"/>
    <p:sldId id="411" r:id="rId11"/>
    <p:sldId id="459" r:id="rId12"/>
    <p:sldId id="454" r:id="rId13"/>
    <p:sldId id="455" r:id="rId14"/>
    <p:sldId id="456" r:id="rId15"/>
    <p:sldId id="457" r:id="rId16"/>
    <p:sldId id="458" r:id="rId17"/>
    <p:sldId id="461" r:id="rId18"/>
    <p:sldId id="462" r:id="rId19"/>
    <p:sldId id="463" r:id="rId20"/>
    <p:sldId id="464" r:id="rId21"/>
    <p:sldId id="265" r:id="rId22"/>
    <p:sldId id="259" r:id="rId23"/>
    <p:sldId id="264" r:id="rId24"/>
    <p:sldId id="487" r:id="rId25"/>
    <p:sldId id="267" r:id="rId26"/>
    <p:sldId id="270" r:id="rId27"/>
    <p:sldId id="271" r:id="rId28"/>
    <p:sldId id="269" r:id="rId29"/>
    <p:sldId id="276" r:id="rId30"/>
    <p:sldId id="268" r:id="rId31"/>
    <p:sldId id="272" r:id="rId32"/>
    <p:sldId id="273" r:id="rId33"/>
    <p:sldId id="274" r:id="rId34"/>
    <p:sldId id="275" r:id="rId35"/>
    <p:sldId id="277" r:id="rId36"/>
    <p:sldId id="278" r:id="rId37"/>
    <p:sldId id="279" r:id="rId38"/>
    <p:sldId id="266" r:id="rId39"/>
    <p:sldId id="280" r:id="rId40"/>
    <p:sldId id="281" r:id="rId41"/>
    <p:sldId id="282" r:id="rId42"/>
    <p:sldId id="283" r:id="rId43"/>
    <p:sldId id="297" r:id="rId44"/>
    <p:sldId id="299" r:id="rId45"/>
    <p:sldId id="284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/>
    <p:restoredTop sz="93233"/>
  </p:normalViewPr>
  <p:slideViewPr>
    <p:cSldViewPr snapToGrid="0" snapToObjects="1">
      <p:cViewPr varScale="1">
        <p:scale>
          <a:sx n="34" d="100"/>
          <a:sy n="34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188E-2BC5-6243-842E-2CA7326D5040}" type="datetimeFigureOut">
              <a:t>18/12/19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5CF0B-16CC-9C4E-AE4B-241D2681B319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28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A1E38A-9CBD-4A9A-BDD6-4426F1AB1DC5}" type="slidenum">
              <a:rPr lang="en-US" altLang="it-IT" sz="1200">
                <a:solidFill>
                  <a:srgbClr val="000000"/>
                </a:solidFill>
              </a:rPr>
              <a:pPr/>
              <a:t>10</a:t>
            </a:fld>
            <a:endParaRPr lang="en-US" altLang="it-IT" sz="12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3130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22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1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5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75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02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>
                <a:latin typeface="Corbel" panose="020B0503020204020204" pitchFamily="34" charset="0"/>
              </a:rPr>
              <a:t>The total score we assign to an alignment will be a sum of terms for each aligned pair of residues, plus terms for each gap.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70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 our probabilistic interpretation, this will correspond to the logarithm of the </a:t>
            </a:r>
            <a:r>
              <a:rPr lang="it-IT" b="1"/>
              <a:t>relative likelihood that the sequences are related</a:t>
            </a:r>
            <a:r>
              <a:rPr lang="it-IT"/>
              <a:t>, compared to being unrelated. Informally, we expect identities and conservative substitutions to be more likely in real alignments than we expect by chance, and so to contrinute positive score terms; and non-conservative  changes are expected to be less frequently in real alignments than we expect by chance, and so these contribute negative score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0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The assumption of independence appears to be reasonable approximation for DNA and protein sequences, although we know that interactions betwwn residues play a very critical role in determining protein structure.</a:t>
            </a:r>
          </a:p>
          <a:p>
            <a:r>
              <a:rPr lang="it-IT"/>
              <a:t>However, it is seriously inaccurate for structural RNAs, where base pairing introduces very importan long-range dependencies. </a:t>
            </a:r>
          </a:p>
          <a:p>
            <a:r>
              <a:rPr lang="it-IT"/>
              <a:t>It is possible ro take these dependencies into account, nut doing so gives rise to significant computational complexities.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29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Aim: assign a score to the alignment that gives a measure of the relative likelihood that the sequences are related as opposed to being unrelated.</a:t>
            </a:r>
          </a:p>
          <a:p>
            <a:r>
              <a:rPr lang="it-IT"/>
              <a:t>We do this by having models that assign a probability to the alignment in each of the two cases; we then consider the ratio of the two 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48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Aim: assign a score to the alignment that gives a measure of the relative likelihood that the sequences are related as opposed to being unrelated.</a:t>
            </a:r>
          </a:p>
          <a:p>
            <a:r>
              <a:rPr lang="it-IT"/>
              <a:t>We do this by having models that assign a probability to the alignment in each of the two cases; we then consider the ratio of the two 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4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Pab </a:t>
            </a:r>
            <a:r>
              <a:rPr lang="it-IT" sz="1200"/>
              <a:t>can be thought of as the probability that the residues a and b have each independently derived from some unknown original residue c in their common ancestor (c might be the same as a and/or b)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98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C093-5BED-024D-9790-23ED71C0D534}" type="slidenum"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07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DD97-E675-6648-B274-854CAD78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94A23-9C6F-3D41-9094-78155171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A802-0E31-A647-8828-424197D7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CF11-5D74-D643-8847-5EAE0479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31E0-D800-2F4C-ACDE-83C105A4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B202-C68C-B24E-9EE5-F552C518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D98A-CFE3-DA46-9F7F-8B09A4661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2A9B-E150-0644-A537-4F6C1731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BEAB-ADCF-1343-B10E-3D8C9709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4B62-5396-FD49-A393-58175A8A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03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8E080-FCA2-1A44-9D69-DCE8C6BCB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BF222-E6BB-234E-8B67-98E4243E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E619-998B-704E-AA07-BE888146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3986-1054-5E4A-8A0A-10C349D0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0C65-B177-1743-B5F0-1BE19D88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25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737B-5C5C-8D47-BFE0-EF642E70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3394-FD9A-304F-ACD9-B5E31FD5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3257-E1A3-7D49-8017-AB0FF8EA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DCD5-28BC-1F48-BF24-A42B33F1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23F9-CEBE-0647-AD7C-40EC8047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57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E928-DBFF-6F4B-9DA4-6412E88A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21AF6-5F0F-5C41-AD1F-1CC77F88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89437-2B32-1944-B9CE-374A99A3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109-CBFC-F44C-A11D-266A2E0A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B294-FDFA-5540-A502-9F5D8E00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A38F-E303-3647-828E-AD314161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EE96-B295-3B45-863C-0E5995408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2090-3F19-5C43-AAB7-47DD877A8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AF86-4B00-274E-B844-DA457215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FE828-3BD2-8A4C-99F4-4E154DEA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64CC4-B467-8441-8E9D-E299CB1C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29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BE7E-96BA-7A41-8C06-BA7724F1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A341-0080-5D4F-9E54-A1AF3E17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8E13-E022-3D47-ABC9-5551A08F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4B44D-6BE0-EC45-AB1F-F6ECCB86E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125C9-66D6-F243-BDA4-5B2C201F3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06A9B-648D-EB48-B177-E75BE8AC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FD32A-033D-7C40-A54D-B58E6084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9EF0C-A5C0-7C4A-BAD8-5EE539CC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34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4479-76C1-A74A-A9D4-7531658E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A1EC2-8754-754A-878A-146171FB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E7A15-73C8-A145-8C1B-4F5FA27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D9AE1-039F-7441-8ED1-C4B8E38A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657D2-8834-FD4F-8072-09E5688C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AC9F2-4B14-FF47-9ABC-464B0421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DAD66-D607-5647-B0C2-FA428046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44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E26E-97A6-3B46-89C9-3AFB2496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064C-F65E-F24C-9527-2AA4F54B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4BDA2-0C36-F843-9EA4-AFD7E720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F4E7C-5A0F-2C4C-9D02-78E769BB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60B3-237D-4345-A01B-C7BB3BA6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5872-9375-8944-902C-17647ADA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7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4D23-73F9-614E-9CEA-4355319E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2E4B5-3215-5D4D-B3EC-762B0345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D419B-4BC1-8F44-99C9-20D2E4104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79D95-556A-B94B-A1C4-7039E49B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902FC-EB89-A142-B66C-5B9EBD77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18C40-3B37-434F-8EDE-E81D2629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8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8407D-686F-804F-966F-69D7AB58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4F4CD-4A80-2144-9065-1A887532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0EF3-C361-0F4E-966A-395F2C1C7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DDD6-F607-0E48-8F18-4F80F7385330}" type="datetimeFigureOut">
              <a:t>18/12/19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4ACA-3BB6-D646-948D-DD423BDE5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0C5E-FED0-5045-957B-E9C818A5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D6FA-199D-AA48-AE78-A0D80912B66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7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uniprot.org/blast/?about=P99999%5b15%5d&amp;key=Binding%20sit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uniprot.org/blast/?about=P99999%5b81%5d&amp;key=Metal%20binding" TargetMode="External"/><Relationship Id="rId5" Type="http://schemas.openxmlformats.org/officeDocument/2006/relationships/hyperlink" Target="http://www.uniprot.org/blast/?about=P99999%5b19%5d&amp;key=Metal%20binding" TargetMode="External"/><Relationship Id="rId4" Type="http://schemas.openxmlformats.org/officeDocument/2006/relationships/hyperlink" Target="http://www.uniprot.org/blast/?about=P99999%5b18%5d&amp;key=Binding%20sit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hyperlink" Target="Papers/twilight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egravia/programming-for-bioinformatic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2DF9-DE85-F64E-A687-5D2413BE5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Programming for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CE9F7-D448-AE47-8ECE-C7984CA19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Module 2</a:t>
            </a:r>
          </a:p>
          <a:p>
            <a:r>
              <a:rPr lang="it-IT"/>
              <a:t>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218765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4"/>
          <p:cNvSpPr txBox="1">
            <a:spLocks noChangeArrowheads="1"/>
          </p:cNvSpPr>
          <p:nvPr/>
        </p:nvSpPr>
        <p:spPr bwMode="auto">
          <a:xfrm>
            <a:off x="406400" y="1101726"/>
            <a:ext cx="11493500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Given two sets of points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 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= 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it-IT" i="1" baseline="-2500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1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, a</a:t>
            </a:r>
            <a:r>
              <a:rPr lang="en-US" altLang="it-IT" i="1" baseline="-2500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, …, a</a:t>
            </a:r>
            <a:r>
              <a:rPr lang="en-US" altLang="it-IT" i="1" baseline="-2500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 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 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= 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it-IT" i="1" baseline="-2500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1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,b</a:t>
            </a:r>
            <a:r>
              <a:rPr lang="en-US" altLang="it-IT" i="1" baseline="-2500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2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,…b</a:t>
            </a:r>
            <a:r>
              <a:rPr lang="en-US" altLang="it-IT" i="1" baseline="-2500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 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in Cartesian space, find the </a:t>
            </a:r>
            <a:r>
              <a:rPr lang="en-US" altLang="it-IT" b="1">
                <a:solidFill>
                  <a:srgbClr val="00009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optimal</a:t>
            </a:r>
            <a:r>
              <a:rPr lang="en-US" altLang="it-IT">
                <a:solidFill>
                  <a:srgbClr val="00009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subsets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 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with 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|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)| = |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)|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, and find the </a:t>
            </a:r>
            <a:r>
              <a:rPr lang="en-US" altLang="it-IT" b="1">
                <a:solidFill>
                  <a:srgbClr val="00009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optimal</a:t>
            </a:r>
            <a:r>
              <a:rPr lang="en-US" altLang="it-IT">
                <a:solidFill>
                  <a:srgbClr val="00009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rigid body transformation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G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between the two subsets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 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that minimizes a given distance metric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over all possible rigid body transformation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G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, i.e.</a:t>
            </a:r>
          </a:p>
          <a:p>
            <a:r>
              <a:rPr lang="en-US" altLang="it-IT" sz="18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								</a:t>
            </a:r>
          </a:p>
          <a:p>
            <a:endParaRPr lang="en-US" altLang="it-IT" sz="180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en-US" altLang="it-IT" sz="180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it-IT" sz="2000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                                                                                   where, usually, D is</a:t>
            </a:r>
          </a:p>
          <a:p>
            <a:endParaRPr lang="en-US" altLang="it-IT" sz="180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The two subsets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 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define a “</a:t>
            </a:r>
            <a:r>
              <a:rPr lang="en-US" altLang="it-IT" b="1">
                <a:solidFill>
                  <a:srgbClr val="00009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correspondence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”, and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 = 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|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)| = |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)|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is called the correspondence length. Naturally, the correspondence length is maximal when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Q</a:t>
            </a:r>
            <a:r>
              <a:rPr lang="en-US" altLang="it-IT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 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are similar.</a:t>
            </a:r>
          </a:p>
          <a:p>
            <a:endParaRPr lang="en-US" altLang="it-IT">
              <a:solidFill>
                <a:srgbClr val="000000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Therefore there are essentially two problems in structure alignment: </a:t>
            </a:r>
          </a:p>
          <a:p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i.)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Find the correspondence set (which is </a:t>
            </a:r>
            <a:r>
              <a:rPr lang="en-US" altLang="it-IT" i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NP-hard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), and </a:t>
            </a:r>
          </a:p>
          <a:p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</a:t>
            </a:r>
            <a:r>
              <a:rPr lang="en-US" altLang="it-IT" i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ii.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 Find the alignment transform (which is </a:t>
            </a:r>
            <a:r>
              <a:rPr lang="en-US" altLang="it-IT" i="1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O(n</a:t>
            </a:r>
            <a:r>
              <a:rPr lang="en-US" altLang="it-IT">
                <a:solidFill>
                  <a:srgbClr val="00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)).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660650" y="2997200"/>
            <a:ext cx="153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it-IT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660650" y="2887663"/>
            <a:ext cx="153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it-IT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660650" y="2887663"/>
            <a:ext cx="153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it-IT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74" name="AutoShape 15"/>
          <p:cNvSpPr>
            <a:spLocks noChangeArrowheads="1"/>
          </p:cNvSpPr>
          <p:nvPr/>
        </p:nvSpPr>
        <p:spPr bwMode="auto">
          <a:xfrm>
            <a:off x="448867" y="3048000"/>
            <a:ext cx="3767137" cy="8572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it-IT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175" name="Object 16"/>
          <p:cNvGraphicFramePr>
            <a:graphicFrameLocks noChangeAspect="1"/>
          </p:cNvGraphicFramePr>
          <p:nvPr/>
        </p:nvGraphicFramePr>
        <p:xfrm>
          <a:off x="742553" y="3249614"/>
          <a:ext cx="3179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zione" r:id="rId4" imgW="1562040" imgH="279360" progId="Equation.3">
                  <p:embed/>
                </p:oleObj>
              </mc:Choice>
              <mc:Fallback>
                <p:oleObj name="Equazione" r:id="rId4" imgW="1562040" imgH="279360" progId="Equation.3">
                  <p:embed/>
                  <p:pic>
                    <p:nvPicPr>
                      <p:cNvPr id="717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53" y="3249614"/>
                        <a:ext cx="31797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1681163" y="287338"/>
            <a:ext cx="90953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800" b="1" dirty="0">
                <a:solidFill>
                  <a:srgbClr val="FF0000"/>
                </a:solidFill>
                <a:latin typeface="Corbel" panose="020B0503020204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Formalizing the structure superimposition problem</a:t>
            </a:r>
          </a:p>
        </p:txBody>
      </p:sp>
      <p:sp>
        <p:nvSpPr>
          <p:cNvPr id="7177" name="CasellaDiTesto 1"/>
          <p:cNvSpPr txBox="1">
            <a:spLocks noChangeArrowheads="1"/>
          </p:cNvSpPr>
          <p:nvPr/>
        </p:nvSpPr>
        <p:spPr bwMode="auto">
          <a:xfrm>
            <a:off x="9936093" y="6287761"/>
            <a:ext cx="1963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000">
                <a:solidFill>
                  <a:srgbClr val="FF0000"/>
                </a:solidFill>
                <a:latin typeface="Corbel" panose="020B0503020204020204" pitchFamily="34" charset="0"/>
              </a:rPr>
              <a:t>Phil Bourne 2012</a:t>
            </a:r>
          </a:p>
        </p:txBody>
      </p:sp>
      <p:graphicFrame>
        <p:nvGraphicFramePr>
          <p:cNvPr id="7178" name="Object 9"/>
          <p:cNvGraphicFramePr>
            <a:graphicFrameLocks noChangeAspect="1"/>
          </p:cNvGraphicFramePr>
          <p:nvPr/>
        </p:nvGraphicFramePr>
        <p:xfrm>
          <a:off x="7593013" y="2905126"/>
          <a:ext cx="2152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zione" r:id="rId6" imgW="1471680" imgH="649080" progId="Equation.3">
                  <p:embed/>
                </p:oleObj>
              </mc:Choice>
              <mc:Fallback>
                <p:oleObj name="Equazione" r:id="rId6" imgW="1471680" imgH="649080" progId="Equation.3">
                  <p:embed/>
                  <p:pic>
                    <p:nvPicPr>
                      <p:cNvPr id="717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2905126"/>
                        <a:ext cx="2152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9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o 23"/>
          <p:cNvGrpSpPr>
            <a:grpSpLocks/>
          </p:cNvGrpSpPr>
          <p:nvPr/>
        </p:nvGrpSpPr>
        <p:grpSpPr bwMode="auto">
          <a:xfrm>
            <a:off x="2338388" y="1774826"/>
            <a:ext cx="1587500" cy="531813"/>
            <a:chOff x="867551" y="1195137"/>
            <a:chExt cx="2116282" cy="710663"/>
          </a:xfrm>
        </p:grpSpPr>
        <p:cxnSp>
          <p:nvCxnSpPr>
            <p:cNvPr id="4139" name="Connettore 1 4"/>
            <p:cNvCxnSpPr>
              <a:cxnSpLocks noChangeShapeType="1"/>
            </p:cNvCxnSpPr>
            <p:nvPr/>
          </p:nvCxnSpPr>
          <p:spPr bwMode="auto">
            <a:xfrm flipV="1">
              <a:off x="867551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40" name="Connettore 1 7"/>
            <p:cNvCxnSpPr>
              <a:cxnSpLocks noChangeShapeType="1"/>
            </p:cNvCxnSpPr>
            <p:nvPr/>
          </p:nvCxnSpPr>
          <p:spPr bwMode="auto">
            <a:xfrm>
              <a:off x="1404962" y="1215990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41" name="Connettore 1 8"/>
            <p:cNvCxnSpPr>
              <a:cxnSpLocks noChangeShapeType="1"/>
            </p:cNvCxnSpPr>
            <p:nvPr/>
          </p:nvCxnSpPr>
          <p:spPr bwMode="auto">
            <a:xfrm flipV="1">
              <a:off x="1909011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42" name="Connettore 1 9"/>
            <p:cNvCxnSpPr>
              <a:cxnSpLocks noChangeShapeType="1"/>
            </p:cNvCxnSpPr>
            <p:nvPr/>
          </p:nvCxnSpPr>
          <p:spPr bwMode="auto">
            <a:xfrm>
              <a:off x="2446422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4099" name="Gruppo 21"/>
          <p:cNvGrpSpPr>
            <a:grpSpLocks/>
          </p:cNvGrpSpPr>
          <p:nvPr/>
        </p:nvGrpSpPr>
        <p:grpSpPr bwMode="auto">
          <a:xfrm rot="4285216">
            <a:off x="2216151" y="3167063"/>
            <a:ext cx="1695450" cy="1095375"/>
            <a:chOff x="922420" y="3080084"/>
            <a:chExt cx="2261939" cy="1459832"/>
          </a:xfrm>
        </p:grpSpPr>
        <p:cxnSp>
          <p:nvCxnSpPr>
            <p:cNvPr id="11" name="Connettore 1 10"/>
            <p:cNvCxnSpPr/>
            <p:nvPr/>
          </p:nvCxnSpPr>
          <p:spPr bwMode="auto">
            <a:xfrm flipV="1">
              <a:off x="921411" y="3081608"/>
              <a:ext cx="537952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Connettore 1 11"/>
            <p:cNvCxnSpPr/>
            <p:nvPr/>
          </p:nvCxnSpPr>
          <p:spPr bwMode="auto">
            <a:xfrm>
              <a:off x="1460164" y="3080180"/>
              <a:ext cx="448999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nettore 1 12"/>
            <p:cNvCxnSpPr/>
            <p:nvPr/>
          </p:nvCxnSpPr>
          <p:spPr bwMode="auto">
            <a:xfrm flipV="1">
              <a:off x="2188630" y="3080691"/>
              <a:ext cx="457471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nettore 1 13"/>
            <p:cNvCxnSpPr/>
            <p:nvPr/>
          </p:nvCxnSpPr>
          <p:spPr bwMode="auto">
            <a:xfrm>
              <a:off x="2644674" y="3079937"/>
              <a:ext cx="537952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nettore 1 16"/>
            <p:cNvCxnSpPr/>
            <p:nvPr/>
          </p:nvCxnSpPr>
          <p:spPr bwMode="auto">
            <a:xfrm flipV="1">
              <a:off x="1451502" y="3770623"/>
              <a:ext cx="457471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nettore 1 17"/>
            <p:cNvCxnSpPr/>
            <p:nvPr/>
          </p:nvCxnSpPr>
          <p:spPr bwMode="auto">
            <a:xfrm flipV="1">
              <a:off x="2187133" y="3771177"/>
              <a:ext cx="0" cy="77011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nettore 1 19"/>
            <p:cNvCxnSpPr/>
            <p:nvPr/>
          </p:nvCxnSpPr>
          <p:spPr bwMode="auto">
            <a:xfrm flipH="1" flipV="1">
              <a:off x="1458977" y="4460344"/>
              <a:ext cx="728565" cy="8039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00" name="CasellaDiTesto 22"/>
          <p:cNvSpPr txBox="1">
            <a:spLocks noChangeArrowheads="1"/>
          </p:cNvSpPr>
          <p:nvPr/>
        </p:nvSpPr>
        <p:spPr bwMode="auto">
          <a:xfrm>
            <a:off x="1879600" y="1982788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101" name="CasellaDiTesto 24"/>
          <p:cNvSpPr txBox="1">
            <a:spLocks noChangeArrowheads="1"/>
          </p:cNvSpPr>
          <p:nvPr/>
        </p:nvSpPr>
        <p:spPr bwMode="auto">
          <a:xfrm>
            <a:off x="1879600" y="3629025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4102" name="Gruppo 25"/>
          <p:cNvGrpSpPr>
            <a:grpSpLocks/>
          </p:cNvGrpSpPr>
          <p:nvPr/>
        </p:nvGrpSpPr>
        <p:grpSpPr bwMode="auto">
          <a:xfrm>
            <a:off x="5764213" y="2336800"/>
            <a:ext cx="1587500" cy="533400"/>
            <a:chOff x="867551" y="1195137"/>
            <a:chExt cx="2116282" cy="710663"/>
          </a:xfrm>
        </p:grpSpPr>
        <p:cxnSp>
          <p:nvCxnSpPr>
            <p:cNvPr id="4128" name="Connettore 1 26"/>
            <p:cNvCxnSpPr>
              <a:cxnSpLocks noChangeShapeType="1"/>
            </p:cNvCxnSpPr>
            <p:nvPr/>
          </p:nvCxnSpPr>
          <p:spPr bwMode="auto">
            <a:xfrm flipV="1">
              <a:off x="867551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29" name="Connettore 1 27"/>
            <p:cNvCxnSpPr>
              <a:cxnSpLocks noChangeShapeType="1"/>
            </p:cNvCxnSpPr>
            <p:nvPr/>
          </p:nvCxnSpPr>
          <p:spPr bwMode="auto">
            <a:xfrm>
              <a:off x="1404962" y="1215990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30" name="Connettore 1 28"/>
            <p:cNvCxnSpPr>
              <a:cxnSpLocks noChangeShapeType="1"/>
            </p:cNvCxnSpPr>
            <p:nvPr/>
          </p:nvCxnSpPr>
          <p:spPr bwMode="auto">
            <a:xfrm flipV="1">
              <a:off x="1909011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31" name="Connettore 1 29"/>
            <p:cNvCxnSpPr>
              <a:cxnSpLocks noChangeShapeType="1"/>
            </p:cNvCxnSpPr>
            <p:nvPr/>
          </p:nvCxnSpPr>
          <p:spPr bwMode="auto">
            <a:xfrm>
              <a:off x="2446422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4103" name="Gruppo 30"/>
          <p:cNvGrpSpPr>
            <a:grpSpLocks/>
          </p:cNvGrpSpPr>
          <p:nvPr/>
        </p:nvGrpSpPr>
        <p:grpSpPr bwMode="auto">
          <a:xfrm rot="-163441">
            <a:off x="5684887" y="2322465"/>
            <a:ext cx="1680617" cy="1102520"/>
            <a:chOff x="920711" y="3066749"/>
            <a:chExt cx="2242150" cy="1471488"/>
          </a:xfrm>
        </p:grpSpPr>
        <p:cxnSp>
          <p:nvCxnSpPr>
            <p:cNvPr id="32" name="Connettore 1 31"/>
            <p:cNvCxnSpPr/>
            <p:nvPr/>
          </p:nvCxnSpPr>
          <p:spPr bwMode="auto">
            <a:xfrm flipV="1">
              <a:off x="920711" y="3078840"/>
              <a:ext cx="537952" cy="69071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ttore 1 32"/>
            <p:cNvCxnSpPr/>
            <p:nvPr/>
          </p:nvCxnSpPr>
          <p:spPr bwMode="auto">
            <a:xfrm rot="163441">
              <a:off x="1442859" y="3088004"/>
              <a:ext cx="393997" cy="6791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ttore 1 33"/>
            <p:cNvCxnSpPr>
              <a:stCxn id="67" idx="2"/>
            </p:cNvCxnSpPr>
            <p:nvPr/>
          </p:nvCxnSpPr>
          <p:spPr bwMode="auto">
            <a:xfrm rot="163441" flipV="1">
              <a:off x="2088816" y="3066749"/>
              <a:ext cx="541777" cy="66280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nettore 1 34"/>
            <p:cNvCxnSpPr/>
            <p:nvPr/>
          </p:nvCxnSpPr>
          <p:spPr bwMode="auto">
            <a:xfrm>
              <a:off x="2624909" y="3091468"/>
              <a:ext cx="537952" cy="69071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ttore 1 35"/>
            <p:cNvCxnSpPr/>
            <p:nvPr/>
          </p:nvCxnSpPr>
          <p:spPr bwMode="auto">
            <a:xfrm rot="163441" flipV="1">
              <a:off x="1468006" y="3778378"/>
              <a:ext cx="328948" cy="68880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ttore 1 36"/>
            <p:cNvCxnSpPr/>
            <p:nvPr/>
          </p:nvCxnSpPr>
          <p:spPr bwMode="auto">
            <a:xfrm rot="163441" flipH="1" flipV="1">
              <a:off x="2073313" y="3768478"/>
              <a:ext cx="118006" cy="76824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Connettore 1 37"/>
            <p:cNvCxnSpPr/>
            <p:nvPr/>
          </p:nvCxnSpPr>
          <p:spPr bwMode="auto">
            <a:xfrm flipH="1" flipV="1">
              <a:off x="1459198" y="4457724"/>
              <a:ext cx="728565" cy="8051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08" name="Freccia a destra 50"/>
          <p:cNvSpPr>
            <a:spLocks noChangeArrowheads="1"/>
          </p:cNvSpPr>
          <p:nvPr/>
        </p:nvSpPr>
        <p:spPr bwMode="auto">
          <a:xfrm rot="1358411">
            <a:off x="4411663" y="2079625"/>
            <a:ext cx="830262" cy="534988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>
            <a:lvl1pPr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 sz="1800"/>
          </a:p>
        </p:txBody>
      </p:sp>
      <p:sp>
        <p:nvSpPr>
          <p:cNvPr id="4111" name="Freccia a destra 53"/>
          <p:cNvSpPr>
            <a:spLocks noChangeArrowheads="1"/>
          </p:cNvSpPr>
          <p:nvPr/>
        </p:nvSpPr>
        <p:spPr bwMode="auto">
          <a:xfrm rot="20868920">
            <a:off x="4262216" y="3440500"/>
            <a:ext cx="830263" cy="534988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>
            <a:lvl1pPr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 sz="1800"/>
          </a:p>
        </p:txBody>
      </p:sp>
      <p:sp>
        <p:nvSpPr>
          <p:cNvPr id="4112" name="CasellaDiTesto 54"/>
          <p:cNvSpPr txBox="1">
            <a:spLocks noChangeArrowheads="1"/>
          </p:cNvSpPr>
          <p:nvPr/>
        </p:nvSpPr>
        <p:spPr bwMode="auto">
          <a:xfrm>
            <a:off x="6386512" y="4319691"/>
            <a:ext cx="3597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dirty="0" err="1">
                <a:latin typeface="Corbel" panose="020B0503020204020204" pitchFamily="34" charset="0"/>
              </a:rPr>
              <a:t>Induced</a:t>
            </a:r>
            <a:r>
              <a:rPr lang="it-IT" altLang="it-IT" b="1" dirty="0">
                <a:latin typeface="Corbel" panose="020B0503020204020204" pitchFamily="34" charset="0"/>
              </a:rPr>
              <a:t> </a:t>
            </a:r>
            <a:r>
              <a:rPr lang="it-IT" altLang="it-IT" b="1" dirty="0" err="1">
                <a:latin typeface="Corbel" panose="020B0503020204020204" pitchFamily="34" charset="0"/>
              </a:rPr>
              <a:t>alignment</a:t>
            </a:r>
            <a:endParaRPr lang="it-IT" altLang="it-IT" b="1" dirty="0">
              <a:latin typeface="Corbel" panose="020B0503020204020204" pitchFamily="34" charset="0"/>
            </a:endParaRPr>
          </a:p>
        </p:txBody>
      </p:sp>
      <p:sp>
        <p:nvSpPr>
          <p:cNvPr id="4113" name="Rettangolo 58"/>
          <p:cNvSpPr>
            <a:spLocks noChangeArrowheads="1"/>
          </p:cNvSpPr>
          <p:nvPr/>
        </p:nvSpPr>
        <p:spPr bwMode="auto">
          <a:xfrm>
            <a:off x="1554193" y="107319"/>
            <a:ext cx="86359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2800" b="1" dirty="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Structural superimposition induces a </a:t>
            </a:r>
          </a:p>
          <a:p>
            <a:pPr algn="ctr"/>
            <a:r>
              <a:rPr lang="en-US" altLang="it-IT" sz="2800" b="1" dirty="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structural alignment </a:t>
            </a:r>
            <a:r>
              <a:rPr lang="en-US" altLang="it-IT" sz="2800" b="1" dirty="0" err="1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beween</a:t>
            </a:r>
            <a:r>
              <a:rPr lang="en-US" altLang="it-IT" sz="2800" b="1" dirty="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the sequences</a:t>
            </a:r>
          </a:p>
        </p:txBody>
      </p:sp>
      <p:sp>
        <p:nvSpPr>
          <p:cNvPr id="47" name="CasellaDiTesto 24"/>
          <p:cNvSpPr txBox="1">
            <a:spLocks noChangeArrowheads="1"/>
          </p:cNvSpPr>
          <p:nvPr/>
        </p:nvSpPr>
        <p:spPr bwMode="auto">
          <a:xfrm>
            <a:off x="2417904" y="2632974"/>
            <a:ext cx="352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49" name="CasellaDiTesto 24"/>
          <p:cNvSpPr txBox="1">
            <a:spLocks noChangeArrowheads="1"/>
          </p:cNvSpPr>
          <p:nvPr/>
        </p:nvSpPr>
        <p:spPr bwMode="auto">
          <a:xfrm>
            <a:off x="3453808" y="2886127"/>
            <a:ext cx="327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51" name="CasellaDiTesto 24"/>
          <p:cNvSpPr txBox="1">
            <a:spLocks noChangeArrowheads="1"/>
          </p:cNvSpPr>
          <p:nvPr/>
        </p:nvSpPr>
        <p:spPr bwMode="auto">
          <a:xfrm>
            <a:off x="2866059" y="3212118"/>
            <a:ext cx="332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52" name="CasellaDiTesto 24"/>
          <p:cNvSpPr txBox="1">
            <a:spLocks noChangeArrowheads="1"/>
          </p:cNvSpPr>
          <p:nvPr/>
        </p:nvSpPr>
        <p:spPr bwMode="auto">
          <a:xfrm>
            <a:off x="2177619" y="3140151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53" name="CasellaDiTesto 24"/>
          <p:cNvSpPr txBox="1">
            <a:spLocks noChangeArrowheads="1"/>
          </p:cNvSpPr>
          <p:nvPr/>
        </p:nvSpPr>
        <p:spPr bwMode="auto">
          <a:xfrm>
            <a:off x="2439654" y="3984609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54" name="CasellaDiTesto 24"/>
          <p:cNvSpPr txBox="1">
            <a:spLocks noChangeArrowheads="1"/>
          </p:cNvSpPr>
          <p:nvPr/>
        </p:nvSpPr>
        <p:spPr bwMode="auto">
          <a:xfrm>
            <a:off x="3706148" y="3707994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55" name="CasellaDiTesto 24"/>
          <p:cNvSpPr txBox="1">
            <a:spLocks noChangeArrowheads="1"/>
          </p:cNvSpPr>
          <p:nvPr/>
        </p:nvSpPr>
        <p:spPr bwMode="auto">
          <a:xfrm>
            <a:off x="3370993" y="436207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56" name="CasellaDiTesto 24"/>
          <p:cNvSpPr txBox="1">
            <a:spLocks noChangeArrowheads="1"/>
          </p:cNvSpPr>
          <p:nvPr/>
        </p:nvSpPr>
        <p:spPr bwMode="auto">
          <a:xfrm>
            <a:off x="3036322" y="3783072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57" name="CasellaDiTesto 24"/>
          <p:cNvSpPr txBox="1">
            <a:spLocks noChangeArrowheads="1"/>
          </p:cNvSpPr>
          <p:nvPr/>
        </p:nvSpPr>
        <p:spPr bwMode="auto">
          <a:xfrm>
            <a:off x="2081712" y="2251628"/>
            <a:ext cx="352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58" name="CasellaDiTesto 24"/>
          <p:cNvSpPr txBox="1">
            <a:spLocks noChangeArrowheads="1"/>
          </p:cNvSpPr>
          <p:nvPr/>
        </p:nvSpPr>
        <p:spPr bwMode="auto">
          <a:xfrm>
            <a:off x="2539954" y="1451938"/>
            <a:ext cx="327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59" name="CasellaDiTesto 24"/>
          <p:cNvSpPr txBox="1">
            <a:spLocks noChangeArrowheads="1"/>
          </p:cNvSpPr>
          <p:nvPr/>
        </p:nvSpPr>
        <p:spPr bwMode="auto">
          <a:xfrm>
            <a:off x="2896687" y="223416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60" name="CasellaDiTesto 24"/>
          <p:cNvSpPr txBox="1">
            <a:spLocks noChangeArrowheads="1"/>
          </p:cNvSpPr>
          <p:nvPr/>
        </p:nvSpPr>
        <p:spPr bwMode="auto">
          <a:xfrm>
            <a:off x="3346200" y="1442441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61" name="CasellaDiTesto 24"/>
          <p:cNvSpPr txBox="1">
            <a:spLocks noChangeArrowheads="1"/>
          </p:cNvSpPr>
          <p:nvPr/>
        </p:nvSpPr>
        <p:spPr bwMode="auto">
          <a:xfrm>
            <a:off x="3754025" y="2226342"/>
            <a:ext cx="344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62" name="Freccia a destra 50"/>
          <p:cNvSpPr>
            <a:spLocks noChangeArrowheads="1"/>
          </p:cNvSpPr>
          <p:nvPr/>
        </p:nvSpPr>
        <p:spPr bwMode="auto">
          <a:xfrm rot="4177776">
            <a:off x="7240611" y="3294295"/>
            <a:ext cx="1011472" cy="534988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>
            <a:lvl1pPr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 sz="1800"/>
          </a:p>
        </p:txBody>
      </p:sp>
      <p:sp>
        <p:nvSpPr>
          <p:cNvPr id="4" name="CasellaDiTesto 3"/>
          <p:cNvSpPr txBox="1"/>
          <p:nvPr/>
        </p:nvSpPr>
        <p:spPr>
          <a:xfrm>
            <a:off x="6570478" y="5085185"/>
            <a:ext cx="19030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VC---PVT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ACRDVPAP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.*...*..</a:t>
            </a:r>
          </a:p>
        </p:txBody>
      </p:sp>
      <p:sp>
        <p:nvSpPr>
          <p:cNvPr id="65" name="CasellaDiTesto 24"/>
          <p:cNvSpPr txBox="1">
            <a:spLocks noChangeArrowheads="1"/>
          </p:cNvSpPr>
          <p:nvPr/>
        </p:nvSpPr>
        <p:spPr bwMode="auto">
          <a:xfrm>
            <a:off x="7321408" y="2500634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66" name="CasellaDiTesto 24"/>
          <p:cNvSpPr txBox="1">
            <a:spLocks noChangeArrowheads="1"/>
          </p:cNvSpPr>
          <p:nvPr/>
        </p:nvSpPr>
        <p:spPr bwMode="auto">
          <a:xfrm>
            <a:off x="6828347" y="1940436"/>
            <a:ext cx="352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67" name="CasellaDiTesto 24"/>
          <p:cNvSpPr txBox="1">
            <a:spLocks noChangeArrowheads="1"/>
          </p:cNvSpPr>
          <p:nvPr/>
        </p:nvSpPr>
        <p:spPr bwMode="auto">
          <a:xfrm>
            <a:off x="6391730" y="2438762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68" name="CasellaDiTesto 24"/>
          <p:cNvSpPr txBox="1">
            <a:spLocks noChangeArrowheads="1"/>
          </p:cNvSpPr>
          <p:nvPr/>
        </p:nvSpPr>
        <p:spPr bwMode="auto">
          <a:xfrm>
            <a:off x="6594862" y="3375158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69" name="CasellaDiTesto 24"/>
          <p:cNvSpPr txBox="1">
            <a:spLocks noChangeArrowheads="1"/>
          </p:cNvSpPr>
          <p:nvPr/>
        </p:nvSpPr>
        <p:spPr bwMode="auto">
          <a:xfrm>
            <a:off x="5924425" y="3393369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70" name="CasellaDiTesto 24"/>
          <p:cNvSpPr txBox="1">
            <a:spLocks noChangeArrowheads="1"/>
          </p:cNvSpPr>
          <p:nvPr/>
        </p:nvSpPr>
        <p:spPr bwMode="auto">
          <a:xfrm>
            <a:off x="6005523" y="2744986"/>
            <a:ext cx="332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71" name="CasellaDiTesto 24"/>
          <p:cNvSpPr txBox="1">
            <a:spLocks noChangeArrowheads="1"/>
          </p:cNvSpPr>
          <p:nvPr/>
        </p:nvSpPr>
        <p:spPr bwMode="auto">
          <a:xfrm>
            <a:off x="5852111" y="2030995"/>
            <a:ext cx="327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2" name="CasellaDiTesto 24"/>
          <p:cNvSpPr txBox="1">
            <a:spLocks noChangeArrowheads="1"/>
          </p:cNvSpPr>
          <p:nvPr/>
        </p:nvSpPr>
        <p:spPr bwMode="auto">
          <a:xfrm>
            <a:off x="5376765" y="2720224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73" name="CasellaDiTesto 24"/>
          <p:cNvSpPr txBox="1">
            <a:spLocks noChangeArrowheads="1"/>
          </p:cNvSpPr>
          <p:nvPr/>
        </p:nvSpPr>
        <p:spPr bwMode="auto">
          <a:xfrm>
            <a:off x="5589093" y="284278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75" name="CasellaDiTesto 24"/>
          <p:cNvSpPr txBox="1">
            <a:spLocks noChangeArrowheads="1"/>
          </p:cNvSpPr>
          <p:nvPr/>
        </p:nvSpPr>
        <p:spPr bwMode="auto">
          <a:xfrm>
            <a:off x="6047167" y="2049854"/>
            <a:ext cx="327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6" name="CasellaDiTesto 24"/>
          <p:cNvSpPr txBox="1">
            <a:spLocks noChangeArrowheads="1"/>
          </p:cNvSpPr>
          <p:nvPr/>
        </p:nvSpPr>
        <p:spPr bwMode="auto">
          <a:xfrm>
            <a:off x="6574302" y="2572640"/>
            <a:ext cx="3281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80" name="CasellaDiTesto 24"/>
          <p:cNvSpPr txBox="1">
            <a:spLocks noChangeArrowheads="1"/>
          </p:cNvSpPr>
          <p:nvPr/>
        </p:nvSpPr>
        <p:spPr bwMode="auto">
          <a:xfrm>
            <a:off x="7035666" y="1982788"/>
            <a:ext cx="3281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81" name="CasellaDiTesto 24"/>
          <p:cNvSpPr txBox="1">
            <a:spLocks noChangeArrowheads="1"/>
          </p:cNvSpPr>
          <p:nvPr/>
        </p:nvSpPr>
        <p:spPr bwMode="auto">
          <a:xfrm>
            <a:off x="7104372" y="2793111"/>
            <a:ext cx="3281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82" name="CasellaDiTesto 54"/>
          <p:cNvSpPr txBox="1">
            <a:spLocks noChangeArrowheads="1"/>
          </p:cNvSpPr>
          <p:nvPr/>
        </p:nvSpPr>
        <p:spPr bwMode="auto">
          <a:xfrm>
            <a:off x="1879601" y="5387039"/>
            <a:ext cx="40608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b="1" dirty="0" err="1">
                <a:latin typeface="Corbel" panose="020B0503020204020204" pitchFamily="34" charset="0"/>
              </a:rPr>
              <a:t>Alignment</a:t>
            </a:r>
            <a:r>
              <a:rPr lang="it-IT" altLang="it-IT" b="1" dirty="0">
                <a:latin typeface="Corbel" panose="020B0503020204020204" pitchFamily="34" charset="0"/>
              </a:rPr>
              <a:t> </a:t>
            </a:r>
            <a:r>
              <a:rPr lang="it-IT" altLang="it-IT" b="1" dirty="0" err="1">
                <a:latin typeface="Corbel" panose="020B0503020204020204" pitchFamily="34" charset="0"/>
              </a:rPr>
              <a:t>lenght </a:t>
            </a:r>
            <a:r>
              <a:rPr lang="it-IT" altLang="it-IT" b="1" dirty="0">
                <a:latin typeface="Corbel" panose="020B0503020204020204" pitchFamily="34" charset="0"/>
              </a:rPr>
              <a:t>= 8 res</a:t>
            </a:r>
          </a:p>
          <a:p>
            <a:r>
              <a:rPr lang="it-IT" altLang="it-IT" b="1" dirty="0" err="1">
                <a:latin typeface="Corbel" panose="020B0503020204020204" pitchFamily="34" charset="0"/>
              </a:rPr>
              <a:t>Alignment</a:t>
            </a:r>
            <a:r>
              <a:rPr lang="it-IT" altLang="it-IT" b="1" dirty="0">
                <a:latin typeface="Corbel" panose="020B0503020204020204" pitchFamily="34" charset="0"/>
              </a:rPr>
              <a:t> </a:t>
            </a:r>
            <a:r>
              <a:rPr lang="it-IT" altLang="it-IT" b="1" dirty="0" err="1">
                <a:latin typeface="Corbel" panose="020B0503020204020204" pitchFamily="34" charset="0"/>
              </a:rPr>
              <a:t>identity</a:t>
            </a:r>
            <a:r>
              <a:rPr lang="it-IT" altLang="it-IT" b="1" dirty="0">
                <a:latin typeface="Corbel" panose="020B0503020204020204" pitchFamily="34" charset="0"/>
              </a:rPr>
              <a:t> = 2/8</a:t>
            </a:r>
          </a:p>
        </p:txBody>
      </p:sp>
    </p:spTree>
    <p:extLst>
      <p:ext uri="{BB962C8B-B14F-4D97-AF65-F5344CB8AC3E}">
        <p14:creationId xmlns:p14="http://schemas.microsoft.com/office/powerpoint/2010/main" val="243859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l="23830" t="7693" r="20689" b="6838"/>
          <a:stretch/>
        </p:blipFill>
        <p:spPr>
          <a:xfrm>
            <a:off x="1608549" y="731806"/>
            <a:ext cx="5567094" cy="4824171"/>
          </a:xfrm>
          <a:prstGeom prst="rect">
            <a:avLst/>
          </a:prstGeom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919537" y="166689"/>
            <a:ext cx="8541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Sequence-to-structure relation: Cytochrome C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333247" y="257109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Comic Sans MS" pitchFamily="66" charset="0"/>
              </a:rPr>
              <a:t>HIS 19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891009" y="199317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Comic Sans MS" pitchFamily="66" charset="0"/>
              </a:rPr>
              <a:t>CYS 18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376555" y="32503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Comic Sans MS" pitchFamily="66" charset="0"/>
              </a:rPr>
              <a:t>CYS 15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485612" y="406353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Comic Sans MS" pitchFamily="66" charset="0"/>
              </a:rPr>
              <a:t>MET 81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/>
          </p:nvPr>
        </p:nvGraphicFramePr>
        <p:xfrm>
          <a:off x="5838010" y="5319059"/>
          <a:ext cx="4829991" cy="1387631"/>
        </p:xfrm>
        <a:graphic>
          <a:graphicData uri="http://schemas.openxmlformats.org/drawingml/2006/table">
            <a:tbl>
              <a:tblPr/>
              <a:tblGrid>
                <a:gridCol w="111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855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1" i="0" u="none" strike="noStrike" dirty="0" err="1">
                          <a:solidFill>
                            <a:srgbClr val="333333"/>
                          </a:solidFill>
                          <a:effectLst/>
                        </a:rPr>
                        <a:t>Feature</a:t>
                      </a:r>
                      <a:r>
                        <a:rPr lang="it-IT" sz="1200" b="1" i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it-IT" sz="1200" b="1" i="0" u="none" strike="noStrike" dirty="0" err="1">
                          <a:solidFill>
                            <a:srgbClr val="333333"/>
                          </a:solidFill>
                          <a:effectLst/>
                        </a:rPr>
                        <a:t>key</a:t>
                      </a:r>
                      <a:endParaRPr lang="it-IT" sz="1200" b="1" i="0" u="none" strike="noStrike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25235" marR="25235" marT="25235" marB="25235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1" i="0" u="none" strike="noStrike">
                          <a:solidFill>
                            <a:srgbClr val="333333"/>
                          </a:solidFill>
                          <a:effectLst/>
                        </a:rPr>
                        <a:t>Position(s)</a:t>
                      </a:r>
                    </a:p>
                  </a:txBody>
                  <a:tcPr marL="25235" marR="25235" marT="25235" marB="25235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1" i="0" u="none" strike="noStrike">
                          <a:solidFill>
                            <a:srgbClr val="333333"/>
                          </a:solidFill>
                          <a:effectLst/>
                        </a:rPr>
                        <a:t>Length</a:t>
                      </a:r>
                    </a:p>
                  </a:txBody>
                  <a:tcPr marL="25235" marR="25235" marT="25235" marB="25235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1" i="0" u="none" strike="noStrike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5235" marR="25235" marT="25235" marB="25235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4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>
                          <a:effectLst/>
                        </a:rPr>
                        <a:t>Binding site</a:t>
                      </a:r>
                      <a:r>
                        <a:rPr lang="it-IT" sz="1200" b="0" i="0" u="none" strike="noStrike" baseline="30000">
                          <a:effectLst/>
                          <a:latin typeface="Bookman"/>
                        </a:rPr>
                        <a:t>i</a:t>
                      </a:r>
                      <a:endParaRPr lang="it-IT" sz="1200" b="0" i="0" u="none" strike="noStrike">
                        <a:effectLst/>
                      </a:endParaRPr>
                    </a:p>
                  </a:txBody>
                  <a:tcPr marL="60564" marR="60564" marT="30282" marB="30282">
                    <a:lnL w="1524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b="0" i="0" u="none" strike="noStrike">
                          <a:solidFill>
                            <a:srgbClr val="00709B"/>
                          </a:solidFill>
                          <a:effectLst/>
                          <a:hlinkClick r:id="rId3"/>
                        </a:rPr>
                        <a:t>15 – 15</a:t>
                      </a:r>
                      <a:endParaRPr lang="it-IT" sz="1200" b="0" i="0" u="none" strike="noStrike">
                        <a:effectLst/>
                      </a:endParaRP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b="0" i="0" u="none" strike="noStrike">
                          <a:effectLst/>
                        </a:rPr>
                        <a:t>1</a:t>
                      </a: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>
                          <a:effectLst/>
                        </a:rPr>
                        <a:t>Heme (covalent)</a:t>
                      </a: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4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>
                          <a:effectLst/>
                        </a:rPr>
                        <a:t>Binding site</a:t>
                      </a:r>
                      <a:r>
                        <a:rPr lang="it-IT" sz="1200" b="0" i="0" u="none" strike="noStrike" baseline="30000">
                          <a:effectLst/>
                          <a:latin typeface="Bookman"/>
                        </a:rPr>
                        <a:t>i</a:t>
                      </a:r>
                      <a:endParaRPr lang="it-IT" sz="1200" b="0" i="0" u="none" strike="noStrike">
                        <a:effectLst/>
                      </a:endParaRPr>
                    </a:p>
                  </a:txBody>
                  <a:tcPr marL="60564" marR="60564" marT="30282" marB="30282">
                    <a:lnL w="1524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b="0" i="0" u="none" strike="noStrike">
                          <a:solidFill>
                            <a:srgbClr val="00709B"/>
                          </a:solidFill>
                          <a:effectLst/>
                          <a:hlinkClick r:id="rId4"/>
                        </a:rPr>
                        <a:t>18 – 18</a:t>
                      </a:r>
                      <a:endParaRPr lang="it-IT" sz="1200" b="0" i="0" u="none" strike="noStrike">
                        <a:effectLst/>
                      </a:endParaRP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b="0" i="0" u="none" strike="noStrike">
                          <a:effectLst/>
                        </a:rPr>
                        <a:t>1</a:t>
                      </a: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 dirty="0" err="1">
                          <a:effectLst/>
                        </a:rPr>
                        <a:t>Heme</a:t>
                      </a:r>
                      <a:r>
                        <a:rPr lang="it-IT" sz="1200" b="0" i="0" u="none" strike="noStrike" dirty="0">
                          <a:effectLst/>
                        </a:rPr>
                        <a:t> (</a:t>
                      </a:r>
                      <a:r>
                        <a:rPr lang="it-IT" sz="1200" b="0" i="0" u="none" strike="noStrike" dirty="0" err="1">
                          <a:effectLst/>
                        </a:rPr>
                        <a:t>covalent</a:t>
                      </a:r>
                      <a:r>
                        <a:rPr lang="it-IT" sz="1200" b="0" i="0" u="none" strike="noStrike" dirty="0">
                          <a:effectLst/>
                        </a:rPr>
                        <a:t>)</a:t>
                      </a: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4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>
                          <a:effectLst/>
                        </a:rPr>
                        <a:t>Metal binding</a:t>
                      </a:r>
                      <a:r>
                        <a:rPr lang="it-IT" sz="1200" b="0" i="0" u="none" strike="noStrike" baseline="30000">
                          <a:effectLst/>
                          <a:latin typeface="Bookman"/>
                        </a:rPr>
                        <a:t>i</a:t>
                      </a:r>
                      <a:endParaRPr lang="it-IT" sz="1200" b="0" i="0" u="none" strike="noStrike">
                        <a:effectLst/>
                      </a:endParaRPr>
                    </a:p>
                  </a:txBody>
                  <a:tcPr marL="60564" marR="60564" marT="30282" marB="30282">
                    <a:lnL w="1524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b="0" i="0" u="none" strike="noStrike">
                          <a:solidFill>
                            <a:srgbClr val="00709B"/>
                          </a:solidFill>
                          <a:effectLst/>
                          <a:hlinkClick r:id="rId5"/>
                        </a:rPr>
                        <a:t>19 – 19</a:t>
                      </a:r>
                      <a:endParaRPr lang="it-IT" sz="1200" b="0" i="0" u="none" strike="noStrike">
                        <a:effectLst/>
                      </a:endParaRP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b="0" i="0" u="none" strike="noStrike">
                          <a:effectLst/>
                        </a:rPr>
                        <a:t>1</a:t>
                      </a: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>
                          <a:effectLst/>
                        </a:rPr>
                        <a:t>Iron (heme axial ligand)</a:t>
                      </a: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4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>
                          <a:effectLst/>
                        </a:rPr>
                        <a:t>Metal binding</a:t>
                      </a:r>
                      <a:r>
                        <a:rPr lang="it-IT" sz="1200" b="0" i="0" u="none" strike="noStrike" baseline="30000">
                          <a:effectLst/>
                          <a:latin typeface="Bookman"/>
                        </a:rPr>
                        <a:t>i</a:t>
                      </a:r>
                      <a:endParaRPr lang="it-IT" sz="1200" b="0" i="0" u="none" strike="noStrike">
                        <a:effectLst/>
                      </a:endParaRPr>
                    </a:p>
                  </a:txBody>
                  <a:tcPr marL="60564" marR="60564" marT="30282" marB="30282">
                    <a:lnL w="1524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b="0" i="0" u="none" strike="noStrike">
                          <a:solidFill>
                            <a:srgbClr val="00709B"/>
                          </a:solidFill>
                          <a:effectLst/>
                          <a:hlinkClick r:id="rId6"/>
                        </a:rPr>
                        <a:t>81 – 81</a:t>
                      </a:r>
                      <a:endParaRPr lang="it-IT" sz="1200" b="0" i="0" u="none" strike="noStrike">
                        <a:effectLst/>
                      </a:endParaRP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b="0" i="0" u="none" strike="noStrike">
                          <a:effectLst/>
                        </a:rPr>
                        <a:t>1</a:t>
                      </a: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b="0" i="0" u="none" strike="noStrike" dirty="0" err="1">
                          <a:effectLst/>
                        </a:rPr>
                        <a:t>Iron</a:t>
                      </a:r>
                      <a:r>
                        <a:rPr lang="it-IT" sz="1200" b="0" i="0" u="none" strike="noStrike" dirty="0">
                          <a:effectLst/>
                        </a:rPr>
                        <a:t> (</a:t>
                      </a:r>
                      <a:r>
                        <a:rPr lang="it-IT" sz="1200" b="0" i="0" u="none" strike="noStrike" dirty="0" err="1">
                          <a:effectLst/>
                        </a:rPr>
                        <a:t>heme</a:t>
                      </a:r>
                      <a:r>
                        <a:rPr lang="it-IT" sz="1200" b="0" i="0" u="none" strike="noStrike" dirty="0">
                          <a:effectLst/>
                        </a:rPr>
                        <a:t> </a:t>
                      </a:r>
                      <a:r>
                        <a:rPr lang="it-IT" sz="1200" b="0" i="0" u="none" strike="noStrike" dirty="0" err="1">
                          <a:effectLst/>
                        </a:rPr>
                        <a:t>axial</a:t>
                      </a:r>
                      <a:r>
                        <a:rPr lang="it-IT" sz="1200" b="0" i="0" u="none" strike="noStrike" dirty="0">
                          <a:effectLst/>
                        </a:rPr>
                        <a:t> </a:t>
                      </a:r>
                      <a:r>
                        <a:rPr lang="it-IT" sz="1200" b="0" i="0" u="none" strike="noStrike" dirty="0" err="1">
                          <a:effectLst/>
                        </a:rPr>
                        <a:t>ligand</a:t>
                      </a:r>
                      <a:r>
                        <a:rPr lang="it-IT" sz="1200" b="0" i="0" u="none" strike="noStrike" dirty="0">
                          <a:effectLst/>
                        </a:rPr>
                        <a:t>)</a:t>
                      </a:r>
                    </a:p>
                  </a:txBody>
                  <a:tcPr marL="60564" marR="60564" marT="30282" marB="30282">
                    <a:lnL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7281" name="Picture 1" descr="http://www.uniprot.org/images/sequence_buff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2" name="Picture 2" descr="http://www.uniprot.org/images/sequence_mark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3" name="Picture 3" descr="http://www.uniprot.org/images/sequence_buff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4" name="Picture 4" descr="http://www.uniprot.org/images/sequence_buff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5" name="Picture 5" descr="http://www.uniprot.org/images/sequence_mark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6" name="Picture 6" descr="http://www.uniprot.org/images/sequence_buff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7" name="Picture 7" descr="http://www.uniprot.org/images/sequence_buff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8" name="Picture 8" descr="http://www.uniprot.org/images/sequence_mark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9" name="Picture 9" descr="http://www.uniprot.org/images/sequence_buff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90" name="Picture 10" descr="http://www.uniprot.org/images/sequence_buff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91" name="Picture 11" descr="http://www.uniprot.org/images/sequence_mark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92" name="Picture 12" descr="http://www.uniprot.org/images/sequence_buff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0977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209801" y="2808604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it-IT" altLang="it-IT" sz="1350">
                <a:latin typeface="Arial" panose="020B0604020202020204" pitchFamily="34" charset="0"/>
              </a:rPr>
            </a:br>
            <a:endParaRPr lang="it-IT" altLang="it-IT" sz="1350">
              <a:latin typeface="Arial" panose="020B0604020202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6890877" y="862931"/>
            <a:ext cx="3885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Electron carrier protein. The oxidized form of the cytochrome c </a:t>
            </a:r>
            <a:r>
              <a:rPr lang="en-US" dirty="0" err="1">
                <a:solidFill>
                  <a:srgbClr val="222222"/>
                </a:solidFill>
                <a:latin typeface="Verdana" panose="020B0604030504040204" pitchFamily="34" charset="0"/>
              </a:rPr>
              <a:t>heme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 group can accept an electron from the </a:t>
            </a:r>
            <a:r>
              <a:rPr lang="en-US" dirty="0" err="1">
                <a:solidFill>
                  <a:srgbClr val="222222"/>
                </a:solidFill>
                <a:latin typeface="Verdana" panose="020B0604030504040204" pitchFamily="34" charset="0"/>
              </a:rPr>
              <a:t>heme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 group of the cytochrome c1 subunit of cytochrome reductase. Cytochrome c then transfers this electron to the cytochrome oxidase complex, the final protein carrier in the mitochondrial electron-transport chain.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992895" y="611212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Comic Sans MS" pitchFamily="66" charset="0"/>
              </a:rPr>
              <a:t>PDB: 3zcf:A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7752185" y="460009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  <a:latin typeface="Comic Sans MS" pitchFamily="66" charset="0"/>
              </a:rPr>
              <a:t>UniProt</a:t>
            </a:r>
            <a:r>
              <a:rPr lang="it-IT" dirty="0">
                <a:solidFill>
                  <a:srgbClr val="FF0000"/>
                </a:solidFill>
                <a:latin typeface="Comic Sans MS" pitchFamily="66" charset="0"/>
              </a:rPr>
              <a:t>: P99999</a:t>
            </a:r>
          </a:p>
        </p:txBody>
      </p:sp>
    </p:spTree>
    <p:extLst>
      <p:ext uri="{BB962C8B-B14F-4D97-AF65-F5344CB8AC3E}">
        <p14:creationId xmlns:p14="http://schemas.microsoft.com/office/powerpoint/2010/main" val="407556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783632" y="260648"/>
            <a:ext cx="6457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Cytochrome C (</a:t>
            </a:r>
            <a:r>
              <a:rPr lang="en-US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Homo </a:t>
            </a: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vs. </a:t>
            </a:r>
            <a:r>
              <a:rPr lang="en-US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Horse</a:t>
            </a: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343079" y="887861"/>
            <a:ext cx="7299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Corbel" panose="020B0503020204020204" pitchFamily="34" charset="0"/>
              </a:rPr>
              <a:t>Human </a:t>
            </a:r>
            <a:r>
              <a:rPr lang="it-IT" sz="2400" b="1" dirty="0" err="1">
                <a:latin typeface="Corbel" panose="020B0503020204020204" pitchFamily="34" charset="0"/>
              </a:rPr>
              <a:t>Cytochrome</a:t>
            </a:r>
            <a:r>
              <a:rPr lang="it-IT" sz="2400" b="1" dirty="0">
                <a:latin typeface="Corbel" panose="020B0503020204020204" pitchFamily="34" charset="0"/>
              </a:rPr>
              <a:t> C - Uniprot:P99999. 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PDB: 3ZCF:A</a:t>
            </a:r>
          </a:p>
          <a:p>
            <a:r>
              <a:rPr lang="it-IT" sz="2400" b="1" dirty="0">
                <a:latin typeface="Corbel" panose="020B0503020204020204" pitchFamily="34" charset="0"/>
              </a:rPr>
              <a:t>Equine </a:t>
            </a:r>
            <a:r>
              <a:rPr lang="it-IT" sz="2400" b="1" dirty="0" err="1">
                <a:latin typeface="Corbel" panose="020B0503020204020204" pitchFamily="34" charset="0"/>
              </a:rPr>
              <a:t>Cytochrome</a:t>
            </a:r>
            <a:r>
              <a:rPr lang="it-IT" sz="2400" b="1" dirty="0">
                <a:latin typeface="Corbel" panose="020B0503020204020204" pitchFamily="34" charset="0"/>
              </a:rPr>
              <a:t> C – </a:t>
            </a:r>
            <a:r>
              <a:rPr lang="it-IT" sz="2400" b="1" dirty="0" err="1">
                <a:latin typeface="Corbel" panose="020B0503020204020204" pitchFamily="34" charset="0"/>
              </a:rPr>
              <a:t>Uniprot</a:t>
            </a:r>
            <a:r>
              <a:rPr lang="it-IT" sz="2400" b="1" dirty="0">
                <a:latin typeface="Corbel" panose="020B0503020204020204" pitchFamily="34" charset="0"/>
              </a:rPr>
              <a:t>: P00004. 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PDB 3O20:A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32615" t="17679" r="28644" b="22687"/>
          <a:stretch/>
        </p:blipFill>
        <p:spPr>
          <a:xfrm>
            <a:off x="1424516" y="1953634"/>
            <a:ext cx="3848082" cy="333190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591944" y="2423743"/>
            <a:ext cx="3501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  <a:latin typeface="Comic Sans MS" pitchFamily="66" charset="0"/>
              </a:rPr>
              <a:t>Structural</a:t>
            </a:r>
            <a:r>
              <a:rPr lang="it-IT" sz="24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latin typeface="Comic Sans MS" pitchFamily="66" charset="0"/>
              </a:rPr>
              <a:t>alignment</a:t>
            </a:r>
            <a:r>
              <a:rPr lang="it-IT" sz="2400" b="1" dirty="0">
                <a:solidFill>
                  <a:srgbClr val="FF0000"/>
                </a:solidFill>
                <a:latin typeface="Comic Sans MS" pitchFamily="66" charset="0"/>
              </a:rPr>
              <a:t>: </a:t>
            </a:r>
          </a:p>
          <a:p>
            <a:r>
              <a:rPr lang="it-IT" sz="2400" b="1" dirty="0">
                <a:latin typeface="Comic Sans MS" pitchFamily="66" charset="0"/>
              </a:rPr>
              <a:t>RMSD= 0,035 nm</a:t>
            </a:r>
          </a:p>
        </p:txBody>
      </p:sp>
      <p:sp>
        <p:nvSpPr>
          <p:cNvPr id="7" name="Rettangolo 6"/>
          <p:cNvSpPr/>
          <p:nvPr/>
        </p:nvSpPr>
        <p:spPr>
          <a:xfrm>
            <a:off x="4871865" y="4005064"/>
            <a:ext cx="5878282" cy="2778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1:A                20:A                40:A                60:A         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|    .    |    .    |    .    |    .    |    .    |    .    |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GDVEKGKKIFIMK</a:t>
            </a:r>
            <a:r>
              <a:rPr lang="it-IT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it-IT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TVEKGGKHKTGPNLHGLFGRKTGQAPGYSYTAANKNKGIIWGEDTLMEYLEN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||||||||||:.||.||||||||||||||||||||||||||||||:.||.|||||||.|.|:||||||||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GDVEKGKKIFVQK</a:t>
            </a:r>
            <a:r>
              <a:rPr lang="it-IT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it-IT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TVEKGGKHKTGPNLHGLFGRKTGQAPGFTYTDANKNKGITWKEETLMEYLEN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|    .    |    .    |    .    |    .    |    .    |    .    |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1:A                20:A                40:A                60:A         </a:t>
            </a:r>
          </a:p>
          <a:p>
            <a:endParaRPr lang="it-IT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80:A                100:A        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|    .    |    .    |    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PKKYIPGTK</a:t>
            </a:r>
            <a:r>
              <a:rPr lang="it-IT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IFVGIKKKEERADLIAYLKKATNE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||||||||||||.|||||.||.||||||||||||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PKKYIPGTK</a:t>
            </a:r>
            <a:r>
              <a:rPr lang="it-IT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IFAGIKKKTEREDLIAYLKKATNE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|    .    |    .    |    </a:t>
            </a:r>
          </a:p>
          <a:p>
            <a:r>
              <a:rPr lang="it-IT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80:A                100:A </a:t>
            </a:r>
          </a:p>
        </p:txBody>
      </p:sp>
      <p:sp>
        <p:nvSpPr>
          <p:cNvPr id="4" name="Rettangolo 3"/>
          <p:cNvSpPr/>
          <p:nvPr/>
        </p:nvSpPr>
        <p:spPr>
          <a:xfrm>
            <a:off x="1018565" y="5341888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88% </a:t>
            </a:r>
            <a:r>
              <a:rPr lang="it-IT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sequence</a:t>
            </a:r>
            <a:r>
              <a:rPr lang="it-IT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it-IT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identity</a:t>
            </a:r>
            <a:endParaRPr lang="it-IT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807969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2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566703" y="120274"/>
            <a:ext cx="8568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Cytochrome C (</a:t>
            </a:r>
            <a:r>
              <a:rPr lang="en-US" sz="24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Homo </a:t>
            </a:r>
            <a:r>
              <a:rPr 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vs. </a:t>
            </a:r>
            <a:r>
              <a:rPr lang="en-US" sz="2400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Rhodobacter</a:t>
            </a:r>
            <a:r>
              <a:rPr lang="en-US" sz="24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n-US" sz="2400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sphaeroides</a:t>
            </a:r>
            <a:r>
              <a:rPr 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43337" y="701860"/>
            <a:ext cx="885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Corbel" panose="020B0503020204020204" pitchFamily="34" charset="0"/>
              </a:rPr>
              <a:t>Human </a:t>
            </a:r>
            <a:r>
              <a:rPr lang="it-IT" sz="2400" b="1" dirty="0" err="1">
                <a:latin typeface="Corbel" panose="020B0503020204020204" pitchFamily="34" charset="0"/>
              </a:rPr>
              <a:t>Cytochrome</a:t>
            </a:r>
            <a:r>
              <a:rPr lang="it-IT" sz="2400" b="1" dirty="0">
                <a:latin typeface="Corbel" panose="020B0503020204020204" pitchFamily="34" charset="0"/>
              </a:rPr>
              <a:t> C                         - Uniprot:P99999. PDB: 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3ZCF:A</a:t>
            </a:r>
          </a:p>
          <a:p>
            <a:r>
              <a:rPr lang="it-IT" sz="2400" b="1" dirty="0" err="1">
                <a:latin typeface="Corbel" panose="020B0503020204020204" pitchFamily="34" charset="0"/>
              </a:rPr>
              <a:t>Cytochrome</a:t>
            </a:r>
            <a:r>
              <a:rPr lang="it-IT" sz="2400" b="1" dirty="0">
                <a:latin typeface="Corbel" panose="020B0503020204020204" pitchFamily="34" charset="0"/>
              </a:rPr>
              <a:t> C2 </a:t>
            </a:r>
            <a:r>
              <a:rPr lang="it-IT" sz="2400" b="1" i="1" dirty="0" err="1">
                <a:latin typeface="Corbel" panose="020B0503020204020204" pitchFamily="34" charset="0"/>
              </a:rPr>
              <a:t>Rhodobacter</a:t>
            </a:r>
            <a:r>
              <a:rPr lang="it-IT" sz="2400" b="1" i="1" dirty="0">
                <a:latin typeface="Corbel" panose="020B0503020204020204" pitchFamily="34" charset="0"/>
              </a:rPr>
              <a:t> </a:t>
            </a:r>
            <a:r>
              <a:rPr lang="it-IT" sz="2400" b="1" i="1" dirty="0" err="1">
                <a:latin typeface="Corbel" panose="020B0503020204020204" pitchFamily="34" charset="0"/>
              </a:rPr>
              <a:t>Sph</a:t>
            </a:r>
            <a:r>
              <a:rPr lang="it-IT" sz="2400" b="1" i="1" dirty="0">
                <a:latin typeface="Corbel" panose="020B0503020204020204" pitchFamily="34" charset="0"/>
              </a:rPr>
              <a:t>. </a:t>
            </a:r>
            <a:r>
              <a:rPr lang="it-IT" sz="2400" b="1" dirty="0">
                <a:latin typeface="Corbel" panose="020B0503020204020204" pitchFamily="34" charset="0"/>
              </a:rPr>
              <a:t>- </a:t>
            </a:r>
            <a:r>
              <a:rPr lang="it-IT" sz="2400" b="1" dirty="0" err="1">
                <a:latin typeface="Corbel" panose="020B0503020204020204" pitchFamily="34" charset="0"/>
              </a:rPr>
              <a:t>Uniprot</a:t>
            </a:r>
            <a:r>
              <a:rPr lang="it-IT" sz="2400" b="1" dirty="0">
                <a:latin typeface="Corbel" panose="020B0503020204020204" pitchFamily="34" charset="0"/>
              </a:rPr>
              <a:t>: P0C0X8. PDB: 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1CXC:A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613094" y="2137553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Structural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alignment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: </a:t>
            </a:r>
          </a:p>
          <a:p>
            <a:r>
              <a:rPr lang="it-IT" sz="2400" b="1" dirty="0">
                <a:latin typeface="Corbel" panose="020B0503020204020204" pitchFamily="34" charset="0"/>
              </a:rPr>
              <a:t>RMSD= 0,18 nm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3692" t="13516" r="28776" b="15485"/>
          <a:stretch/>
        </p:blipFill>
        <p:spPr>
          <a:xfrm>
            <a:off x="347148" y="1687628"/>
            <a:ext cx="3881953" cy="3261668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4953001" y="3318462"/>
            <a:ext cx="70223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1:A                20:A                       40:A               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|    .    |           .    |    .    |    .     |    .   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GDVEKGKKIFIMK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TVEKGG-------KHKTGPNLHGLFGRKTGQAPGYS-YTAANKNKG---IIW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||.|.|.|.|. .|..||.:....       ..||||||:|..||..|....:. |....|..|   :.|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GDPEAGAKAFN-Q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VIVDDSGTTIAGRNAKTGPNLYGVVGRTAGTQADFKGYGEGMKEAGAKGLAW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|     .    |    .    |    .    |    .    |    .    |    .    |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3:A               20:A                40:A                60:A         </a:t>
            </a:r>
          </a:p>
          <a:p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60:A                        80:A                100:A    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.    |    .            |    .    |    .    |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GEDTLMEYLENPKKYI--------PGTK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IFVGIKKKEERADLIAYLKKATNE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.|:...:|.:.|.|::        ...||.| .:||..:...:.|||......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DEEHFVQYVQDPTKFLKEYTGDAKAKGK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TF-KLKKEADAHNIWAYLQQVAVR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    |    .    |    .    |     .    |    .    |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80:A                100:A                120:A </a:t>
            </a:r>
          </a:p>
        </p:txBody>
      </p:sp>
      <p:sp>
        <p:nvSpPr>
          <p:cNvPr id="4" name="Rettangolo 3"/>
          <p:cNvSpPr/>
          <p:nvPr/>
        </p:nvSpPr>
        <p:spPr>
          <a:xfrm>
            <a:off x="1403960" y="5104067"/>
            <a:ext cx="3187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28% </a:t>
            </a:r>
            <a:r>
              <a:rPr lang="it-IT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sequence</a:t>
            </a:r>
            <a:r>
              <a:rPr lang="it-IT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it-IT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identity</a:t>
            </a:r>
            <a:endParaRPr lang="it-IT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7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60400" y="170769"/>
            <a:ext cx="102598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Cytochrome C (</a:t>
            </a:r>
            <a:r>
              <a:rPr lang="en-US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Homo </a:t>
            </a: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vs. </a:t>
            </a:r>
            <a:r>
              <a:rPr lang="en-US" sz="2800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Rhodopseudomonas</a:t>
            </a:r>
            <a:r>
              <a:rPr lang="en-US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n-US" sz="2800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palustris</a:t>
            </a: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324583" y="836316"/>
            <a:ext cx="9543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Corbel" panose="020B0503020204020204" pitchFamily="34" charset="0"/>
              </a:rPr>
              <a:t>Human </a:t>
            </a:r>
            <a:r>
              <a:rPr lang="it-IT" sz="2400" b="1" dirty="0" err="1">
                <a:latin typeface="Corbel" panose="020B0503020204020204" pitchFamily="34" charset="0"/>
              </a:rPr>
              <a:t>Cytochrome</a:t>
            </a:r>
            <a:r>
              <a:rPr lang="it-IT" sz="2400" b="1" dirty="0">
                <a:latin typeface="Corbel" panose="020B0503020204020204" pitchFamily="34" charset="0"/>
              </a:rPr>
              <a:t> C -                                    Uniprot:P99999. 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PDB: 3ZCF:A</a:t>
            </a:r>
          </a:p>
          <a:p>
            <a:r>
              <a:rPr lang="it-IT" sz="2400" b="1" dirty="0" err="1">
                <a:latin typeface="Corbel" panose="020B0503020204020204" pitchFamily="34" charset="0"/>
              </a:rPr>
              <a:t>Cytochrome</a:t>
            </a:r>
            <a:r>
              <a:rPr lang="it-IT" sz="2400" b="1" dirty="0">
                <a:latin typeface="Corbel" panose="020B0503020204020204" pitchFamily="34" charset="0"/>
              </a:rPr>
              <a:t> C2 </a:t>
            </a:r>
            <a:r>
              <a:rPr lang="it-IT" sz="2400" b="1" i="1" dirty="0" err="1">
                <a:latin typeface="Corbel" panose="020B0503020204020204" pitchFamily="34" charset="0"/>
              </a:rPr>
              <a:t>Rhodopseudomons</a:t>
            </a:r>
            <a:r>
              <a:rPr lang="it-IT" sz="2400" b="1" i="1" dirty="0">
                <a:latin typeface="Corbel" panose="020B0503020204020204" pitchFamily="34" charset="0"/>
              </a:rPr>
              <a:t> </a:t>
            </a:r>
            <a:r>
              <a:rPr lang="it-IT" sz="2400" b="1" i="1" dirty="0" err="1">
                <a:latin typeface="Corbel" panose="020B0503020204020204" pitchFamily="34" charset="0"/>
              </a:rPr>
              <a:t>pal</a:t>
            </a:r>
            <a:r>
              <a:rPr lang="it-IT" sz="2400" b="1" i="1" dirty="0">
                <a:latin typeface="Corbel" panose="020B0503020204020204" pitchFamily="34" charset="0"/>
              </a:rPr>
              <a:t>. </a:t>
            </a:r>
            <a:r>
              <a:rPr lang="it-IT" sz="2400" b="1" dirty="0">
                <a:latin typeface="Corbel" panose="020B0503020204020204" pitchFamily="34" charset="0"/>
              </a:rPr>
              <a:t>– </a:t>
            </a:r>
            <a:r>
              <a:rPr lang="it-IT" sz="2400" b="1" dirty="0" err="1">
                <a:latin typeface="Corbel" panose="020B0503020204020204" pitchFamily="34" charset="0"/>
              </a:rPr>
              <a:t>Uniprot</a:t>
            </a:r>
            <a:r>
              <a:rPr lang="it-IT" sz="2400" b="1" dirty="0">
                <a:latin typeface="Corbel" panose="020B0503020204020204" pitchFamily="34" charset="0"/>
              </a:rPr>
              <a:t>: P00091. 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PDB: 1I8O:A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096306" y="2202146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Structural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alignment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: </a:t>
            </a:r>
          </a:p>
          <a:p>
            <a:r>
              <a:rPr lang="it-IT" sz="2400" b="1" dirty="0">
                <a:latin typeface="Corbel" panose="020B0503020204020204" pitchFamily="34" charset="0"/>
              </a:rPr>
              <a:t>RMSD= 0,13 nm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30654" t="22292" r="26182" b="21224"/>
          <a:stretch/>
        </p:blipFill>
        <p:spPr>
          <a:xfrm>
            <a:off x="917847" y="1934601"/>
            <a:ext cx="3779912" cy="278228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4937867" y="3441680"/>
            <a:ext cx="66953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1:A                20:A                40:A                   60:A     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|    .    |    .    |    .    |    .    |    .       |    .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GDVEKGKKIFIMK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TVEKGGKHKTGPNLHGLFGRKTGQAPGYSYTAANKNKG---IIWGEDTLMEY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.|...|..:|. .|..||..   .|...||.|.|..|||.|.|.|:.|...|.|.|   ::|..|.:..|</a:t>
            </a:r>
          </a:p>
          <a:p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xDAKAGEAVFK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-Q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MT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RA---DKNMVGPALAGVVGRKAGTAAGFTYSPLNHNSGEAGLVWTADNIVPY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|     .       |    .    |    .    |    .    |    .    |    .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1:A                    20:A                40:A                60:A         </a:t>
            </a:r>
          </a:p>
          <a:p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80:A                100:A    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|    .                  |    .    |    .    |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LENPKKYIP--------------GTK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IFVGIKKKEERADLIAYLKKAT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|..|..::.              .|||.| .:...::|.|.:|||....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LADPNAFLKKFLTEKGKADQAVGVTK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TF-KLANEQQRKDVVAYLATLK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    .    |    .    |    .     |    .    |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80:A                 100:A         </a:t>
            </a:r>
          </a:p>
          <a:p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324583" y="4984170"/>
            <a:ext cx="3185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29% </a:t>
            </a:r>
            <a:r>
              <a:rPr lang="it-IT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sequence</a:t>
            </a:r>
            <a:r>
              <a:rPr lang="it-IT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it-IT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identity</a:t>
            </a:r>
            <a:endParaRPr lang="it-IT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6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l="21160" t="6990" r="24599" b="18298"/>
          <a:stretch/>
        </p:blipFill>
        <p:spPr>
          <a:xfrm>
            <a:off x="1015969" y="1710280"/>
            <a:ext cx="3674861" cy="2847268"/>
          </a:xfrm>
          <a:prstGeom prst="rect">
            <a:avLst/>
          </a:prstGeom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557042" y="116632"/>
            <a:ext cx="8859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Cytochrome C (</a:t>
            </a:r>
            <a:r>
              <a:rPr lang="en-US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Homo </a:t>
            </a: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vs. </a:t>
            </a:r>
            <a:r>
              <a:rPr lang="en-US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Arabidopsis thaliana</a:t>
            </a: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557042" y="707880"/>
            <a:ext cx="9471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Corbel" panose="020B0503020204020204" pitchFamily="34" charset="0"/>
              </a:rPr>
              <a:t>Human </a:t>
            </a:r>
            <a:r>
              <a:rPr lang="it-IT" sz="2400" b="1" dirty="0" err="1">
                <a:latin typeface="Corbel" panose="020B0503020204020204" pitchFamily="34" charset="0"/>
              </a:rPr>
              <a:t>Cytochrome</a:t>
            </a:r>
            <a:r>
              <a:rPr lang="it-IT" sz="2400" b="1" dirty="0">
                <a:latin typeface="Corbel" panose="020B0503020204020204" pitchFamily="34" charset="0"/>
              </a:rPr>
              <a:t> C                                  - Uniprot:P99999. 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PDB: 3ZCF:A</a:t>
            </a:r>
          </a:p>
          <a:p>
            <a:r>
              <a:rPr lang="it-IT" sz="2400" b="1" dirty="0" err="1">
                <a:latin typeface="Corbel" panose="020B0503020204020204" pitchFamily="34" charset="0"/>
              </a:rPr>
              <a:t>Cytochrome</a:t>
            </a:r>
            <a:r>
              <a:rPr lang="it-IT" sz="2400" b="1" dirty="0">
                <a:latin typeface="Corbel" panose="020B0503020204020204" pitchFamily="34" charset="0"/>
              </a:rPr>
              <a:t> C6A </a:t>
            </a:r>
            <a:r>
              <a:rPr lang="it-IT" sz="2400" b="1" i="1" dirty="0" err="1">
                <a:latin typeface="Corbel" panose="020B0503020204020204" pitchFamily="34" charset="0"/>
              </a:rPr>
              <a:t>Arabidopsis</a:t>
            </a:r>
            <a:r>
              <a:rPr lang="it-IT" sz="2400" b="1" i="1" dirty="0">
                <a:latin typeface="Corbel" panose="020B0503020204020204" pitchFamily="34" charset="0"/>
              </a:rPr>
              <a:t> </a:t>
            </a:r>
            <a:r>
              <a:rPr lang="it-IT" sz="2400" b="1" i="1" dirty="0" err="1">
                <a:latin typeface="Corbel" panose="020B0503020204020204" pitchFamily="34" charset="0"/>
              </a:rPr>
              <a:t>Thaliana</a:t>
            </a:r>
            <a:r>
              <a:rPr lang="it-IT" sz="2400" b="1" i="1" dirty="0">
                <a:latin typeface="Corbel" panose="020B0503020204020204" pitchFamily="34" charset="0"/>
              </a:rPr>
              <a:t> </a:t>
            </a:r>
            <a:r>
              <a:rPr lang="it-IT" sz="2400" b="1" dirty="0">
                <a:latin typeface="Corbel" panose="020B0503020204020204" pitchFamily="34" charset="0"/>
              </a:rPr>
              <a:t>- </a:t>
            </a:r>
            <a:r>
              <a:rPr lang="it-IT" sz="2400" b="1" dirty="0" err="1">
                <a:latin typeface="Corbel" panose="020B0503020204020204" pitchFamily="34" charset="0"/>
              </a:rPr>
              <a:t>Uniprot</a:t>
            </a:r>
            <a:r>
              <a:rPr lang="it-IT" sz="2400" b="1" dirty="0">
                <a:latin typeface="Corbel" panose="020B0503020204020204" pitchFamily="34" charset="0"/>
              </a:rPr>
              <a:t>: Q93VA3.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 PDB 2CE0:A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217015" y="2219752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Structural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alignment</a:t>
            </a:r>
            <a:r>
              <a:rPr lang="it-IT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: </a:t>
            </a:r>
          </a:p>
          <a:p>
            <a:r>
              <a:rPr lang="it-IT" sz="2400" b="1" dirty="0">
                <a:latin typeface="Corbel" panose="020B0503020204020204" pitchFamily="34" charset="0"/>
              </a:rPr>
              <a:t>RMSD= 0,35 nm</a:t>
            </a:r>
          </a:p>
        </p:txBody>
      </p:sp>
      <p:sp>
        <p:nvSpPr>
          <p:cNvPr id="7" name="Rettangolo 6"/>
          <p:cNvSpPr/>
          <p:nvPr/>
        </p:nvSpPr>
        <p:spPr>
          <a:xfrm>
            <a:off x="4690830" y="3294920"/>
            <a:ext cx="72081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1:A                20:A                    40:A                60:A     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|    .    |    .    |        .    |    .    |    .    |    .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GDVEKGKKIFIMK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TVEKGGKHKTGP---NLHG-LFGRKTGQAPGYSYTAANKNKGIIWGEDTLME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.|:::|..:|...|..||...  |...  .   .|.. ...|.                 .:..|:.:..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LDIQRGATLFNRA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DTG--GNII--QPGATLFTKDLERN-----------------GVDTEEEIYR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|    .    |      .      |    .    |                     .    |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3:A              20:A                    40:A                          </a:t>
            </a:r>
          </a:p>
          <a:p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80:A                100:A    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   .    |    .    |    .    |  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YLE---------NPKKYIPGTK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IFVGIKKKEERADLIAYLKKATNE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..|....|.......:... |...|..:.|....: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VTYFGKGRMPGFGEKCTPRGQCTFGPRLQDE-EIKLLAEFVKFQADQ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    |    .    |    .    |     .    |    .  </a:t>
            </a:r>
          </a:p>
          <a:p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60:A                80:A  </a:t>
            </a:r>
          </a:p>
        </p:txBody>
      </p:sp>
      <p:sp>
        <p:nvSpPr>
          <p:cNvPr id="4" name="Rettangolo 3"/>
          <p:cNvSpPr/>
          <p:nvPr/>
        </p:nvSpPr>
        <p:spPr>
          <a:xfrm>
            <a:off x="1015969" y="5375033"/>
            <a:ext cx="315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13% </a:t>
            </a:r>
            <a:r>
              <a:rPr lang="it-IT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sequence</a:t>
            </a:r>
            <a:r>
              <a:rPr lang="it-IT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it-IT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identity</a:t>
            </a:r>
            <a:endParaRPr lang="it-IT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4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14300" y="6117572"/>
            <a:ext cx="1076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it-IT" sz="2000">
                <a:latin typeface="Corbel" panose="020B0503020204020204" pitchFamily="34" charset="0"/>
              </a:rPr>
              <a:t>Chothia, C. &amp; Lesk, A. M. (1986). The relation between the divergence of sequence and structure in proteins. </a:t>
            </a:r>
            <a:r>
              <a:rPr lang="en-US" altLang="it-IT" sz="2000" i="1">
                <a:latin typeface="Corbel" panose="020B0503020204020204" pitchFamily="34" charset="0"/>
              </a:rPr>
              <a:t>EMBO J.</a:t>
            </a:r>
            <a:r>
              <a:rPr lang="en-US" altLang="it-IT" sz="2000">
                <a:latin typeface="Corbel" panose="020B0503020204020204" pitchFamily="34" charset="0"/>
              </a:rPr>
              <a:t> </a:t>
            </a:r>
            <a:r>
              <a:rPr lang="en-US" altLang="it-IT" sz="2000" b="1">
                <a:latin typeface="Corbel" panose="020B0503020204020204" pitchFamily="34" charset="0"/>
              </a:rPr>
              <a:t>5</a:t>
            </a:r>
            <a:r>
              <a:rPr lang="en-US" altLang="it-IT" sz="2000">
                <a:latin typeface="Corbel" panose="020B0503020204020204" pitchFamily="34" charset="0"/>
              </a:rPr>
              <a:t>, 823-826. </a:t>
            </a:r>
          </a:p>
        </p:txBody>
      </p:sp>
      <p:sp>
        <p:nvSpPr>
          <p:cNvPr id="37892" name="Rectangle 7"/>
          <p:cNvSpPr>
            <a:spLocks noChangeArrowheads="1"/>
          </p:cNvSpPr>
          <p:nvPr/>
        </p:nvSpPr>
        <p:spPr bwMode="auto">
          <a:xfrm>
            <a:off x="2362200" y="12906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it-IT" sz="2400"/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1905000" y="3733800"/>
            <a:ext cx="48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0.0</a:t>
            </a:r>
          </a:p>
        </p:txBody>
      </p:sp>
      <p:sp>
        <p:nvSpPr>
          <p:cNvPr id="37894" name="Text Box 9"/>
          <p:cNvSpPr txBox="1">
            <a:spLocks noChangeArrowheads="1"/>
          </p:cNvSpPr>
          <p:nvPr/>
        </p:nvSpPr>
        <p:spPr bwMode="auto">
          <a:xfrm>
            <a:off x="1905000" y="1143000"/>
            <a:ext cx="48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2.5</a:t>
            </a: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1905000" y="3276600"/>
            <a:ext cx="48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0.5</a:t>
            </a:r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1905000" y="2209800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1.5</a:t>
            </a:r>
          </a:p>
        </p:txBody>
      </p:sp>
      <p:sp>
        <p:nvSpPr>
          <p:cNvPr id="37897" name="Text Box 12"/>
          <p:cNvSpPr txBox="1">
            <a:spLocks noChangeArrowheads="1"/>
          </p:cNvSpPr>
          <p:nvPr/>
        </p:nvSpPr>
        <p:spPr bwMode="auto">
          <a:xfrm>
            <a:off x="1905000" y="1676400"/>
            <a:ext cx="48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2.0</a:t>
            </a:r>
          </a:p>
        </p:txBody>
      </p:sp>
      <p:sp>
        <p:nvSpPr>
          <p:cNvPr id="37898" name="Text Box 13"/>
          <p:cNvSpPr txBox="1">
            <a:spLocks noChangeArrowheads="1"/>
          </p:cNvSpPr>
          <p:nvPr/>
        </p:nvSpPr>
        <p:spPr bwMode="auto">
          <a:xfrm>
            <a:off x="1905000" y="2743200"/>
            <a:ext cx="45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1.0</a:t>
            </a:r>
          </a:p>
        </p:txBody>
      </p:sp>
      <p:sp>
        <p:nvSpPr>
          <p:cNvPr id="37899" name="Text Box 14"/>
          <p:cNvSpPr txBox="1">
            <a:spLocks noChangeArrowheads="1"/>
          </p:cNvSpPr>
          <p:nvPr/>
        </p:nvSpPr>
        <p:spPr bwMode="auto">
          <a:xfrm>
            <a:off x="2133601" y="4038600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100</a:t>
            </a:r>
          </a:p>
        </p:txBody>
      </p:sp>
      <p:sp>
        <p:nvSpPr>
          <p:cNvPr id="37900" name="Text Box 15"/>
          <p:cNvSpPr txBox="1">
            <a:spLocks noChangeArrowheads="1"/>
          </p:cNvSpPr>
          <p:nvPr/>
        </p:nvSpPr>
        <p:spPr bwMode="auto">
          <a:xfrm>
            <a:off x="5638801" y="40386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3810000" y="4038600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50</a:t>
            </a:r>
          </a:p>
        </p:txBody>
      </p:sp>
      <p:sp>
        <p:nvSpPr>
          <p:cNvPr id="37902" name="Freeform 17"/>
          <p:cNvSpPr>
            <a:spLocks/>
          </p:cNvSpPr>
          <p:nvPr/>
        </p:nvSpPr>
        <p:spPr bwMode="auto">
          <a:xfrm>
            <a:off x="2362200" y="1524000"/>
            <a:ext cx="2895600" cy="2052638"/>
          </a:xfrm>
          <a:custGeom>
            <a:avLst/>
            <a:gdLst>
              <a:gd name="T0" fmla="*/ 0 w 1872"/>
              <a:gd name="T1" fmla="*/ 2147483646 h 1152"/>
              <a:gd name="T2" fmla="*/ 2147483646 w 1872"/>
              <a:gd name="T3" fmla="*/ 2147483646 h 1152"/>
              <a:gd name="T4" fmla="*/ 2147483646 w 1872"/>
              <a:gd name="T5" fmla="*/ 2147483646 h 1152"/>
              <a:gd name="T6" fmla="*/ 2147483646 w 1872"/>
              <a:gd name="T7" fmla="*/ 2147483646 h 1152"/>
              <a:gd name="T8" fmla="*/ 2147483646 w 1872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152"/>
              <a:gd name="T17" fmla="*/ 1872 w 1872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152">
                <a:moveTo>
                  <a:pt x="0" y="1152"/>
                </a:moveTo>
                <a:cubicBezTo>
                  <a:pt x="224" y="1088"/>
                  <a:pt x="448" y="1024"/>
                  <a:pt x="624" y="960"/>
                </a:cubicBezTo>
                <a:cubicBezTo>
                  <a:pt x="800" y="896"/>
                  <a:pt x="896" y="872"/>
                  <a:pt x="1056" y="768"/>
                </a:cubicBezTo>
                <a:cubicBezTo>
                  <a:pt x="1216" y="664"/>
                  <a:pt x="1448" y="464"/>
                  <a:pt x="1584" y="336"/>
                </a:cubicBezTo>
                <a:cubicBezTo>
                  <a:pt x="1720" y="208"/>
                  <a:pt x="1796" y="104"/>
                  <a:pt x="18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03" name="Text Box 18"/>
          <p:cNvSpPr txBox="1">
            <a:spLocks noChangeArrowheads="1"/>
          </p:cNvSpPr>
          <p:nvPr/>
        </p:nvSpPr>
        <p:spPr bwMode="auto">
          <a:xfrm rot="-5400000">
            <a:off x="491331" y="2616994"/>
            <a:ext cx="2522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400"/>
              <a:t>Rmsd of backbone atoms in core</a:t>
            </a:r>
          </a:p>
        </p:txBody>
      </p:sp>
      <p:sp>
        <p:nvSpPr>
          <p:cNvPr id="37904" name="Text Box 19"/>
          <p:cNvSpPr txBox="1">
            <a:spLocks noChangeArrowheads="1"/>
          </p:cNvSpPr>
          <p:nvPr/>
        </p:nvSpPr>
        <p:spPr bwMode="auto">
          <a:xfrm>
            <a:off x="3352801" y="4338638"/>
            <a:ext cx="253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400"/>
              <a:t>Percent identical residues in core</a:t>
            </a:r>
          </a:p>
        </p:txBody>
      </p:sp>
      <p:grpSp>
        <p:nvGrpSpPr>
          <p:cNvPr id="37905" name="Group 43"/>
          <p:cNvGrpSpPr>
            <a:grpSpLocks/>
          </p:cNvGrpSpPr>
          <p:nvPr/>
        </p:nvGrpSpPr>
        <p:grpSpPr bwMode="auto">
          <a:xfrm>
            <a:off x="5940425" y="1214438"/>
            <a:ext cx="4368800" cy="3505200"/>
            <a:chOff x="2782" y="765"/>
            <a:chExt cx="2752" cy="2208"/>
          </a:xfrm>
        </p:grpSpPr>
        <p:pic>
          <p:nvPicPr>
            <p:cNvPr id="37909" name="Picture 20" descr="D:\ts80960\KGI\cl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0" b="9926"/>
            <a:stretch>
              <a:fillRect/>
            </a:stretch>
          </p:blipFill>
          <p:spPr bwMode="auto">
            <a:xfrm>
              <a:off x="3312" y="813"/>
              <a:ext cx="2165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10" name="Text Box 21"/>
            <p:cNvSpPr txBox="1">
              <a:spLocks noChangeArrowheads="1"/>
            </p:cNvSpPr>
            <p:nvPr/>
          </p:nvSpPr>
          <p:spPr bwMode="auto">
            <a:xfrm>
              <a:off x="3056" y="2397"/>
              <a:ext cx="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0.0</a:t>
              </a:r>
            </a:p>
          </p:txBody>
        </p:sp>
        <p:sp>
          <p:nvSpPr>
            <p:cNvPr id="37911" name="Text Box 22"/>
            <p:cNvSpPr txBox="1">
              <a:spLocks noChangeArrowheads="1"/>
            </p:cNvSpPr>
            <p:nvPr/>
          </p:nvSpPr>
          <p:spPr bwMode="auto">
            <a:xfrm>
              <a:off x="3056" y="765"/>
              <a:ext cx="2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1.0</a:t>
              </a:r>
            </a:p>
          </p:txBody>
        </p:sp>
        <p:sp>
          <p:nvSpPr>
            <p:cNvPr id="37912" name="Text Box 23"/>
            <p:cNvSpPr txBox="1">
              <a:spLocks noChangeArrowheads="1"/>
            </p:cNvSpPr>
            <p:nvPr/>
          </p:nvSpPr>
          <p:spPr bwMode="auto">
            <a:xfrm>
              <a:off x="3056" y="2109"/>
              <a:ext cx="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37913" name="Text Box 24"/>
            <p:cNvSpPr txBox="1">
              <a:spLocks noChangeArrowheads="1"/>
            </p:cNvSpPr>
            <p:nvPr/>
          </p:nvSpPr>
          <p:spPr bwMode="auto">
            <a:xfrm>
              <a:off x="3056" y="1437"/>
              <a:ext cx="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0.6</a:t>
              </a:r>
            </a:p>
          </p:txBody>
        </p:sp>
        <p:sp>
          <p:nvSpPr>
            <p:cNvPr id="37914" name="Text Box 25"/>
            <p:cNvSpPr txBox="1">
              <a:spLocks noChangeArrowheads="1"/>
            </p:cNvSpPr>
            <p:nvPr/>
          </p:nvSpPr>
          <p:spPr bwMode="auto">
            <a:xfrm>
              <a:off x="3056" y="1101"/>
              <a:ext cx="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0.8</a:t>
              </a:r>
            </a:p>
          </p:txBody>
        </p:sp>
        <p:sp>
          <p:nvSpPr>
            <p:cNvPr id="37915" name="Text Box 26"/>
            <p:cNvSpPr txBox="1">
              <a:spLocks noChangeArrowheads="1"/>
            </p:cNvSpPr>
            <p:nvPr/>
          </p:nvSpPr>
          <p:spPr bwMode="auto">
            <a:xfrm>
              <a:off x="3056" y="1773"/>
              <a:ext cx="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0.4</a:t>
              </a:r>
            </a:p>
          </p:txBody>
        </p:sp>
        <p:sp>
          <p:nvSpPr>
            <p:cNvPr id="37916" name="Text Box 27"/>
            <p:cNvSpPr txBox="1">
              <a:spLocks noChangeArrowheads="1"/>
            </p:cNvSpPr>
            <p:nvPr/>
          </p:nvSpPr>
          <p:spPr bwMode="auto">
            <a:xfrm>
              <a:off x="3262" y="2592"/>
              <a:ext cx="3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100</a:t>
              </a:r>
            </a:p>
          </p:txBody>
        </p:sp>
        <p:sp>
          <p:nvSpPr>
            <p:cNvPr id="37917" name="Text Box 28"/>
            <p:cNvSpPr txBox="1">
              <a:spLocks noChangeArrowheads="1"/>
            </p:cNvSpPr>
            <p:nvPr/>
          </p:nvSpPr>
          <p:spPr bwMode="auto">
            <a:xfrm>
              <a:off x="5326" y="259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7918" name="Text Box 29"/>
            <p:cNvSpPr txBox="1">
              <a:spLocks noChangeArrowheads="1"/>
            </p:cNvSpPr>
            <p:nvPr/>
          </p:nvSpPr>
          <p:spPr bwMode="auto">
            <a:xfrm>
              <a:off x="4224" y="259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50</a:t>
              </a:r>
            </a:p>
          </p:txBody>
        </p:sp>
        <p:sp>
          <p:nvSpPr>
            <p:cNvPr id="37919" name="Text Box 30"/>
            <p:cNvSpPr txBox="1">
              <a:spLocks noChangeArrowheads="1"/>
            </p:cNvSpPr>
            <p:nvPr/>
          </p:nvSpPr>
          <p:spPr bwMode="auto">
            <a:xfrm>
              <a:off x="3936" y="2781"/>
              <a:ext cx="1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400"/>
                <a:t>Percent identical residues in core</a:t>
              </a:r>
            </a:p>
          </p:txBody>
        </p:sp>
        <p:sp>
          <p:nvSpPr>
            <p:cNvPr id="37920" name="Text Box 31"/>
            <p:cNvSpPr txBox="1">
              <a:spLocks noChangeArrowheads="1"/>
            </p:cNvSpPr>
            <p:nvPr/>
          </p:nvSpPr>
          <p:spPr bwMode="auto">
            <a:xfrm rot="-5400000">
              <a:off x="2088" y="1497"/>
              <a:ext cx="171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it-IT" sz="1400"/>
                <a:t>Fraction of residues in core with RMSD &lt; 0.1 nm</a:t>
              </a:r>
            </a:p>
          </p:txBody>
        </p:sp>
      </p:grpSp>
      <p:sp>
        <p:nvSpPr>
          <p:cNvPr id="37906" name="Rectangle 34"/>
          <p:cNvSpPr>
            <a:spLocks noChangeArrowheads="1"/>
          </p:cNvSpPr>
          <p:nvPr/>
        </p:nvSpPr>
        <p:spPr bwMode="auto">
          <a:xfrm>
            <a:off x="1524001" y="609601"/>
            <a:ext cx="7499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By structurally aligning a large set of </a:t>
            </a:r>
            <a:r>
              <a:rPr lang="en-US" altLang="it-IT" sz="2400" b="1" i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strucures</a:t>
            </a:r>
            <a:r>
              <a:rPr lang="en-US" altLang="it-IT" sz="2400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37907" name="Text Box 35"/>
          <p:cNvSpPr txBox="1">
            <a:spLocks noChangeArrowheads="1"/>
          </p:cNvSpPr>
          <p:nvPr/>
        </p:nvSpPr>
        <p:spPr bwMode="auto">
          <a:xfrm>
            <a:off x="295276" y="4923264"/>
            <a:ext cx="1130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it-IT" sz="2400" b="1" dirty="0">
                <a:latin typeface="Corbel" panose="020B0503020204020204" pitchFamily="34" charset="0"/>
              </a:rPr>
              <a:t>Proteins with more than 60% identical have more than 90% of residues that result less than 0.1 nm apart after superimposition</a:t>
            </a:r>
          </a:p>
        </p:txBody>
      </p:sp>
      <p:sp>
        <p:nvSpPr>
          <p:cNvPr id="37908" name="Freeform 42"/>
          <p:cNvSpPr>
            <a:spLocks/>
          </p:cNvSpPr>
          <p:nvPr/>
        </p:nvSpPr>
        <p:spPr bwMode="auto">
          <a:xfrm>
            <a:off x="2362200" y="1295400"/>
            <a:ext cx="3429000" cy="2743200"/>
          </a:xfrm>
          <a:custGeom>
            <a:avLst/>
            <a:gdLst>
              <a:gd name="T0" fmla="*/ 0 w 2160"/>
              <a:gd name="T1" fmla="*/ 2147483646 h 1728"/>
              <a:gd name="T2" fmla="*/ 0 w 2160"/>
              <a:gd name="T3" fmla="*/ 2147483646 h 1728"/>
              <a:gd name="T4" fmla="*/ 2147483646 w 2160"/>
              <a:gd name="T5" fmla="*/ 2147483646 h 1728"/>
              <a:gd name="T6" fmla="*/ 2147483646 w 2160"/>
              <a:gd name="T7" fmla="*/ 2147483646 h 1728"/>
              <a:gd name="T8" fmla="*/ 2147483646 w 2160"/>
              <a:gd name="T9" fmla="*/ 2147483646 h 1728"/>
              <a:gd name="T10" fmla="*/ 2147483646 w 2160"/>
              <a:gd name="T11" fmla="*/ 2147483646 h 1728"/>
              <a:gd name="T12" fmla="*/ 2147483646 w 2160"/>
              <a:gd name="T13" fmla="*/ 2147483646 h 1728"/>
              <a:gd name="T14" fmla="*/ 2147483646 w 2160"/>
              <a:gd name="T15" fmla="*/ 2147483646 h 1728"/>
              <a:gd name="T16" fmla="*/ 2147483646 w 2160"/>
              <a:gd name="T17" fmla="*/ 2147483646 h 1728"/>
              <a:gd name="T18" fmla="*/ 2147483646 w 2160"/>
              <a:gd name="T19" fmla="*/ 2147483646 h 1728"/>
              <a:gd name="T20" fmla="*/ 2147483646 w 2160"/>
              <a:gd name="T21" fmla="*/ 0 h 1728"/>
              <a:gd name="T22" fmla="*/ 2147483646 w 2160"/>
              <a:gd name="T23" fmla="*/ 0 h 1728"/>
              <a:gd name="T24" fmla="*/ 2147483646 w 2160"/>
              <a:gd name="T25" fmla="*/ 2147483646 h 1728"/>
              <a:gd name="T26" fmla="*/ 0 w 2160"/>
              <a:gd name="T27" fmla="*/ 2147483646 h 17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160"/>
              <a:gd name="T43" fmla="*/ 0 h 1728"/>
              <a:gd name="T44" fmla="*/ 2160 w 2160"/>
              <a:gd name="T45" fmla="*/ 1728 h 17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" h="1728">
                <a:moveTo>
                  <a:pt x="0" y="1728"/>
                </a:moveTo>
                <a:lnTo>
                  <a:pt x="0" y="1440"/>
                </a:lnTo>
                <a:lnTo>
                  <a:pt x="384" y="1296"/>
                </a:lnTo>
                <a:lnTo>
                  <a:pt x="576" y="1248"/>
                </a:lnTo>
                <a:lnTo>
                  <a:pt x="768" y="1152"/>
                </a:lnTo>
                <a:lnTo>
                  <a:pt x="960" y="1056"/>
                </a:lnTo>
                <a:lnTo>
                  <a:pt x="1296" y="768"/>
                </a:lnTo>
                <a:lnTo>
                  <a:pt x="1632" y="432"/>
                </a:lnTo>
                <a:lnTo>
                  <a:pt x="1824" y="144"/>
                </a:lnTo>
                <a:lnTo>
                  <a:pt x="1824" y="48"/>
                </a:lnTo>
                <a:lnTo>
                  <a:pt x="1824" y="0"/>
                </a:lnTo>
                <a:lnTo>
                  <a:pt x="2160" y="0"/>
                </a:lnTo>
                <a:lnTo>
                  <a:pt x="2160" y="1728"/>
                </a:lnTo>
                <a:lnTo>
                  <a:pt x="0" y="172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930971" y="3522"/>
            <a:ext cx="8541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Sequence-to-structure relation</a:t>
            </a:r>
          </a:p>
        </p:txBody>
      </p:sp>
    </p:spTree>
    <p:extLst>
      <p:ext uri="{BB962C8B-B14F-4D97-AF65-F5344CB8AC3E}">
        <p14:creationId xmlns:p14="http://schemas.microsoft.com/office/powerpoint/2010/main" val="233461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122489" y="1458914"/>
            <a:ext cx="3175" cy="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00">
                <a:latin typeface="Times" panose="02020603050405020304" pitchFamily="18" charset="0"/>
              </a:rPr>
              <a:t>.</a:t>
            </a:r>
            <a:endParaRPr lang="en-US" altLang="it-IT" sz="1600">
              <a:latin typeface="Arial" panose="020B0604020202020204" pitchFamily="34" charset="0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554414" y="1455738"/>
            <a:ext cx="5653087" cy="4005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it-IT" sz="1600">
              <a:latin typeface="Arial" panose="020B0604020202020204" pitchFamily="34" charset="0"/>
            </a:endParaRPr>
          </a:p>
        </p:txBody>
      </p:sp>
      <p:grpSp>
        <p:nvGrpSpPr>
          <p:cNvPr id="38916" name="Group 5"/>
          <p:cNvGrpSpPr>
            <a:grpSpLocks/>
          </p:cNvGrpSpPr>
          <p:nvPr/>
        </p:nvGrpSpPr>
        <p:grpSpPr bwMode="auto">
          <a:xfrm>
            <a:off x="3554414" y="1455738"/>
            <a:ext cx="5672137" cy="4024312"/>
            <a:chOff x="1279" y="917"/>
            <a:chExt cx="3573" cy="2535"/>
          </a:xfrm>
        </p:grpSpPr>
        <p:sp>
          <p:nvSpPr>
            <p:cNvPr id="39130" name="Rectangle 6"/>
            <p:cNvSpPr>
              <a:spLocks noChangeArrowheads="1"/>
            </p:cNvSpPr>
            <p:nvPr/>
          </p:nvSpPr>
          <p:spPr bwMode="auto">
            <a:xfrm>
              <a:off x="1279" y="3440"/>
              <a:ext cx="3573" cy="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31" name="Rectangle 7"/>
            <p:cNvSpPr>
              <a:spLocks noChangeArrowheads="1"/>
            </p:cNvSpPr>
            <p:nvPr/>
          </p:nvSpPr>
          <p:spPr bwMode="auto">
            <a:xfrm>
              <a:off x="1279" y="2932"/>
              <a:ext cx="3573" cy="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32" name="Rectangle 8"/>
            <p:cNvSpPr>
              <a:spLocks noChangeArrowheads="1"/>
            </p:cNvSpPr>
            <p:nvPr/>
          </p:nvSpPr>
          <p:spPr bwMode="auto">
            <a:xfrm>
              <a:off x="1279" y="2433"/>
              <a:ext cx="3573" cy="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33" name="Rectangle 9"/>
            <p:cNvSpPr>
              <a:spLocks noChangeArrowheads="1"/>
            </p:cNvSpPr>
            <p:nvPr/>
          </p:nvSpPr>
          <p:spPr bwMode="auto">
            <a:xfrm>
              <a:off x="1279" y="1924"/>
              <a:ext cx="3573" cy="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34" name="Rectangle 10"/>
            <p:cNvSpPr>
              <a:spLocks noChangeArrowheads="1"/>
            </p:cNvSpPr>
            <p:nvPr/>
          </p:nvSpPr>
          <p:spPr bwMode="auto">
            <a:xfrm>
              <a:off x="1279" y="1425"/>
              <a:ext cx="3573" cy="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35" name="Rectangle 11"/>
            <p:cNvSpPr>
              <a:spLocks noChangeArrowheads="1"/>
            </p:cNvSpPr>
            <p:nvPr/>
          </p:nvSpPr>
          <p:spPr bwMode="auto">
            <a:xfrm>
              <a:off x="1279" y="917"/>
              <a:ext cx="3573" cy="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</p:grpSp>
      <p:grpSp>
        <p:nvGrpSpPr>
          <p:cNvPr id="38917" name="Group 12"/>
          <p:cNvGrpSpPr>
            <a:grpSpLocks/>
          </p:cNvGrpSpPr>
          <p:nvPr/>
        </p:nvGrpSpPr>
        <p:grpSpPr bwMode="auto">
          <a:xfrm>
            <a:off x="3554414" y="1455738"/>
            <a:ext cx="5672137" cy="4024312"/>
            <a:chOff x="1279" y="917"/>
            <a:chExt cx="3573" cy="2535"/>
          </a:xfrm>
        </p:grpSpPr>
        <p:sp>
          <p:nvSpPr>
            <p:cNvPr id="39124" name="Rectangle 13"/>
            <p:cNvSpPr>
              <a:spLocks noChangeArrowheads="1"/>
            </p:cNvSpPr>
            <p:nvPr/>
          </p:nvSpPr>
          <p:spPr bwMode="auto">
            <a:xfrm>
              <a:off x="1279" y="917"/>
              <a:ext cx="12" cy="25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25" name="Rectangle 14"/>
            <p:cNvSpPr>
              <a:spLocks noChangeArrowheads="1"/>
            </p:cNvSpPr>
            <p:nvPr/>
          </p:nvSpPr>
          <p:spPr bwMode="auto">
            <a:xfrm>
              <a:off x="1989" y="917"/>
              <a:ext cx="12" cy="25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26" name="Rectangle 15"/>
            <p:cNvSpPr>
              <a:spLocks noChangeArrowheads="1"/>
            </p:cNvSpPr>
            <p:nvPr/>
          </p:nvSpPr>
          <p:spPr bwMode="auto">
            <a:xfrm>
              <a:off x="2702" y="917"/>
              <a:ext cx="12" cy="25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27" name="Rectangle 16"/>
            <p:cNvSpPr>
              <a:spLocks noChangeArrowheads="1"/>
            </p:cNvSpPr>
            <p:nvPr/>
          </p:nvSpPr>
          <p:spPr bwMode="auto">
            <a:xfrm>
              <a:off x="3414" y="917"/>
              <a:ext cx="12" cy="25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28" name="Rectangle 17"/>
            <p:cNvSpPr>
              <a:spLocks noChangeArrowheads="1"/>
            </p:cNvSpPr>
            <p:nvPr/>
          </p:nvSpPr>
          <p:spPr bwMode="auto">
            <a:xfrm>
              <a:off x="4127" y="917"/>
              <a:ext cx="12" cy="25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  <p:sp>
          <p:nvSpPr>
            <p:cNvPr id="39129" name="Rectangle 18"/>
            <p:cNvSpPr>
              <a:spLocks noChangeArrowheads="1"/>
            </p:cNvSpPr>
            <p:nvPr/>
          </p:nvSpPr>
          <p:spPr bwMode="auto">
            <a:xfrm>
              <a:off x="4840" y="917"/>
              <a:ext cx="12" cy="253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it-IT" sz="2400"/>
            </a:p>
          </p:txBody>
        </p:sp>
      </p:grpSp>
      <p:sp>
        <p:nvSpPr>
          <p:cNvPr id="38918" name="Freeform 19"/>
          <p:cNvSpPr>
            <a:spLocks/>
          </p:cNvSpPr>
          <p:nvPr/>
        </p:nvSpPr>
        <p:spPr bwMode="auto">
          <a:xfrm>
            <a:off x="3698875" y="1450976"/>
            <a:ext cx="5481638" cy="3135313"/>
          </a:xfrm>
          <a:custGeom>
            <a:avLst/>
            <a:gdLst>
              <a:gd name="T0" fmla="*/ 2147483646 w 3453"/>
              <a:gd name="T1" fmla="*/ 0 h 1975"/>
              <a:gd name="T2" fmla="*/ 2147483646 w 3453"/>
              <a:gd name="T3" fmla="*/ 2147483646 h 1975"/>
              <a:gd name="T4" fmla="*/ 2147483646 w 3453"/>
              <a:gd name="T5" fmla="*/ 2147483646 h 1975"/>
              <a:gd name="T6" fmla="*/ 2147483646 w 3453"/>
              <a:gd name="T7" fmla="*/ 2147483646 h 1975"/>
              <a:gd name="T8" fmla="*/ 2147483646 w 3453"/>
              <a:gd name="T9" fmla="*/ 2147483646 h 1975"/>
              <a:gd name="T10" fmla="*/ 2147483646 w 3453"/>
              <a:gd name="T11" fmla="*/ 2147483646 h 1975"/>
              <a:gd name="T12" fmla="*/ 2147483646 w 3453"/>
              <a:gd name="T13" fmla="*/ 2147483646 h 1975"/>
              <a:gd name="T14" fmla="*/ 2147483646 w 3453"/>
              <a:gd name="T15" fmla="*/ 2147483646 h 1975"/>
              <a:gd name="T16" fmla="*/ 2147483646 w 3453"/>
              <a:gd name="T17" fmla="*/ 2147483646 h 1975"/>
              <a:gd name="T18" fmla="*/ 2147483646 w 3453"/>
              <a:gd name="T19" fmla="*/ 2147483646 h 1975"/>
              <a:gd name="T20" fmla="*/ 2147483646 w 3453"/>
              <a:gd name="T21" fmla="*/ 2147483646 h 1975"/>
              <a:gd name="T22" fmla="*/ 2147483646 w 3453"/>
              <a:gd name="T23" fmla="*/ 2147483646 h 1975"/>
              <a:gd name="T24" fmla="*/ 2147483646 w 3453"/>
              <a:gd name="T25" fmla="*/ 2147483646 h 1975"/>
              <a:gd name="T26" fmla="*/ 2147483646 w 3453"/>
              <a:gd name="T27" fmla="*/ 2147483646 h 1975"/>
              <a:gd name="T28" fmla="*/ 2147483646 w 3453"/>
              <a:gd name="T29" fmla="*/ 2147483646 h 1975"/>
              <a:gd name="T30" fmla="*/ 2147483646 w 3453"/>
              <a:gd name="T31" fmla="*/ 2147483646 h 1975"/>
              <a:gd name="T32" fmla="*/ 2147483646 w 3453"/>
              <a:gd name="T33" fmla="*/ 2147483646 h 1975"/>
              <a:gd name="T34" fmla="*/ 2147483646 w 3453"/>
              <a:gd name="T35" fmla="*/ 2147483646 h 1975"/>
              <a:gd name="T36" fmla="*/ 2147483646 w 3453"/>
              <a:gd name="T37" fmla="*/ 2147483646 h 1975"/>
              <a:gd name="T38" fmla="*/ 2147483646 w 3453"/>
              <a:gd name="T39" fmla="*/ 2147483646 h 1975"/>
              <a:gd name="T40" fmla="*/ 2147483646 w 3453"/>
              <a:gd name="T41" fmla="*/ 2147483646 h 1975"/>
              <a:gd name="T42" fmla="*/ 2147483646 w 3453"/>
              <a:gd name="T43" fmla="*/ 2147483646 h 1975"/>
              <a:gd name="T44" fmla="*/ 2147483646 w 3453"/>
              <a:gd name="T45" fmla="*/ 2147483646 h 1975"/>
              <a:gd name="T46" fmla="*/ 2147483646 w 3453"/>
              <a:gd name="T47" fmla="*/ 2147483646 h 1975"/>
              <a:gd name="T48" fmla="*/ 2147483646 w 3453"/>
              <a:gd name="T49" fmla="*/ 2147483646 h 1975"/>
              <a:gd name="T50" fmla="*/ 2147483646 w 3453"/>
              <a:gd name="T51" fmla="*/ 2147483646 h 1975"/>
              <a:gd name="T52" fmla="*/ 2147483646 w 3453"/>
              <a:gd name="T53" fmla="*/ 2147483646 h 1975"/>
              <a:gd name="T54" fmla="*/ 2147483646 w 3453"/>
              <a:gd name="T55" fmla="*/ 2147483646 h 1975"/>
              <a:gd name="T56" fmla="*/ 2147483646 w 3453"/>
              <a:gd name="T57" fmla="*/ 2147483646 h 1975"/>
              <a:gd name="T58" fmla="*/ 2147483646 w 3453"/>
              <a:gd name="T59" fmla="*/ 2147483646 h 1975"/>
              <a:gd name="T60" fmla="*/ 2147483646 w 3453"/>
              <a:gd name="T61" fmla="*/ 2147483646 h 1975"/>
              <a:gd name="T62" fmla="*/ 2147483646 w 3453"/>
              <a:gd name="T63" fmla="*/ 2147483646 h 1975"/>
              <a:gd name="T64" fmla="*/ 2147483646 w 3453"/>
              <a:gd name="T65" fmla="*/ 2147483646 h 1975"/>
              <a:gd name="T66" fmla="*/ 2147483646 w 3453"/>
              <a:gd name="T67" fmla="*/ 2147483646 h 1975"/>
              <a:gd name="T68" fmla="*/ 2147483646 w 3453"/>
              <a:gd name="T69" fmla="*/ 2147483646 h 1975"/>
              <a:gd name="T70" fmla="*/ 2147483646 w 3453"/>
              <a:gd name="T71" fmla="*/ 2147483646 h 1975"/>
              <a:gd name="T72" fmla="*/ 2147483646 w 3453"/>
              <a:gd name="T73" fmla="*/ 2147483646 h 1975"/>
              <a:gd name="T74" fmla="*/ 2147483646 w 3453"/>
              <a:gd name="T75" fmla="*/ 2147483646 h 1975"/>
              <a:gd name="T76" fmla="*/ 2147483646 w 3453"/>
              <a:gd name="T77" fmla="*/ 2147483646 h 1975"/>
              <a:gd name="T78" fmla="*/ 2147483646 w 3453"/>
              <a:gd name="T79" fmla="*/ 2147483646 h 1975"/>
              <a:gd name="T80" fmla="*/ 2147483646 w 3453"/>
              <a:gd name="T81" fmla="*/ 2147483646 h 1975"/>
              <a:gd name="T82" fmla="*/ 2147483646 w 3453"/>
              <a:gd name="T83" fmla="*/ 2147483646 h 1975"/>
              <a:gd name="T84" fmla="*/ 2147483646 w 3453"/>
              <a:gd name="T85" fmla="*/ 2147483646 h 1975"/>
              <a:gd name="T86" fmla="*/ 2147483646 w 3453"/>
              <a:gd name="T87" fmla="*/ 2147483646 h 1975"/>
              <a:gd name="T88" fmla="*/ 2147483646 w 3453"/>
              <a:gd name="T89" fmla="*/ 2147483646 h 1975"/>
              <a:gd name="T90" fmla="*/ 2147483646 w 3453"/>
              <a:gd name="T91" fmla="*/ 2147483646 h 1975"/>
              <a:gd name="T92" fmla="*/ 2147483646 w 3453"/>
              <a:gd name="T93" fmla="*/ 2147483646 h 1975"/>
              <a:gd name="T94" fmla="*/ 2147483646 w 3453"/>
              <a:gd name="T95" fmla="*/ 2147483646 h 1975"/>
              <a:gd name="T96" fmla="*/ 2147483646 w 3453"/>
              <a:gd name="T97" fmla="*/ 2147483646 h 1975"/>
              <a:gd name="T98" fmla="*/ 2147483646 w 3453"/>
              <a:gd name="T99" fmla="*/ 2147483646 h 1975"/>
              <a:gd name="T100" fmla="*/ 2147483646 w 3453"/>
              <a:gd name="T101" fmla="*/ 2147483646 h 1975"/>
              <a:gd name="T102" fmla="*/ 2147483646 w 3453"/>
              <a:gd name="T103" fmla="*/ 2147483646 h 1975"/>
              <a:gd name="T104" fmla="*/ 2147483646 w 3453"/>
              <a:gd name="T105" fmla="*/ 2147483646 h 1975"/>
              <a:gd name="T106" fmla="*/ 2147483646 w 3453"/>
              <a:gd name="T107" fmla="*/ 2147483646 h 1975"/>
              <a:gd name="T108" fmla="*/ 2147483646 w 3453"/>
              <a:gd name="T109" fmla="*/ 2147483646 h 1975"/>
              <a:gd name="T110" fmla="*/ 2147483646 w 3453"/>
              <a:gd name="T111" fmla="*/ 2147483646 h 1975"/>
              <a:gd name="T112" fmla="*/ 2147483646 w 3453"/>
              <a:gd name="T113" fmla="*/ 2147483646 h 1975"/>
              <a:gd name="T114" fmla="*/ 2147483646 w 3453"/>
              <a:gd name="T115" fmla="*/ 2147483646 h 1975"/>
              <a:gd name="T116" fmla="*/ 2147483646 w 3453"/>
              <a:gd name="T117" fmla="*/ 2147483646 h 1975"/>
              <a:gd name="T118" fmla="*/ 2147483646 w 3453"/>
              <a:gd name="T119" fmla="*/ 2147483646 h 197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453"/>
              <a:gd name="T181" fmla="*/ 0 h 1975"/>
              <a:gd name="T182" fmla="*/ 3453 w 3453"/>
              <a:gd name="T183" fmla="*/ 1975 h 197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453" h="1975">
                <a:moveTo>
                  <a:pt x="0" y="0"/>
                </a:moveTo>
                <a:lnTo>
                  <a:pt x="15" y="0"/>
                </a:lnTo>
                <a:lnTo>
                  <a:pt x="41" y="0"/>
                </a:lnTo>
                <a:lnTo>
                  <a:pt x="55" y="0"/>
                </a:lnTo>
                <a:lnTo>
                  <a:pt x="67" y="0"/>
                </a:lnTo>
                <a:lnTo>
                  <a:pt x="82" y="0"/>
                </a:lnTo>
                <a:lnTo>
                  <a:pt x="94" y="0"/>
                </a:lnTo>
                <a:lnTo>
                  <a:pt x="108" y="120"/>
                </a:lnTo>
                <a:lnTo>
                  <a:pt x="122" y="216"/>
                </a:lnTo>
                <a:lnTo>
                  <a:pt x="134" y="310"/>
                </a:lnTo>
                <a:lnTo>
                  <a:pt x="149" y="389"/>
                </a:lnTo>
                <a:lnTo>
                  <a:pt x="161" y="471"/>
                </a:lnTo>
                <a:lnTo>
                  <a:pt x="175" y="538"/>
                </a:lnTo>
                <a:lnTo>
                  <a:pt x="190" y="590"/>
                </a:lnTo>
                <a:lnTo>
                  <a:pt x="202" y="658"/>
                </a:lnTo>
                <a:lnTo>
                  <a:pt x="216" y="713"/>
                </a:lnTo>
                <a:lnTo>
                  <a:pt x="228" y="754"/>
                </a:lnTo>
                <a:lnTo>
                  <a:pt x="242" y="806"/>
                </a:lnTo>
                <a:lnTo>
                  <a:pt x="257" y="847"/>
                </a:lnTo>
                <a:lnTo>
                  <a:pt x="283" y="888"/>
                </a:lnTo>
                <a:lnTo>
                  <a:pt x="295" y="914"/>
                </a:lnTo>
                <a:lnTo>
                  <a:pt x="310" y="955"/>
                </a:lnTo>
                <a:lnTo>
                  <a:pt x="324" y="982"/>
                </a:lnTo>
                <a:lnTo>
                  <a:pt x="336" y="1022"/>
                </a:lnTo>
                <a:lnTo>
                  <a:pt x="350" y="1049"/>
                </a:lnTo>
                <a:lnTo>
                  <a:pt x="362" y="1075"/>
                </a:lnTo>
                <a:lnTo>
                  <a:pt x="377" y="1101"/>
                </a:lnTo>
                <a:lnTo>
                  <a:pt x="391" y="1128"/>
                </a:lnTo>
                <a:lnTo>
                  <a:pt x="403" y="1157"/>
                </a:lnTo>
                <a:lnTo>
                  <a:pt x="418" y="1169"/>
                </a:lnTo>
                <a:lnTo>
                  <a:pt x="430" y="1195"/>
                </a:lnTo>
                <a:lnTo>
                  <a:pt x="444" y="1209"/>
                </a:lnTo>
                <a:lnTo>
                  <a:pt x="458" y="1236"/>
                </a:lnTo>
                <a:lnTo>
                  <a:pt x="470" y="1250"/>
                </a:lnTo>
                <a:lnTo>
                  <a:pt x="485" y="1277"/>
                </a:lnTo>
                <a:lnTo>
                  <a:pt x="497" y="1291"/>
                </a:lnTo>
                <a:lnTo>
                  <a:pt x="526" y="1303"/>
                </a:lnTo>
                <a:lnTo>
                  <a:pt x="538" y="1317"/>
                </a:lnTo>
                <a:lnTo>
                  <a:pt x="552" y="1344"/>
                </a:lnTo>
                <a:lnTo>
                  <a:pt x="564" y="1358"/>
                </a:lnTo>
                <a:lnTo>
                  <a:pt x="578" y="1370"/>
                </a:lnTo>
                <a:lnTo>
                  <a:pt x="593" y="1385"/>
                </a:lnTo>
                <a:lnTo>
                  <a:pt x="605" y="1397"/>
                </a:lnTo>
                <a:lnTo>
                  <a:pt x="619" y="1411"/>
                </a:lnTo>
                <a:lnTo>
                  <a:pt x="631" y="1425"/>
                </a:lnTo>
                <a:lnTo>
                  <a:pt x="646" y="1437"/>
                </a:lnTo>
                <a:lnTo>
                  <a:pt x="660" y="1437"/>
                </a:lnTo>
                <a:lnTo>
                  <a:pt x="672" y="1452"/>
                </a:lnTo>
                <a:lnTo>
                  <a:pt x="686" y="1464"/>
                </a:lnTo>
                <a:lnTo>
                  <a:pt x="698" y="1478"/>
                </a:lnTo>
                <a:lnTo>
                  <a:pt x="713" y="1493"/>
                </a:lnTo>
                <a:lnTo>
                  <a:pt x="727" y="1493"/>
                </a:lnTo>
                <a:lnTo>
                  <a:pt x="754" y="1505"/>
                </a:lnTo>
                <a:lnTo>
                  <a:pt x="766" y="1519"/>
                </a:lnTo>
                <a:lnTo>
                  <a:pt x="780" y="1519"/>
                </a:lnTo>
                <a:lnTo>
                  <a:pt x="794" y="1531"/>
                </a:lnTo>
                <a:lnTo>
                  <a:pt x="806" y="1545"/>
                </a:lnTo>
                <a:lnTo>
                  <a:pt x="821" y="1545"/>
                </a:lnTo>
                <a:lnTo>
                  <a:pt x="833" y="1560"/>
                </a:lnTo>
                <a:lnTo>
                  <a:pt x="847" y="1572"/>
                </a:lnTo>
                <a:lnTo>
                  <a:pt x="862" y="1572"/>
                </a:lnTo>
                <a:lnTo>
                  <a:pt x="874" y="1586"/>
                </a:lnTo>
                <a:lnTo>
                  <a:pt x="888" y="1586"/>
                </a:lnTo>
                <a:lnTo>
                  <a:pt x="900" y="1598"/>
                </a:lnTo>
                <a:lnTo>
                  <a:pt x="914" y="1598"/>
                </a:lnTo>
                <a:lnTo>
                  <a:pt x="929" y="1612"/>
                </a:lnTo>
                <a:lnTo>
                  <a:pt x="941" y="1612"/>
                </a:lnTo>
                <a:lnTo>
                  <a:pt x="955" y="1627"/>
                </a:lnTo>
                <a:lnTo>
                  <a:pt x="967" y="1627"/>
                </a:lnTo>
                <a:lnTo>
                  <a:pt x="996" y="1639"/>
                </a:lnTo>
                <a:lnTo>
                  <a:pt x="1008" y="1639"/>
                </a:lnTo>
                <a:lnTo>
                  <a:pt x="1022" y="1653"/>
                </a:lnTo>
                <a:lnTo>
                  <a:pt x="1034" y="1653"/>
                </a:lnTo>
                <a:lnTo>
                  <a:pt x="1049" y="1653"/>
                </a:lnTo>
                <a:lnTo>
                  <a:pt x="1063" y="1665"/>
                </a:lnTo>
                <a:lnTo>
                  <a:pt x="1075" y="1665"/>
                </a:lnTo>
                <a:lnTo>
                  <a:pt x="1089" y="1680"/>
                </a:lnTo>
                <a:lnTo>
                  <a:pt x="1101" y="1680"/>
                </a:lnTo>
                <a:lnTo>
                  <a:pt x="1116" y="1680"/>
                </a:lnTo>
                <a:lnTo>
                  <a:pt x="1130" y="1694"/>
                </a:lnTo>
                <a:lnTo>
                  <a:pt x="1142" y="1694"/>
                </a:lnTo>
                <a:lnTo>
                  <a:pt x="1157" y="1694"/>
                </a:lnTo>
                <a:lnTo>
                  <a:pt x="1169" y="1706"/>
                </a:lnTo>
                <a:lnTo>
                  <a:pt x="1183" y="1706"/>
                </a:lnTo>
                <a:lnTo>
                  <a:pt x="1197" y="1706"/>
                </a:lnTo>
                <a:lnTo>
                  <a:pt x="1209" y="1720"/>
                </a:lnTo>
                <a:lnTo>
                  <a:pt x="1236" y="1720"/>
                </a:lnTo>
                <a:lnTo>
                  <a:pt x="1250" y="1720"/>
                </a:lnTo>
                <a:lnTo>
                  <a:pt x="1265" y="1732"/>
                </a:lnTo>
                <a:lnTo>
                  <a:pt x="1277" y="1732"/>
                </a:lnTo>
                <a:lnTo>
                  <a:pt x="1291" y="1732"/>
                </a:lnTo>
                <a:lnTo>
                  <a:pt x="1303" y="1747"/>
                </a:lnTo>
                <a:lnTo>
                  <a:pt x="1317" y="1747"/>
                </a:lnTo>
                <a:lnTo>
                  <a:pt x="1332" y="1747"/>
                </a:lnTo>
                <a:lnTo>
                  <a:pt x="1344" y="1747"/>
                </a:lnTo>
                <a:lnTo>
                  <a:pt x="1358" y="1761"/>
                </a:lnTo>
                <a:lnTo>
                  <a:pt x="1370" y="1761"/>
                </a:lnTo>
                <a:lnTo>
                  <a:pt x="1385" y="1761"/>
                </a:lnTo>
                <a:lnTo>
                  <a:pt x="1399" y="1761"/>
                </a:lnTo>
                <a:lnTo>
                  <a:pt x="1411" y="1773"/>
                </a:lnTo>
                <a:lnTo>
                  <a:pt x="1425" y="1773"/>
                </a:lnTo>
                <a:lnTo>
                  <a:pt x="1437" y="1773"/>
                </a:lnTo>
                <a:lnTo>
                  <a:pt x="1466" y="1773"/>
                </a:lnTo>
                <a:lnTo>
                  <a:pt x="1478" y="1788"/>
                </a:lnTo>
                <a:lnTo>
                  <a:pt x="1493" y="1788"/>
                </a:lnTo>
                <a:lnTo>
                  <a:pt x="1505" y="1788"/>
                </a:lnTo>
                <a:lnTo>
                  <a:pt x="1519" y="1788"/>
                </a:lnTo>
                <a:lnTo>
                  <a:pt x="1533" y="1800"/>
                </a:lnTo>
                <a:lnTo>
                  <a:pt x="1545" y="1800"/>
                </a:lnTo>
                <a:lnTo>
                  <a:pt x="1560" y="1800"/>
                </a:lnTo>
                <a:lnTo>
                  <a:pt x="1572" y="1800"/>
                </a:lnTo>
                <a:lnTo>
                  <a:pt x="1586" y="1800"/>
                </a:lnTo>
                <a:lnTo>
                  <a:pt x="1601" y="1814"/>
                </a:lnTo>
                <a:lnTo>
                  <a:pt x="1613" y="1814"/>
                </a:lnTo>
                <a:lnTo>
                  <a:pt x="1627" y="1814"/>
                </a:lnTo>
                <a:lnTo>
                  <a:pt x="1639" y="1814"/>
                </a:lnTo>
                <a:lnTo>
                  <a:pt x="1653" y="1814"/>
                </a:lnTo>
                <a:lnTo>
                  <a:pt x="1668" y="1828"/>
                </a:lnTo>
                <a:lnTo>
                  <a:pt x="1680" y="1828"/>
                </a:lnTo>
                <a:lnTo>
                  <a:pt x="1706" y="1828"/>
                </a:lnTo>
                <a:lnTo>
                  <a:pt x="1720" y="1828"/>
                </a:lnTo>
                <a:lnTo>
                  <a:pt x="1735" y="1828"/>
                </a:lnTo>
                <a:lnTo>
                  <a:pt x="1747" y="1828"/>
                </a:lnTo>
                <a:lnTo>
                  <a:pt x="1761" y="1840"/>
                </a:lnTo>
                <a:lnTo>
                  <a:pt x="1773" y="1840"/>
                </a:lnTo>
                <a:lnTo>
                  <a:pt x="1788" y="1840"/>
                </a:lnTo>
                <a:lnTo>
                  <a:pt x="1802" y="1840"/>
                </a:lnTo>
                <a:lnTo>
                  <a:pt x="1814" y="1840"/>
                </a:lnTo>
                <a:lnTo>
                  <a:pt x="1828" y="1840"/>
                </a:lnTo>
                <a:lnTo>
                  <a:pt x="1840" y="1855"/>
                </a:lnTo>
                <a:lnTo>
                  <a:pt x="1855" y="1855"/>
                </a:lnTo>
                <a:lnTo>
                  <a:pt x="1869" y="1855"/>
                </a:lnTo>
                <a:lnTo>
                  <a:pt x="1881" y="1855"/>
                </a:lnTo>
                <a:lnTo>
                  <a:pt x="1896" y="1855"/>
                </a:lnTo>
                <a:lnTo>
                  <a:pt x="1908" y="1855"/>
                </a:lnTo>
                <a:lnTo>
                  <a:pt x="1922" y="1855"/>
                </a:lnTo>
                <a:lnTo>
                  <a:pt x="1948" y="1867"/>
                </a:lnTo>
                <a:lnTo>
                  <a:pt x="1963" y="1867"/>
                </a:lnTo>
                <a:lnTo>
                  <a:pt x="1975" y="1867"/>
                </a:lnTo>
                <a:lnTo>
                  <a:pt x="1989" y="1867"/>
                </a:lnTo>
                <a:lnTo>
                  <a:pt x="2004" y="1867"/>
                </a:lnTo>
                <a:lnTo>
                  <a:pt x="2016" y="1867"/>
                </a:lnTo>
                <a:lnTo>
                  <a:pt x="2030" y="1867"/>
                </a:lnTo>
                <a:lnTo>
                  <a:pt x="2042" y="1881"/>
                </a:lnTo>
                <a:lnTo>
                  <a:pt x="2056" y="1881"/>
                </a:lnTo>
                <a:lnTo>
                  <a:pt x="2071" y="1881"/>
                </a:lnTo>
                <a:lnTo>
                  <a:pt x="2083" y="1881"/>
                </a:lnTo>
                <a:lnTo>
                  <a:pt x="2097" y="1881"/>
                </a:lnTo>
                <a:lnTo>
                  <a:pt x="2109" y="1881"/>
                </a:lnTo>
                <a:lnTo>
                  <a:pt x="2124" y="1881"/>
                </a:lnTo>
                <a:lnTo>
                  <a:pt x="2138" y="1881"/>
                </a:lnTo>
                <a:lnTo>
                  <a:pt x="2150" y="1881"/>
                </a:lnTo>
                <a:lnTo>
                  <a:pt x="2176" y="1896"/>
                </a:lnTo>
                <a:lnTo>
                  <a:pt x="2191" y="1896"/>
                </a:lnTo>
                <a:lnTo>
                  <a:pt x="2205" y="1896"/>
                </a:lnTo>
                <a:lnTo>
                  <a:pt x="2217" y="1896"/>
                </a:lnTo>
                <a:lnTo>
                  <a:pt x="2232" y="1896"/>
                </a:lnTo>
                <a:lnTo>
                  <a:pt x="2244" y="1896"/>
                </a:lnTo>
                <a:lnTo>
                  <a:pt x="2258" y="1896"/>
                </a:lnTo>
                <a:lnTo>
                  <a:pt x="2272" y="1896"/>
                </a:lnTo>
                <a:lnTo>
                  <a:pt x="2284" y="1896"/>
                </a:lnTo>
                <a:lnTo>
                  <a:pt x="2299" y="1908"/>
                </a:lnTo>
                <a:lnTo>
                  <a:pt x="2311" y="1908"/>
                </a:lnTo>
                <a:lnTo>
                  <a:pt x="2325" y="1908"/>
                </a:lnTo>
                <a:lnTo>
                  <a:pt x="2340" y="1908"/>
                </a:lnTo>
                <a:lnTo>
                  <a:pt x="2352" y="1908"/>
                </a:lnTo>
                <a:lnTo>
                  <a:pt x="2366" y="1908"/>
                </a:lnTo>
                <a:lnTo>
                  <a:pt x="2378" y="1908"/>
                </a:lnTo>
                <a:lnTo>
                  <a:pt x="2392" y="1908"/>
                </a:lnTo>
                <a:lnTo>
                  <a:pt x="2419" y="1908"/>
                </a:lnTo>
                <a:lnTo>
                  <a:pt x="2433" y="1908"/>
                </a:lnTo>
                <a:lnTo>
                  <a:pt x="2445" y="1908"/>
                </a:lnTo>
                <a:lnTo>
                  <a:pt x="2459" y="1922"/>
                </a:lnTo>
                <a:lnTo>
                  <a:pt x="2474" y="1922"/>
                </a:lnTo>
                <a:lnTo>
                  <a:pt x="2486" y="1922"/>
                </a:lnTo>
                <a:lnTo>
                  <a:pt x="2500" y="1922"/>
                </a:lnTo>
                <a:lnTo>
                  <a:pt x="2512" y="1922"/>
                </a:lnTo>
                <a:lnTo>
                  <a:pt x="2527" y="1922"/>
                </a:lnTo>
                <a:lnTo>
                  <a:pt x="2541" y="1922"/>
                </a:lnTo>
                <a:lnTo>
                  <a:pt x="2553" y="1922"/>
                </a:lnTo>
                <a:lnTo>
                  <a:pt x="2567" y="1922"/>
                </a:lnTo>
                <a:lnTo>
                  <a:pt x="2579" y="1922"/>
                </a:lnTo>
                <a:lnTo>
                  <a:pt x="2594" y="1922"/>
                </a:lnTo>
                <a:lnTo>
                  <a:pt x="2608" y="1922"/>
                </a:lnTo>
                <a:lnTo>
                  <a:pt x="2620" y="1922"/>
                </a:lnTo>
                <a:lnTo>
                  <a:pt x="2635" y="1934"/>
                </a:lnTo>
                <a:lnTo>
                  <a:pt x="2661" y="1934"/>
                </a:lnTo>
                <a:lnTo>
                  <a:pt x="2675" y="1934"/>
                </a:lnTo>
                <a:lnTo>
                  <a:pt x="2687" y="1934"/>
                </a:lnTo>
                <a:lnTo>
                  <a:pt x="2702" y="1934"/>
                </a:lnTo>
                <a:lnTo>
                  <a:pt x="2714" y="1934"/>
                </a:lnTo>
                <a:lnTo>
                  <a:pt x="2728" y="1934"/>
                </a:lnTo>
                <a:lnTo>
                  <a:pt x="2743" y="1934"/>
                </a:lnTo>
                <a:lnTo>
                  <a:pt x="2755" y="1934"/>
                </a:lnTo>
                <a:lnTo>
                  <a:pt x="2769" y="1934"/>
                </a:lnTo>
                <a:lnTo>
                  <a:pt x="2781" y="1934"/>
                </a:lnTo>
                <a:lnTo>
                  <a:pt x="2795" y="1934"/>
                </a:lnTo>
                <a:lnTo>
                  <a:pt x="2810" y="1934"/>
                </a:lnTo>
                <a:lnTo>
                  <a:pt x="2822" y="1934"/>
                </a:lnTo>
                <a:lnTo>
                  <a:pt x="2836" y="1948"/>
                </a:lnTo>
                <a:lnTo>
                  <a:pt x="2848" y="1948"/>
                </a:lnTo>
                <a:lnTo>
                  <a:pt x="2863" y="1948"/>
                </a:lnTo>
                <a:lnTo>
                  <a:pt x="2889" y="1948"/>
                </a:lnTo>
                <a:lnTo>
                  <a:pt x="2903" y="1948"/>
                </a:lnTo>
                <a:lnTo>
                  <a:pt x="2915" y="1948"/>
                </a:lnTo>
                <a:lnTo>
                  <a:pt x="2930" y="1948"/>
                </a:lnTo>
                <a:lnTo>
                  <a:pt x="2944" y="1948"/>
                </a:lnTo>
                <a:lnTo>
                  <a:pt x="2956" y="1948"/>
                </a:lnTo>
                <a:lnTo>
                  <a:pt x="2971" y="1948"/>
                </a:lnTo>
                <a:lnTo>
                  <a:pt x="2983" y="1948"/>
                </a:lnTo>
                <a:lnTo>
                  <a:pt x="2997" y="1948"/>
                </a:lnTo>
                <a:lnTo>
                  <a:pt x="3011" y="1948"/>
                </a:lnTo>
                <a:lnTo>
                  <a:pt x="3023" y="1948"/>
                </a:lnTo>
                <a:lnTo>
                  <a:pt x="3038" y="1948"/>
                </a:lnTo>
                <a:lnTo>
                  <a:pt x="3050" y="1948"/>
                </a:lnTo>
                <a:lnTo>
                  <a:pt x="3064" y="1948"/>
                </a:lnTo>
                <a:lnTo>
                  <a:pt x="3079" y="1948"/>
                </a:lnTo>
                <a:lnTo>
                  <a:pt x="3091" y="1963"/>
                </a:lnTo>
                <a:lnTo>
                  <a:pt x="3105" y="1963"/>
                </a:lnTo>
                <a:lnTo>
                  <a:pt x="3131" y="1963"/>
                </a:lnTo>
                <a:lnTo>
                  <a:pt x="3146" y="1963"/>
                </a:lnTo>
                <a:lnTo>
                  <a:pt x="3158" y="1963"/>
                </a:lnTo>
                <a:lnTo>
                  <a:pt x="3172" y="1963"/>
                </a:lnTo>
                <a:lnTo>
                  <a:pt x="3184" y="1963"/>
                </a:lnTo>
                <a:lnTo>
                  <a:pt x="3199" y="1963"/>
                </a:lnTo>
                <a:lnTo>
                  <a:pt x="3213" y="1963"/>
                </a:lnTo>
                <a:lnTo>
                  <a:pt x="3225" y="1963"/>
                </a:lnTo>
                <a:lnTo>
                  <a:pt x="3239" y="1963"/>
                </a:lnTo>
                <a:lnTo>
                  <a:pt x="3251" y="1963"/>
                </a:lnTo>
                <a:lnTo>
                  <a:pt x="3266" y="1963"/>
                </a:lnTo>
                <a:lnTo>
                  <a:pt x="3280" y="1963"/>
                </a:lnTo>
                <a:lnTo>
                  <a:pt x="3292" y="1963"/>
                </a:lnTo>
                <a:lnTo>
                  <a:pt x="3306" y="1963"/>
                </a:lnTo>
                <a:lnTo>
                  <a:pt x="3318" y="1963"/>
                </a:lnTo>
                <a:lnTo>
                  <a:pt x="3333" y="1963"/>
                </a:lnTo>
                <a:lnTo>
                  <a:pt x="3347" y="1963"/>
                </a:lnTo>
                <a:lnTo>
                  <a:pt x="3374" y="1963"/>
                </a:lnTo>
                <a:lnTo>
                  <a:pt x="3386" y="1963"/>
                </a:lnTo>
                <a:lnTo>
                  <a:pt x="3400" y="1963"/>
                </a:lnTo>
                <a:lnTo>
                  <a:pt x="3414" y="1975"/>
                </a:lnTo>
                <a:lnTo>
                  <a:pt x="3426" y="1975"/>
                </a:lnTo>
                <a:lnTo>
                  <a:pt x="3441" y="1975"/>
                </a:lnTo>
                <a:lnTo>
                  <a:pt x="3453" y="1975"/>
                </a:lnTo>
              </a:path>
            </a:pathLst>
          </a:custGeom>
          <a:noFill/>
          <a:ln w="41275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8919" name="Group 20"/>
          <p:cNvGrpSpPr>
            <a:grpSpLocks/>
          </p:cNvGrpSpPr>
          <p:nvPr/>
        </p:nvGrpSpPr>
        <p:grpSpPr bwMode="auto">
          <a:xfrm>
            <a:off x="3455988" y="1463675"/>
            <a:ext cx="106362" cy="4006850"/>
            <a:chOff x="1217" y="922"/>
            <a:chExt cx="67" cy="2524"/>
          </a:xfrm>
        </p:grpSpPr>
        <p:sp>
          <p:nvSpPr>
            <p:cNvPr id="39103" name="Line 21"/>
            <p:cNvSpPr>
              <a:spLocks noChangeShapeType="1"/>
            </p:cNvSpPr>
            <p:nvPr/>
          </p:nvSpPr>
          <p:spPr bwMode="auto">
            <a:xfrm flipH="1">
              <a:off x="1217" y="3445"/>
              <a:ext cx="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04" name="Line 22"/>
            <p:cNvSpPr>
              <a:spLocks noChangeShapeType="1"/>
            </p:cNvSpPr>
            <p:nvPr/>
          </p:nvSpPr>
          <p:spPr bwMode="auto">
            <a:xfrm flipH="1">
              <a:off x="1217" y="2937"/>
              <a:ext cx="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05" name="Line 23"/>
            <p:cNvSpPr>
              <a:spLocks noChangeShapeType="1"/>
            </p:cNvSpPr>
            <p:nvPr/>
          </p:nvSpPr>
          <p:spPr bwMode="auto">
            <a:xfrm flipH="1">
              <a:off x="1217" y="2438"/>
              <a:ext cx="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06" name="Line 24"/>
            <p:cNvSpPr>
              <a:spLocks noChangeShapeType="1"/>
            </p:cNvSpPr>
            <p:nvPr/>
          </p:nvSpPr>
          <p:spPr bwMode="auto">
            <a:xfrm flipH="1">
              <a:off x="1217" y="1929"/>
              <a:ext cx="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07" name="Line 25"/>
            <p:cNvSpPr>
              <a:spLocks noChangeShapeType="1"/>
            </p:cNvSpPr>
            <p:nvPr/>
          </p:nvSpPr>
          <p:spPr bwMode="auto">
            <a:xfrm flipH="1">
              <a:off x="1217" y="1430"/>
              <a:ext cx="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08" name="Line 26"/>
            <p:cNvSpPr>
              <a:spLocks noChangeShapeType="1"/>
            </p:cNvSpPr>
            <p:nvPr/>
          </p:nvSpPr>
          <p:spPr bwMode="auto">
            <a:xfrm flipH="1">
              <a:off x="1217" y="922"/>
              <a:ext cx="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09" name="Line 27"/>
            <p:cNvSpPr>
              <a:spLocks noChangeShapeType="1"/>
            </p:cNvSpPr>
            <p:nvPr/>
          </p:nvSpPr>
          <p:spPr bwMode="auto">
            <a:xfrm flipH="1">
              <a:off x="1243" y="3325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0" name="Line 28"/>
            <p:cNvSpPr>
              <a:spLocks noChangeShapeType="1"/>
            </p:cNvSpPr>
            <p:nvPr/>
          </p:nvSpPr>
          <p:spPr bwMode="auto">
            <a:xfrm flipH="1">
              <a:off x="1243" y="3191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1" name="Line 29"/>
            <p:cNvSpPr>
              <a:spLocks noChangeShapeType="1"/>
            </p:cNvSpPr>
            <p:nvPr/>
          </p:nvSpPr>
          <p:spPr bwMode="auto">
            <a:xfrm flipH="1">
              <a:off x="1243" y="3071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2" name="Line 30"/>
            <p:cNvSpPr>
              <a:spLocks noChangeShapeType="1"/>
            </p:cNvSpPr>
            <p:nvPr/>
          </p:nvSpPr>
          <p:spPr bwMode="auto">
            <a:xfrm flipH="1">
              <a:off x="1243" y="2814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3" name="Line 31"/>
            <p:cNvSpPr>
              <a:spLocks noChangeShapeType="1"/>
            </p:cNvSpPr>
            <p:nvPr/>
          </p:nvSpPr>
          <p:spPr bwMode="auto">
            <a:xfrm flipH="1">
              <a:off x="1243" y="2694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4" name="Line 32"/>
            <p:cNvSpPr>
              <a:spLocks noChangeShapeType="1"/>
            </p:cNvSpPr>
            <p:nvPr/>
          </p:nvSpPr>
          <p:spPr bwMode="auto">
            <a:xfrm flipH="1">
              <a:off x="1243" y="2560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5" name="Line 33"/>
            <p:cNvSpPr>
              <a:spLocks noChangeShapeType="1"/>
            </p:cNvSpPr>
            <p:nvPr/>
          </p:nvSpPr>
          <p:spPr bwMode="auto">
            <a:xfrm flipH="1">
              <a:off x="1243" y="2303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6" name="Line 34"/>
            <p:cNvSpPr>
              <a:spLocks noChangeShapeType="1"/>
            </p:cNvSpPr>
            <p:nvPr/>
          </p:nvSpPr>
          <p:spPr bwMode="auto">
            <a:xfrm flipH="1">
              <a:off x="1243" y="2183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7" name="Line 35"/>
            <p:cNvSpPr>
              <a:spLocks noChangeShapeType="1"/>
            </p:cNvSpPr>
            <p:nvPr/>
          </p:nvSpPr>
          <p:spPr bwMode="auto">
            <a:xfrm flipH="1">
              <a:off x="1243" y="2063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8" name="Line 36"/>
            <p:cNvSpPr>
              <a:spLocks noChangeShapeType="1"/>
            </p:cNvSpPr>
            <p:nvPr/>
          </p:nvSpPr>
          <p:spPr bwMode="auto">
            <a:xfrm flipH="1">
              <a:off x="1243" y="1807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19" name="Line 37"/>
            <p:cNvSpPr>
              <a:spLocks noChangeShapeType="1"/>
            </p:cNvSpPr>
            <p:nvPr/>
          </p:nvSpPr>
          <p:spPr bwMode="auto">
            <a:xfrm flipH="1">
              <a:off x="1243" y="1672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20" name="Line 38"/>
            <p:cNvSpPr>
              <a:spLocks noChangeShapeType="1"/>
            </p:cNvSpPr>
            <p:nvPr/>
          </p:nvSpPr>
          <p:spPr bwMode="auto">
            <a:xfrm flipH="1">
              <a:off x="1243" y="1552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21" name="Line 39"/>
            <p:cNvSpPr>
              <a:spLocks noChangeShapeType="1"/>
            </p:cNvSpPr>
            <p:nvPr/>
          </p:nvSpPr>
          <p:spPr bwMode="auto">
            <a:xfrm flipH="1">
              <a:off x="1243" y="1296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22" name="Line 40"/>
            <p:cNvSpPr>
              <a:spLocks noChangeShapeType="1"/>
            </p:cNvSpPr>
            <p:nvPr/>
          </p:nvSpPr>
          <p:spPr bwMode="auto">
            <a:xfrm flipH="1">
              <a:off x="1243" y="1176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23" name="Line 41"/>
            <p:cNvSpPr>
              <a:spLocks noChangeShapeType="1"/>
            </p:cNvSpPr>
            <p:nvPr/>
          </p:nvSpPr>
          <p:spPr bwMode="auto">
            <a:xfrm flipH="1">
              <a:off x="1243" y="1042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8920" name="Group 42"/>
          <p:cNvGrpSpPr>
            <a:grpSpLocks/>
          </p:cNvGrpSpPr>
          <p:nvPr/>
        </p:nvGrpSpPr>
        <p:grpSpPr bwMode="auto">
          <a:xfrm>
            <a:off x="9213850" y="1463675"/>
            <a:ext cx="107950" cy="4006850"/>
            <a:chOff x="4844" y="922"/>
            <a:chExt cx="68" cy="2524"/>
          </a:xfrm>
        </p:grpSpPr>
        <p:sp>
          <p:nvSpPr>
            <p:cNvPr id="39082" name="Line 43"/>
            <p:cNvSpPr>
              <a:spLocks noChangeShapeType="1"/>
            </p:cNvSpPr>
            <p:nvPr/>
          </p:nvSpPr>
          <p:spPr bwMode="auto">
            <a:xfrm>
              <a:off x="4844" y="3445"/>
              <a:ext cx="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83" name="Line 44"/>
            <p:cNvSpPr>
              <a:spLocks noChangeShapeType="1"/>
            </p:cNvSpPr>
            <p:nvPr/>
          </p:nvSpPr>
          <p:spPr bwMode="auto">
            <a:xfrm>
              <a:off x="4844" y="2937"/>
              <a:ext cx="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84" name="Line 45"/>
            <p:cNvSpPr>
              <a:spLocks noChangeShapeType="1"/>
            </p:cNvSpPr>
            <p:nvPr/>
          </p:nvSpPr>
          <p:spPr bwMode="auto">
            <a:xfrm>
              <a:off x="4844" y="2438"/>
              <a:ext cx="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85" name="Line 46"/>
            <p:cNvSpPr>
              <a:spLocks noChangeShapeType="1"/>
            </p:cNvSpPr>
            <p:nvPr/>
          </p:nvSpPr>
          <p:spPr bwMode="auto">
            <a:xfrm>
              <a:off x="4844" y="1929"/>
              <a:ext cx="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86" name="Line 47"/>
            <p:cNvSpPr>
              <a:spLocks noChangeShapeType="1"/>
            </p:cNvSpPr>
            <p:nvPr/>
          </p:nvSpPr>
          <p:spPr bwMode="auto">
            <a:xfrm>
              <a:off x="4844" y="1430"/>
              <a:ext cx="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87" name="Line 48"/>
            <p:cNvSpPr>
              <a:spLocks noChangeShapeType="1"/>
            </p:cNvSpPr>
            <p:nvPr/>
          </p:nvSpPr>
          <p:spPr bwMode="auto">
            <a:xfrm>
              <a:off x="4844" y="922"/>
              <a:ext cx="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88" name="Line 49"/>
            <p:cNvSpPr>
              <a:spLocks noChangeShapeType="1"/>
            </p:cNvSpPr>
            <p:nvPr/>
          </p:nvSpPr>
          <p:spPr bwMode="auto">
            <a:xfrm>
              <a:off x="4844" y="3325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89" name="Line 50"/>
            <p:cNvSpPr>
              <a:spLocks noChangeShapeType="1"/>
            </p:cNvSpPr>
            <p:nvPr/>
          </p:nvSpPr>
          <p:spPr bwMode="auto">
            <a:xfrm>
              <a:off x="4844" y="3191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0" name="Line 51"/>
            <p:cNvSpPr>
              <a:spLocks noChangeShapeType="1"/>
            </p:cNvSpPr>
            <p:nvPr/>
          </p:nvSpPr>
          <p:spPr bwMode="auto">
            <a:xfrm>
              <a:off x="4844" y="3071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1" name="Line 52"/>
            <p:cNvSpPr>
              <a:spLocks noChangeShapeType="1"/>
            </p:cNvSpPr>
            <p:nvPr/>
          </p:nvSpPr>
          <p:spPr bwMode="auto">
            <a:xfrm>
              <a:off x="4844" y="2814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2" name="Line 53"/>
            <p:cNvSpPr>
              <a:spLocks noChangeShapeType="1"/>
            </p:cNvSpPr>
            <p:nvPr/>
          </p:nvSpPr>
          <p:spPr bwMode="auto">
            <a:xfrm>
              <a:off x="4844" y="2694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3" name="Line 54"/>
            <p:cNvSpPr>
              <a:spLocks noChangeShapeType="1"/>
            </p:cNvSpPr>
            <p:nvPr/>
          </p:nvSpPr>
          <p:spPr bwMode="auto">
            <a:xfrm>
              <a:off x="4844" y="2560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4" name="Line 55"/>
            <p:cNvSpPr>
              <a:spLocks noChangeShapeType="1"/>
            </p:cNvSpPr>
            <p:nvPr/>
          </p:nvSpPr>
          <p:spPr bwMode="auto">
            <a:xfrm>
              <a:off x="4844" y="2303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5" name="Line 56"/>
            <p:cNvSpPr>
              <a:spLocks noChangeShapeType="1"/>
            </p:cNvSpPr>
            <p:nvPr/>
          </p:nvSpPr>
          <p:spPr bwMode="auto">
            <a:xfrm>
              <a:off x="4844" y="2183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6" name="Line 57"/>
            <p:cNvSpPr>
              <a:spLocks noChangeShapeType="1"/>
            </p:cNvSpPr>
            <p:nvPr/>
          </p:nvSpPr>
          <p:spPr bwMode="auto">
            <a:xfrm>
              <a:off x="4844" y="2063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7" name="Line 58"/>
            <p:cNvSpPr>
              <a:spLocks noChangeShapeType="1"/>
            </p:cNvSpPr>
            <p:nvPr/>
          </p:nvSpPr>
          <p:spPr bwMode="auto">
            <a:xfrm>
              <a:off x="4844" y="1807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8" name="Line 59"/>
            <p:cNvSpPr>
              <a:spLocks noChangeShapeType="1"/>
            </p:cNvSpPr>
            <p:nvPr/>
          </p:nvSpPr>
          <p:spPr bwMode="auto">
            <a:xfrm>
              <a:off x="4844" y="1672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99" name="Line 60"/>
            <p:cNvSpPr>
              <a:spLocks noChangeShapeType="1"/>
            </p:cNvSpPr>
            <p:nvPr/>
          </p:nvSpPr>
          <p:spPr bwMode="auto">
            <a:xfrm>
              <a:off x="4844" y="1552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00" name="Line 61"/>
            <p:cNvSpPr>
              <a:spLocks noChangeShapeType="1"/>
            </p:cNvSpPr>
            <p:nvPr/>
          </p:nvSpPr>
          <p:spPr bwMode="auto">
            <a:xfrm>
              <a:off x="4844" y="1296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01" name="Line 62"/>
            <p:cNvSpPr>
              <a:spLocks noChangeShapeType="1"/>
            </p:cNvSpPr>
            <p:nvPr/>
          </p:nvSpPr>
          <p:spPr bwMode="auto">
            <a:xfrm>
              <a:off x="4844" y="1176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02" name="Line 63"/>
            <p:cNvSpPr>
              <a:spLocks noChangeShapeType="1"/>
            </p:cNvSpPr>
            <p:nvPr/>
          </p:nvSpPr>
          <p:spPr bwMode="auto">
            <a:xfrm>
              <a:off x="4844" y="1042"/>
              <a:ext cx="3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8921" name="Group 64"/>
          <p:cNvGrpSpPr>
            <a:grpSpLocks/>
          </p:cNvGrpSpPr>
          <p:nvPr/>
        </p:nvGrpSpPr>
        <p:grpSpPr bwMode="auto">
          <a:xfrm>
            <a:off x="3562350" y="5468938"/>
            <a:ext cx="5653088" cy="106362"/>
            <a:chOff x="1284" y="3445"/>
            <a:chExt cx="3561" cy="67"/>
          </a:xfrm>
        </p:grpSpPr>
        <p:sp>
          <p:nvSpPr>
            <p:cNvPr id="39056" name="Line 65"/>
            <p:cNvSpPr>
              <a:spLocks noChangeShapeType="1"/>
            </p:cNvSpPr>
            <p:nvPr/>
          </p:nvSpPr>
          <p:spPr bwMode="auto">
            <a:xfrm>
              <a:off x="1284" y="3445"/>
              <a:ext cx="1" cy="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57" name="Line 66"/>
            <p:cNvSpPr>
              <a:spLocks noChangeShapeType="1"/>
            </p:cNvSpPr>
            <p:nvPr/>
          </p:nvSpPr>
          <p:spPr bwMode="auto">
            <a:xfrm>
              <a:off x="1994" y="3445"/>
              <a:ext cx="1" cy="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58" name="Line 67"/>
            <p:cNvSpPr>
              <a:spLocks noChangeShapeType="1"/>
            </p:cNvSpPr>
            <p:nvPr/>
          </p:nvSpPr>
          <p:spPr bwMode="auto">
            <a:xfrm>
              <a:off x="2707" y="3445"/>
              <a:ext cx="1" cy="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59" name="Line 68"/>
            <p:cNvSpPr>
              <a:spLocks noChangeShapeType="1"/>
            </p:cNvSpPr>
            <p:nvPr/>
          </p:nvSpPr>
          <p:spPr bwMode="auto">
            <a:xfrm>
              <a:off x="3419" y="3445"/>
              <a:ext cx="1" cy="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0" name="Line 69"/>
            <p:cNvSpPr>
              <a:spLocks noChangeShapeType="1"/>
            </p:cNvSpPr>
            <p:nvPr/>
          </p:nvSpPr>
          <p:spPr bwMode="auto">
            <a:xfrm>
              <a:off x="4132" y="3445"/>
              <a:ext cx="1" cy="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1" name="Line 70"/>
            <p:cNvSpPr>
              <a:spLocks noChangeShapeType="1"/>
            </p:cNvSpPr>
            <p:nvPr/>
          </p:nvSpPr>
          <p:spPr bwMode="auto">
            <a:xfrm>
              <a:off x="4844" y="3445"/>
              <a:ext cx="1" cy="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2" name="Line 71"/>
            <p:cNvSpPr>
              <a:spLocks noChangeShapeType="1"/>
            </p:cNvSpPr>
            <p:nvPr/>
          </p:nvSpPr>
          <p:spPr bwMode="auto">
            <a:xfrm>
              <a:off x="1430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3" name="Line 72"/>
            <p:cNvSpPr>
              <a:spLocks noChangeShapeType="1"/>
            </p:cNvSpPr>
            <p:nvPr/>
          </p:nvSpPr>
          <p:spPr bwMode="auto">
            <a:xfrm>
              <a:off x="1564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4" name="Line 73"/>
            <p:cNvSpPr>
              <a:spLocks noChangeShapeType="1"/>
            </p:cNvSpPr>
            <p:nvPr/>
          </p:nvSpPr>
          <p:spPr bwMode="auto">
            <a:xfrm>
              <a:off x="1713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5" name="Line 74"/>
            <p:cNvSpPr>
              <a:spLocks noChangeShapeType="1"/>
            </p:cNvSpPr>
            <p:nvPr/>
          </p:nvSpPr>
          <p:spPr bwMode="auto">
            <a:xfrm>
              <a:off x="1848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6" name="Line 75"/>
            <p:cNvSpPr>
              <a:spLocks noChangeShapeType="1"/>
            </p:cNvSpPr>
            <p:nvPr/>
          </p:nvSpPr>
          <p:spPr bwMode="auto">
            <a:xfrm>
              <a:off x="2143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7" name="Line 76"/>
            <p:cNvSpPr>
              <a:spLocks noChangeShapeType="1"/>
            </p:cNvSpPr>
            <p:nvPr/>
          </p:nvSpPr>
          <p:spPr bwMode="auto">
            <a:xfrm>
              <a:off x="2277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8" name="Line 77"/>
            <p:cNvSpPr>
              <a:spLocks noChangeShapeType="1"/>
            </p:cNvSpPr>
            <p:nvPr/>
          </p:nvSpPr>
          <p:spPr bwMode="auto">
            <a:xfrm>
              <a:off x="2426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69" name="Line 78"/>
            <p:cNvSpPr>
              <a:spLocks noChangeShapeType="1"/>
            </p:cNvSpPr>
            <p:nvPr/>
          </p:nvSpPr>
          <p:spPr bwMode="auto">
            <a:xfrm>
              <a:off x="2560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0" name="Line 79"/>
            <p:cNvSpPr>
              <a:spLocks noChangeShapeType="1"/>
            </p:cNvSpPr>
            <p:nvPr/>
          </p:nvSpPr>
          <p:spPr bwMode="auto">
            <a:xfrm>
              <a:off x="2855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1" name="Line 80"/>
            <p:cNvSpPr>
              <a:spLocks noChangeShapeType="1"/>
            </p:cNvSpPr>
            <p:nvPr/>
          </p:nvSpPr>
          <p:spPr bwMode="auto">
            <a:xfrm>
              <a:off x="2990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2" name="Line 81"/>
            <p:cNvSpPr>
              <a:spLocks noChangeShapeType="1"/>
            </p:cNvSpPr>
            <p:nvPr/>
          </p:nvSpPr>
          <p:spPr bwMode="auto">
            <a:xfrm>
              <a:off x="3136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3" name="Line 82"/>
            <p:cNvSpPr>
              <a:spLocks noChangeShapeType="1"/>
            </p:cNvSpPr>
            <p:nvPr/>
          </p:nvSpPr>
          <p:spPr bwMode="auto">
            <a:xfrm>
              <a:off x="3270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4" name="Line 83"/>
            <p:cNvSpPr>
              <a:spLocks noChangeShapeType="1"/>
            </p:cNvSpPr>
            <p:nvPr/>
          </p:nvSpPr>
          <p:spPr bwMode="auto">
            <a:xfrm>
              <a:off x="3568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5" name="Line 84"/>
            <p:cNvSpPr>
              <a:spLocks noChangeShapeType="1"/>
            </p:cNvSpPr>
            <p:nvPr/>
          </p:nvSpPr>
          <p:spPr bwMode="auto">
            <a:xfrm>
              <a:off x="3702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6" name="Line 85"/>
            <p:cNvSpPr>
              <a:spLocks noChangeShapeType="1"/>
            </p:cNvSpPr>
            <p:nvPr/>
          </p:nvSpPr>
          <p:spPr bwMode="auto">
            <a:xfrm>
              <a:off x="3849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7" name="Line 86"/>
            <p:cNvSpPr>
              <a:spLocks noChangeShapeType="1"/>
            </p:cNvSpPr>
            <p:nvPr/>
          </p:nvSpPr>
          <p:spPr bwMode="auto">
            <a:xfrm>
              <a:off x="3983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8" name="Line 87"/>
            <p:cNvSpPr>
              <a:spLocks noChangeShapeType="1"/>
            </p:cNvSpPr>
            <p:nvPr/>
          </p:nvSpPr>
          <p:spPr bwMode="auto">
            <a:xfrm>
              <a:off x="4278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79" name="Line 88"/>
            <p:cNvSpPr>
              <a:spLocks noChangeShapeType="1"/>
            </p:cNvSpPr>
            <p:nvPr/>
          </p:nvSpPr>
          <p:spPr bwMode="auto">
            <a:xfrm>
              <a:off x="4413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80" name="Line 89"/>
            <p:cNvSpPr>
              <a:spLocks noChangeShapeType="1"/>
            </p:cNvSpPr>
            <p:nvPr/>
          </p:nvSpPr>
          <p:spPr bwMode="auto">
            <a:xfrm>
              <a:off x="4561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81" name="Line 90"/>
            <p:cNvSpPr>
              <a:spLocks noChangeShapeType="1"/>
            </p:cNvSpPr>
            <p:nvPr/>
          </p:nvSpPr>
          <p:spPr bwMode="auto">
            <a:xfrm>
              <a:off x="4696" y="344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8922" name="Group 91"/>
          <p:cNvGrpSpPr>
            <a:grpSpLocks/>
          </p:cNvGrpSpPr>
          <p:nvPr/>
        </p:nvGrpSpPr>
        <p:grpSpPr bwMode="auto">
          <a:xfrm>
            <a:off x="3562350" y="1355725"/>
            <a:ext cx="5653088" cy="107950"/>
            <a:chOff x="1284" y="854"/>
            <a:chExt cx="3561" cy="68"/>
          </a:xfrm>
        </p:grpSpPr>
        <p:sp>
          <p:nvSpPr>
            <p:cNvPr id="39030" name="Line 92"/>
            <p:cNvSpPr>
              <a:spLocks noChangeShapeType="1"/>
            </p:cNvSpPr>
            <p:nvPr/>
          </p:nvSpPr>
          <p:spPr bwMode="auto">
            <a:xfrm flipV="1">
              <a:off x="1284" y="854"/>
              <a:ext cx="1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31" name="Line 93"/>
            <p:cNvSpPr>
              <a:spLocks noChangeShapeType="1"/>
            </p:cNvSpPr>
            <p:nvPr/>
          </p:nvSpPr>
          <p:spPr bwMode="auto">
            <a:xfrm flipV="1">
              <a:off x="1994" y="854"/>
              <a:ext cx="1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32" name="Line 94"/>
            <p:cNvSpPr>
              <a:spLocks noChangeShapeType="1"/>
            </p:cNvSpPr>
            <p:nvPr/>
          </p:nvSpPr>
          <p:spPr bwMode="auto">
            <a:xfrm flipV="1">
              <a:off x="2707" y="854"/>
              <a:ext cx="1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33" name="Line 95"/>
            <p:cNvSpPr>
              <a:spLocks noChangeShapeType="1"/>
            </p:cNvSpPr>
            <p:nvPr/>
          </p:nvSpPr>
          <p:spPr bwMode="auto">
            <a:xfrm flipV="1">
              <a:off x="3419" y="854"/>
              <a:ext cx="1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34" name="Line 96"/>
            <p:cNvSpPr>
              <a:spLocks noChangeShapeType="1"/>
            </p:cNvSpPr>
            <p:nvPr/>
          </p:nvSpPr>
          <p:spPr bwMode="auto">
            <a:xfrm flipV="1">
              <a:off x="4132" y="854"/>
              <a:ext cx="1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35" name="Line 97"/>
            <p:cNvSpPr>
              <a:spLocks noChangeShapeType="1"/>
            </p:cNvSpPr>
            <p:nvPr/>
          </p:nvSpPr>
          <p:spPr bwMode="auto">
            <a:xfrm flipV="1">
              <a:off x="4844" y="854"/>
              <a:ext cx="1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36" name="Line 98"/>
            <p:cNvSpPr>
              <a:spLocks noChangeShapeType="1"/>
            </p:cNvSpPr>
            <p:nvPr/>
          </p:nvSpPr>
          <p:spPr bwMode="auto">
            <a:xfrm flipV="1">
              <a:off x="1430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37" name="Line 99"/>
            <p:cNvSpPr>
              <a:spLocks noChangeShapeType="1"/>
            </p:cNvSpPr>
            <p:nvPr/>
          </p:nvSpPr>
          <p:spPr bwMode="auto">
            <a:xfrm flipV="1">
              <a:off x="1564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38" name="Line 100"/>
            <p:cNvSpPr>
              <a:spLocks noChangeShapeType="1"/>
            </p:cNvSpPr>
            <p:nvPr/>
          </p:nvSpPr>
          <p:spPr bwMode="auto">
            <a:xfrm flipV="1">
              <a:off x="1713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39" name="Line 101"/>
            <p:cNvSpPr>
              <a:spLocks noChangeShapeType="1"/>
            </p:cNvSpPr>
            <p:nvPr/>
          </p:nvSpPr>
          <p:spPr bwMode="auto">
            <a:xfrm flipV="1">
              <a:off x="1848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0" name="Line 102"/>
            <p:cNvSpPr>
              <a:spLocks noChangeShapeType="1"/>
            </p:cNvSpPr>
            <p:nvPr/>
          </p:nvSpPr>
          <p:spPr bwMode="auto">
            <a:xfrm flipV="1">
              <a:off x="2143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1" name="Line 103"/>
            <p:cNvSpPr>
              <a:spLocks noChangeShapeType="1"/>
            </p:cNvSpPr>
            <p:nvPr/>
          </p:nvSpPr>
          <p:spPr bwMode="auto">
            <a:xfrm flipV="1">
              <a:off x="2277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2" name="Line 104"/>
            <p:cNvSpPr>
              <a:spLocks noChangeShapeType="1"/>
            </p:cNvSpPr>
            <p:nvPr/>
          </p:nvSpPr>
          <p:spPr bwMode="auto">
            <a:xfrm flipV="1">
              <a:off x="2426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3" name="Line 105"/>
            <p:cNvSpPr>
              <a:spLocks noChangeShapeType="1"/>
            </p:cNvSpPr>
            <p:nvPr/>
          </p:nvSpPr>
          <p:spPr bwMode="auto">
            <a:xfrm flipV="1">
              <a:off x="2560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4" name="Line 106"/>
            <p:cNvSpPr>
              <a:spLocks noChangeShapeType="1"/>
            </p:cNvSpPr>
            <p:nvPr/>
          </p:nvSpPr>
          <p:spPr bwMode="auto">
            <a:xfrm flipV="1">
              <a:off x="2855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5" name="Line 107"/>
            <p:cNvSpPr>
              <a:spLocks noChangeShapeType="1"/>
            </p:cNvSpPr>
            <p:nvPr/>
          </p:nvSpPr>
          <p:spPr bwMode="auto">
            <a:xfrm flipV="1">
              <a:off x="2990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6" name="Line 108"/>
            <p:cNvSpPr>
              <a:spLocks noChangeShapeType="1"/>
            </p:cNvSpPr>
            <p:nvPr/>
          </p:nvSpPr>
          <p:spPr bwMode="auto">
            <a:xfrm flipV="1">
              <a:off x="3136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7" name="Line 109"/>
            <p:cNvSpPr>
              <a:spLocks noChangeShapeType="1"/>
            </p:cNvSpPr>
            <p:nvPr/>
          </p:nvSpPr>
          <p:spPr bwMode="auto">
            <a:xfrm flipV="1">
              <a:off x="3270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8" name="Line 110"/>
            <p:cNvSpPr>
              <a:spLocks noChangeShapeType="1"/>
            </p:cNvSpPr>
            <p:nvPr/>
          </p:nvSpPr>
          <p:spPr bwMode="auto">
            <a:xfrm flipV="1">
              <a:off x="3568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49" name="Line 111"/>
            <p:cNvSpPr>
              <a:spLocks noChangeShapeType="1"/>
            </p:cNvSpPr>
            <p:nvPr/>
          </p:nvSpPr>
          <p:spPr bwMode="auto">
            <a:xfrm flipV="1">
              <a:off x="3702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50" name="Line 112"/>
            <p:cNvSpPr>
              <a:spLocks noChangeShapeType="1"/>
            </p:cNvSpPr>
            <p:nvPr/>
          </p:nvSpPr>
          <p:spPr bwMode="auto">
            <a:xfrm flipV="1">
              <a:off x="3849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51" name="Line 113"/>
            <p:cNvSpPr>
              <a:spLocks noChangeShapeType="1"/>
            </p:cNvSpPr>
            <p:nvPr/>
          </p:nvSpPr>
          <p:spPr bwMode="auto">
            <a:xfrm flipV="1">
              <a:off x="3983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52" name="Line 114"/>
            <p:cNvSpPr>
              <a:spLocks noChangeShapeType="1"/>
            </p:cNvSpPr>
            <p:nvPr/>
          </p:nvSpPr>
          <p:spPr bwMode="auto">
            <a:xfrm flipV="1">
              <a:off x="4278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53" name="Line 115"/>
            <p:cNvSpPr>
              <a:spLocks noChangeShapeType="1"/>
            </p:cNvSpPr>
            <p:nvPr/>
          </p:nvSpPr>
          <p:spPr bwMode="auto">
            <a:xfrm flipV="1">
              <a:off x="4413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54" name="Line 116"/>
            <p:cNvSpPr>
              <a:spLocks noChangeShapeType="1"/>
            </p:cNvSpPr>
            <p:nvPr/>
          </p:nvSpPr>
          <p:spPr bwMode="auto">
            <a:xfrm flipV="1">
              <a:off x="4561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55" name="Line 117"/>
            <p:cNvSpPr>
              <a:spLocks noChangeShapeType="1"/>
            </p:cNvSpPr>
            <p:nvPr/>
          </p:nvSpPr>
          <p:spPr bwMode="auto">
            <a:xfrm flipV="1">
              <a:off x="4696" y="881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8923" name="Line 118"/>
          <p:cNvSpPr>
            <a:spLocks noChangeShapeType="1"/>
          </p:cNvSpPr>
          <p:nvPr/>
        </p:nvSpPr>
        <p:spPr bwMode="auto">
          <a:xfrm flipV="1">
            <a:off x="3562350" y="1463676"/>
            <a:ext cx="1588" cy="4005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24" name="Line 119"/>
          <p:cNvSpPr>
            <a:spLocks noChangeShapeType="1"/>
          </p:cNvSpPr>
          <p:nvPr/>
        </p:nvSpPr>
        <p:spPr bwMode="auto">
          <a:xfrm flipV="1">
            <a:off x="9213850" y="1463676"/>
            <a:ext cx="1588" cy="4005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25" name="Line 120"/>
          <p:cNvSpPr>
            <a:spLocks noChangeShapeType="1"/>
          </p:cNvSpPr>
          <p:nvPr/>
        </p:nvSpPr>
        <p:spPr bwMode="auto">
          <a:xfrm>
            <a:off x="3562350" y="5468939"/>
            <a:ext cx="56515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26" name="Line 121"/>
          <p:cNvSpPr>
            <a:spLocks noChangeShapeType="1"/>
          </p:cNvSpPr>
          <p:nvPr/>
        </p:nvSpPr>
        <p:spPr bwMode="auto">
          <a:xfrm>
            <a:off x="3562350" y="1463675"/>
            <a:ext cx="56515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27" name="Freeform 122"/>
          <p:cNvSpPr>
            <a:spLocks/>
          </p:cNvSpPr>
          <p:nvPr/>
        </p:nvSpPr>
        <p:spPr bwMode="auto">
          <a:xfrm>
            <a:off x="3905250" y="2232026"/>
            <a:ext cx="128588" cy="130175"/>
          </a:xfrm>
          <a:custGeom>
            <a:avLst/>
            <a:gdLst>
              <a:gd name="T0" fmla="*/ 0 w 81"/>
              <a:gd name="T1" fmla="*/ 2147483646 h 82"/>
              <a:gd name="T2" fmla="*/ 2147483646 w 81"/>
              <a:gd name="T3" fmla="*/ 0 h 82"/>
              <a:gd name="T4" fmla="*/ 2147483646 w 81"/>
              <a:gd name="T5" fmla="*/ 2147483646 h 82"/>
              <a:gd name="T6" fmla="*/ 2147483646 w 81"/>
              <a:gd name="T7" fmla="*/ 2147483646 h 82"/>
              <a:gd name="T8" fmla="*/ 0 w 81"/>
              <a:gd name="T9" fmla="*/ 2147483646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82"/>
              <a:gd name="T17" fmla="*/ 81 w 8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82">
                <a:moveTo>
                  <a:pt x="0" y="41"/>
                </a:moveTo>
                <a:lnTo>
                  <a:pt x="40" y="0"/>
                </a:lnTo>
                <a:lnTo>
                  <a:pt x="81" y="41"/>
                </a:lnTo>
                <a:lnTo>
                  <a:pt x="40" y="82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28" name="Line 123"/>
          <p:cNvSpPr>
            <a:spLocks noChangeShapeType="1"/>
          </p:cNvSpPr>
          <p:nvPr/>
        </p:nvSpPr>
        <p:spPr bwMode="auto">
          <a:xfrm flipV="1">
            <a:off x="3911600" y="2239964"/>
            <a:ext cx="65088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29" name="Line 124"/>
          <p:cNvSpPr>
            <a:spLocks noChangeShapeType="1"/>
          </p:cNvSpPr>
          <p:nvPr/>
        </p:nvSpPr>
        <p:spPr bwMode="auto">
          <a:xfrm>
            <a:off x="3976689" y="2239964"/>
            <a:ext cx="65087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0" name="Line 125"/>
          <p:cNvSpPr>
            <a:spLocks noChangeShapeType="1"/>
          </p:cNvSpPr>
          <p:nvPr/>
        </p:nvSpPr>
        <p:spPr bwMode="auto">
          <a:xfrm flipH="1">
            <a:off x="3976689" y="2305050"/>
            <a:ext cx="65087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1" name="Line 126"/>
          <p:cNvSpPr>
            <a:spLocks noChangeShapeType="1"/>
          </p:cNvSpPr>
          <p:nvPr/>
        </p:nvSpPr>
        <p:spPr bwMode="auto">
          <a:xfrm flipH="1" flipV="1">
            <a:off x="3911600" y="2305050"/>
            <a:ext cx="65088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2" name="Freeform 127"/>
          <p:cNvSpPr>
            <a:spLocks/>
          </p:cNvSpPr>
          <p:nvPr/>
        </p:nvSpPr>
        <p:spPr bwMode="auto">
          <a:xfrm>
            <a:off x="4460876" y="3446464"/>
            <a:ext cx="125413" cy="130175"/>
          </a:xfrm>
          <a:custGeom>
            <a:avLst/>
            <a:gdLst>
              <a:gd name="T0" fmla="*/ 0 w 79"/>
              <a:gd name="T1" fmla="*/ 2147483646 h 82"/>
              <a:gd name="T2" fmla="*/ 2147483646 w 79"/>
              <a:gd name="T3" fmla="*/ 0 h 82"/>
              <a:gd name="T4" fmla="*/ 2147483646 w 79"/>
              <a:gd name="T5" fmla="*/ 2147483646 h 82"/>
              <a:gd name="T6" fmla="*/ 2147483646 w 79"/>
              <a:gd name="T7" fmla="*/ 2147483646 h 82"/>
              <a:gd name="T8" fmla="*/ 0 w 79"/>
              <a:gd name="T9" fmla="*/ 2147483646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82"/>
              <a:gd name="T17" fmla="*/ 79 w 79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82">
                <a:moveTo>
                  <a:pt x="0" y="41"/>
                </a:moveTo>
                <a:lnTo>
                  <a:pt x="38" y="0"/>
                </a:lnTo>
                <a:lnTo>
                  <a:pt x="79" y="41"/>
                </a:lnTo>
                <a:lnTo>
                  <a:pt x="38" y="82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3" name="Line 128"/>
          <p:cNvSpPr>
            <a:spLocks noChangeShapeType="1"/>
          </p:cNvSpPr>
          <p:nvPr/>
        </p:nvSpPr>
        <p:spPr bwMode="auto">
          <a:xfrm flipV="1">
            <a:off x="4468814" y="3454400"/>
            <a:ext cx="60325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4" name="Line 129"/>
          <p:cNvSpPr>
            <a:spLocks noChangeShapeType="1"/>
          </p:cNvSpPr>
          <p:nvPr/>
        </p:nvSpPr>
        <p:spPr bwMode="auto">
          <a:xfrm>
            <a:off x="4529139" y="3454400"/>
            <a:ext cx="65087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5" name="Line 130"/>
          <p:cNvSpPr>
            <a:spLocks noChangeShapeType="1"/>
          </p:cNvSpPr>
          <p:nvPr/>
        </p:nvSpPr>
        <p:spPr bwMode="auto">
          <a:xfrm flipH="1">
            <a:off x="4529139" y="3519489"/>
            <a:ext cx="65087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6" name="Line 131"/>
          <p:cNvSpPr>
            <a:spLocks noChangeShapeType="1"/>
          </p:cNvSpPr>
          <p:nvPr/>
        </p:nvSpPr>
        <p:spPr bwMode="auto">
          <a:xfrm flipH="1" flipV="1">
            <a:off x="4468814" y="3519489"/>
            <a:ext cx="60325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7" name="Freeform 132"/>
          <p:cNvSpPr>
            <a:spLocks/>
          </p:cNvSpPr>
          <p:nvPr/>
        </p:nvSpPr>
        <p:spPr bwMode="auto">
          <a:xfrm>
            <a:off x="4994276" y="3873501"/>
            <a:ext cx="125413" cy="130175"/>
          </a:xfrm>
          <a:custGeom>
            <a:avLst/>
            <a:gdLst>
              <a:gd name="T0" fmla="*/ 0 w 79"/>
              <a:gd name="T1" fmla="*/ 2147483646 h 82"/>
              <a:gd name="T2" fmla="*/ 2147483646 w 79"/>
              <a:gd name="T3" fmla="*/ 0 h 82"/>
              <a:gd name="T4" fmla="*/ 2147483646 w 79"/>
              <a:gd name="T5" fmla="*/ 2147483646 h 82"/>
              <a:gd name="T6" fmla="*/ 2147483646 w 79"/>
              <a:gd name="T7" fmla="*/ 2147483646 h 82"/>
              <a:gd name="T8" fmla="*/ 0 w 79"/>
              <a:gd name="T9" fmla="*/ 2147483646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82"/>
              <a:gd name="T17" fmla="*/ 79 w 79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82">
                <a:moveTo>
                  <a:pt x="0" y="41"/>
                </a:moveTo>
                <a:lnTo>
                  <a:pt x="38" y="0"/>
                </a:lnTo>
                <a:lnTo>
                  <a:pt x="79" y="41"/>
                </a:lnTo>
                <a:lnTo>
                  <a:pt x="38" y="82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8" name="Line 133"/>
          <p:cNvSpPr>
            <a:spLocks noChangeShapeType="1"/>
          </p:cNvSpPr>
          <p:nvPr/>
        </p:nvSpPr>
        <p:spPr bwMode="auto">
          <a:xfrm flipV="1">
            <a:off x="5002214" y="3881439"/>
            <a:ext cx="60325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39" name="Line 134"/>
          <p:cNvSpPr>
            <a:spLocks noChangeShapeType="1"/>
          </p:cNvSpPr>
          <p:nvPr/>
        </p:nvSpPr>
        <p:spPr bwMode="auto">
          <a:xfrm>
            <a:off x="5062539" y="3881439"/>
            <a:ext cx="65087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0" name="Line 135"/>
          <p:cNvSpPr>
            <a:spLocks noChangeShapeType="1"/>
          </p:cNvSpPr>
          <p:nvPr/>
        </p:nvSpPr>
        <p:spPr bwMode="auto">
          <a:xfrm flipH="1">
            <a:off x="5062539" y="3946525"/>
            <a:ext cx="65087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1" name="Line 136"/>
          <p:cNvSpPr>
            <a:spLocks noChangeShapeType="1"/>
          </p:cNvSpPr>
          <p:nvPr/>
        </p:nvSpPr>
        <p:spPr bwMode="auto">
          <a:xfrm flipH="1" flipV="1">
            <a:off x="5002214" y="3946525"/>
            <a:ext cx="60325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2" name="Freeform 137"/>
          <p:cNvSpPr>
            <a:spLocks/>
          </p:cNvSpPr>
          <p:nvPr/>
        </p:nvSpPr>
        <p:spPr bwMode="auto">
          <a:xfrm>
            <a:off x="5546725" y="4110038"/>
            <a:ext cx="128588" cy="125412"/>
          </a:xfrm>
          <a:custGeom>
            <a:avLst/>
            <a:gdLst>
              <a:gd name="T0" fmla="*/ 0 w 81"/>
              <a:gd name="T1" fmla="*/ 2147483646 h 79"/>
              <a:gd name="T2" fmla="*/ 2147483646 w 81"/>
              <a:gd name="T3" fmla="*/ 0 h 79"/>
              <a:gd name="T4" fmla="*/ 2147483646 w 81"/>
              <a:gd name="T5" fmla="*/ 2147483646 h 79"/>
              <a:gd name="T6" fmla="*/ 2147483646 w 81"/>
              <a:gd name="T7" fmla="*/ 2147483646 h 79"/>
              <a:gd name="T8" fmla="*/ 0 w 81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79"/>
              <a:gd name="T17" fmla="*/ 81 w 81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79">
                <a:moveTo>
                  <a:pt x="0" y="41"/>
                </a:moveTo>
                <a:lnTo>
                  <a:pt x="41" y="0"/>
                </a:lnTo>
                <a:lnTo>
                  <a:pt x="81" y="41"/>
                </a:lnTo>
                <a:lnTo>
                  <a:pt x="41" y="79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3" name="Line 138"/>
          <p:cNvSpPr>
            <a:spLocks noChangeShapeType="1"/>
          </p:cNvSpPr>
          <p:nvPr/>
        </p:nvSpPr>
        <p:spPr bwMode="auto">
          <a:xfrm flipV="1">
            <a:off x="5554663" y="4117975"/>
            <a:ext cx="63500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4" name="Line 139"/>
          <p:cNvSpPr>
            <a:spLocks noChangeShapeType="1"/>
          </p:cNvSpPr>
          <p:nvPr/>
        </p:nvSpPr>
        <p:spPr bwMode="auto">
          <a:xfrm>
            <a:off x="5618164" y="4117975"/>
            <a:ext cx="65087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5" name="Line 140"/>
          <p:cNvSpPr>
            <a:spLocks noChangeShapeType="1"/>
          </p:cNvSpPr>
          <p:nvPr/>
        </p:nvSpPr>
        <p:spPr bwMode="auto">
          <a:xfrm flipH="1">
            <a:off x="5618164" y="4181476"/>
            <a:ext cx="65087" cy="61913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6" name="Line 141"/>
          <p:cNvSpPr>
            <a:spLocks noChangeShapeType="1"/>
          </p:cNvSpPr>
          <p:nvPr/>
        </p:nvSpPr>
        <p:spPr bwMode="auto">
          <a:xfrm flipH="1" flipV="1">
            <a:off x="5554663" y="4181476"/>
            <a:ext cx="63500" cy="61913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7" name="Freeform 142"/>
          <p:cNvSpPr>
            <a:spLocks/>
          </p:cNvSpPr>
          <p:nvPr/>
        </p:nvSpPr>
        <p:spPr bwMode="auto">
          <a:xfrm>
            <a:off x="6102351" y="4235451"/>
            <a:ext cx="125413" cy="130175"/>
          </a:xfrm>
          <a:custGeom>
            <a:avLst/>
            <a:gdLst>
              <a:gd name="T0" fmla="*/ 0 w 79"/>
              <a:gd name="T1" fmla="*/ 2147483646 h 82"/>
              <a:gd name="T2" fmla="*/ 2147483646 w 79"/>
              <a:gd name="T3" fmla="*/ 0 h 82"/>
              <a:gd name="T4" fmla="*/ 2147483646 w 79"/>
              <a:gd name="T5" fmla="*/ 2147483646 h 82"/>
              <a:gd name="T6" fmla="*/ 2147483646 w 79"/>
              <a:gd name="T7" fmla="*/ 2147483646 h 82"/>
              <a:gd name="T8" fmla="*/ 0 w 79"/>
              <a:gd name="T9" fmla="*/ 2147483646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82"/>
              <a:gd name="T17" fmla="*/ 79 w 79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82">
                <a:moveTo>
                  <a:pt x="0" y="41"/>
                </a:moveTo>
                <a:lnTo>
                  <a:pt x="41" y="0"/>
                </a:lnTo>
                <a:lnTo>
                  <a:pt x="79" y="41"/>
                </a:lnTo>
                <a:lnTo>
                  <a:pt x="41" y="82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8" name="Line 143"/>
          <p:cNvSpPr>
            <a:spLocks noChangeShapeType="1"/>
          </p:cNvSpPr>
          <p:nvPr/>
        </p:nvSpPr>
        <p:spPr bwMode="auto">
          <a:xfrm flipV="1">
            <a:off x="6110289" y="4243389"/>
            <a:ext cx="65087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49" name="Line 144"/>
          <p:cNvSpPr>
            <a:spLocks noChangeShapeType="1"/>
          </p:cNvSpPr>
          <p:nvPr/>
        </p:nvSpPr>
        <p:spPr bwMode="auto">
          <a:xfrm>
            <a:off x="6175376" y="4243389"/>
            <a:ext cx="60325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0" name="Line 145"/>
          <p:cNvSpPr>
            <a:spLocks noChangeShapeType="1"/>
          </p:cNvSpPr>
          <p:nvPr/>
        </p:nvSpPr>
        <p:spPr bwMode="auto">
          <a:xfrm flipH="1">
            <a:off x="6175376" y="4308475"/>
            <a:ext cx="60325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1" name="Line 146"/>
          <p:cNvSpPr>
            <a:spLocks noChangeShapeType="1"/>
          </p:cNvSpPr>
          <p:nvPr/>
        </p:nvSpPr>
        <p:spPr bwMode="auto">
          <a:xfrm flipH="1" flipV="1">
            <a:off x="6110289" y="4308475"/>
            <a:ext cx="65087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2" name="Freeform 147"/>
          <p:cNvSpPr>
            <a:spLocks/>
          </p:cNvSpPr>
          <p:nvPr/>
        </p:nvSpPr>
        <p:spPr bwMode="auto">
          <a:xfrm>
            <a:off x="6654801" y="4322763"/>
            <a:ext cx="130175" cy="125412"/>
          </a:xfrm>
          <a:custGeom>
            <a:avLst/>
            <a:gdLst>
              <a:gd name="T0" fmla="*/ 0 w 82"/>
              <a:gd name="T1" fmla="*/ 2147483646 h 79"/>
              <a:gd name="T2" fmla="*/ 2147483646 w 82"/>
              <a:gd name="T3" fmla="*/ 0 h 79"/>
              <a:gd name="T4" fmla="*/ 2147483646 w 82"/>
              <a:gd name="T5" fmla="*/ 2147483646 h 79"/>
              <a:gd name="T6" fmla="*/ 2147483646 w 82"/>
              <a:gd name="T7" fmla="*/ 2147483646 h 79"/>
              <a:gd name="T8" fmla="*/ 0 w 82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"/>
              <a:gd name="T16" fmla="*/ 0 h 79"/>
              <a:gd name="T17" fmla="*/ 82 w 82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" h="79">
                <a:moveTo>
                  <a:pt x="0" y="41"/>
                </a:moveTo>
                <a:lnTo>
                  <a:pt x="41" y="0"/>
                </a:lnTo>
                <a:lnTo>
                  <a:pt x="82" y="41"/>
                </a:lnTo>
                <a:lnTo>
                  <a:pt x="41" y="79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3" name="Line 148"/>
          <p:cNvSpPr>
            <a:spLocks noChangeShapeType="1"/>
          </p:cNvSpPr>
          <p:nvPr/>
        </p:nvSpPr>
        <p:spPr bwMode="auto">
          <a:xfrm flipV="1">
            <a:off x="6662739" y="4330700"/>
            <a:ext cx="65087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4" name="Line 149"/>
          <p:cNvSpPr>
            <a:spLocks noChangeShapeType="1"/>
          </p:cNvSpPr>
          <p:nvPr/>
        </p:nvSpPr>
        <p:spPr bwMode="auto">
          <a:xfrm>
            <a:off x="6727825" y="4330700"/>
            <a:ext cx="63500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5" name="Line 150"/>
          <p:cNvSpPr>
            <a:spLocks noChangeShapeType="1"/>
          </p:cNvSpPr>
          <p:nvPr/>
        </p:nvSpPr>
        <p:spPr bwMode="auto">
          <a:xfrm flipH="1">
            <a:off x="6727825" y="4395789"/>
            <a:ext cx="63500" cy="60325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6" name="Line 151"/>
          <p:cNvSpPr>
            <a:spLocks noChangeShapeType="1"/>
          </p:cNvSpPr>
          <p:nvPr/>
        </p:nvSpPr>
        <p:spPr bwMode="auto">
          <a:xfrm flipH="1" flipV="1">
            <a:off x="6662739" y="4395789"/>
            <a:ext cx="65087" cy="60325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7" name="Freeform 152"/>
          <p:cNvSpPr>
            <a:spLocks/>
          </p:cNvSpPr>
          <p:nvPr/>
        </p:nvSpPr>
        <p:spPr bwMode="auto">
          <a:xfrm>
            <a:off x="7210426" y="4387851"/>
            <a:ext cx="130175" cy="125413"/>
          </a:xfrm>
          <a:custGeom>
            <a:avLst/>
            <a:gdLst>
              <a:gd name="T0" fmla="*/ 0 w 82"/>
              <a:gd name="T1" fmla="*/ 2147483646 h 79"/>
              <a:gd name="T2" fmla="*/ 2147483646 w 82"/>
              <a:gd name="T3" fmla="*/ 0 h 79"/>
              <a:gd name="T4" fmla="*/ 2147483646 w 82"/>
              <a:gd name="T5" fmla="*/ 2147483646 h 79"/>
              <a:gd name="T6" fmla="*/ 2147483646 w 82"/>
              <a:gd name="T7" fmla="*/ 2147483646 h 79"/>
              <a:gd name="T8" fmla="*/ 0 w 82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"/>
              <a:gd name="T16" fmla="*/ 0 h 79"/>
              <a:gd name="T17" fmla="*/ 82 w 82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" h="79">
                <a:moveTo>
                  <a:pt x="0" y="38"/>
                </a:moveTo>
                <a:lnTo>
                  <a:pt x="41" y="0"/>
                </a:lnTo>
                <a:lnTo>
                  <a:pt x="82" y="38"/>
                </a:lnTo>
                <a:lnTo>
                  <a:pt x="41" y="79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8" name="Line 153"/>
          <p:cNvSpPr>
            <a:spLocks noChangeShapeType="1"/>
          </p:cNvSpPr>
          <p:nvPr/>
        </p:nvSpPr>
        <p:spPr bwMode="auto">
          <a:xfrm flipV="1">
            <a:off x="7218364" y="4395789"/>
            <a:ext cx="65087" cy="60325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59" name="Line 154"/>
          <p:cNvSpPr>
            <a:spLocks noChangeShapeType="1"/>
          </p:cNvSpPr>
          <p:nvPr/>
        </p:nvSpPr>
        <p:spPr bwMode="auto">
          <a:xfrm>
            <a:off x="7283450" y="4395789"/>
            <a:ext cx="65088" cy="60325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0" name="Line 155"/>
          <p:cNvSpPr>
            <a:spLocks noChangeShapeType="1"/>
          </p:cNvSpPr>
          <p:nvPr/>
        </p:nvSpPr>
        <p:spPr bwMode="auto">
          <a:xfrm flipH="1">
            <a:off x="7283450" y="4456114"/>
            <a:ext cx="65088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1" name="Line 156"/>
          <p:cNvSpPr>
            <a:spLocks noChangeShapeType="1"/>
          </p:cNvSpPr>
          <p:nvPr/>
        </p:nvSpPr>
        <p:spPr bwMode="auto">
          <a:xfrm flipH="1" flipV="1">
            <a:off x="7218364" y="4456114"/>
            <a:ext cx="65087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2" name="Freeform 157"/>
          <p:cNvSpPr>
            <a:spLocks/>
          </p:cNvSpPr>
          <p:nvPr/>
        </p:nvSpPr>
        <p:spPr bwMode="auto">
          <a:xfrm>
            <a:off x="7743826" y="4429125"/>
            <a:ext cx="130175" cy="127000"/>
          </a:xfrm>
          <a:custGeom>
            <a:avLst/>
            <a:gdLst>
              <a:gd name="T0" fmla="*/ 0 w 82"/>
              <a:gd name="T1" fmla="*/ 2147483646 h 80"/>
              <a:gd name="T2" fmla="*/ 2147483646 w 82"/>
              <a:gd name="T3" fmla="*/ 0 h 80"/>
              <a:gd name="T4" fmla="*/ 2147483646 w 82"/>
              <a:gd name="T5" fmla="*/ 2147483646 h 80"/>
              <a:gd name="T6" fmla="*/ 2147483646 w 82"/>
              <a:gd name="T7" fmla="*/ 2147483646 h 80"/>
              <a:gd name="T8" fmla="*/ 0 w 82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"/>
              <a:gd name="T16" fmla="*/ 0 h 80"/>
              <a:gd name="T17" fmla="*/ 82 w 82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" h="80">
                <a:moveTo>
                  <a:pt x="0" y="41"/>
                </a:moveTo>
                <a:lnTo>
                  <a:pt x="41" y="0"/>
                </a:lnTo>
                <a:lnTo>
                  <a:pt x="82" y="41"/>
                </a:lnTo>
                <a:lnTo>
                  <a:pt x="41" y="80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3" name="Line 158"/>
          <p:cNvSpPr>
            <a:spLocks noChangeShapeType="1"/>
          </p:cNvSpPr>
          <p:nvPr/>
        </p:nvSpPr>
        <p:spPr bwMode="auto">
          <a:xfrm flipV="1">
            <a:off x="7751764" y="4437064"/>
            <a:ext cx="65087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4" name="Line 159"/>
          <p:cNvSpPr>
            <a:spLocks noChangeShapeType="1"/>
          </p:cNvSpPr>
          <p:nvPr/>
        </p:nvSpPr>
        <p:spPr bwMode="auto">
          <a:xfrm>
            <a:off x="7816850" y="4437064"/>
            <a:ext cx="65088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5" name="Line 160"/>
          <p:cNvSpPr>
            <a:spLocks noChangeShapeType="1"/>
          </p:cNvSpPr>
          <p:nvPr/>
        </p:nvSpPr>
        <p:spPr bwMode="auto">
          <a:xfrm flipH="1">
            <a:off x="7816850" y="4502151"/>
            <a:ext cx="65088" cy="60325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6" name="Line 161"/>
          <p:cNvSpPr>
            <a:spLocks noChangeShapeType="1"/>
          </p:cNvSpPr>
          <p:nvPr/>
        </p:nvSpPr>
        <p:spPr bwMode="auto">
          <a:xfrm flipH="1" flipV="1">
            <a:off x="7751764" y="4502151"/>
            <a:ext cx="65087" cy="60325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7" name="Freeform 162"/>
          <p:cNvSpPr>
            <a:spLocks/>
          </p:cNvSpPr>
          <p:nvPr/>
        </p:nvSpPr>
        <p:spPr bwMode="auto">
          <a:xfrm>
            <a:off x="8320089" y="4471989"/>
            <a:ext cx="128587" cy="128587"/>
          </a:xfrm>
          <a:custGeom>
            <a:avLst/>
            <a:gdLst>
              <a:gd name="T0" fmla="*/ 0 w 81"/>
              <a:gd name="T1" fmla="*/ 2147483646 h 81"/>
              <a:gd name="T2" fmla="*/ 2147483646 w 81"/>
              <a:gd name="T3" fmla="*/ 0 h 81"/>
              <a:gd name="T4" fmla="*/ 2147483646 w 81"/>
              <a:gd name="T5" fmla="*/ 2147483646 h 81"/>
              <a:gd name="T6" fmla="*/ 2147483646 w 81"/>
              <a:gd name="T7" fmla="*/ 2147483646 h 81"/>
              <a:gd name="T8" fmla="*/ 0 w 81"/>
              <a:gd name="T9" fmla="*/ 2147483646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81"/>
              <a:gd name="T17" fmla="*/ 81 w 81"/>
              <a:gd name="T18" fmla="*/ 81 h 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81">
                <a:moveTo>
                  <a:pt x="0" y="41"/>
                </a:moveTo>
                <a:lnTo>
                  <a:pt x="40" y="0"/>
                </a:lnTo>
                <a:lnTo>
                  <a:pt x="81" y="41"/>
                </a:lnTo>
                <a:lnTo>
                  <a:pt x="40" y="8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8" name="Line 163"/>
          <p:cNvSpPr>
            <a:spLocks noChangeShapeType="1"/>
          </p:cNvSpPr>
          <p:nvPr/>
        </p:nvSpPr>
        <p:spPr bwMode="auto">
          <a:xfrm flipV="1">
            <a:off x="8326439" y="4479925"/>
            <a:ext cx="65087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69" name="Line 164"/>
          <p:cNvSpPr>
            <a:spLocks noChangeShapeType="1"/>
          </p:cNvSpPr>
          <p:nvPr/>
        </p:nvSpPr>
        <p:spPr bwMode="auto">
          <a:xfrm>
            <a:off x="8391525" y="4479925"/>
            <a:ext cx="65088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0" name="Line 165"/>
          <p:cNvSpPr>
            <a:spLocks noChangeShapeType="1"/>
          </p:cNvSpPr>
          <p:nvPr/>
        </p:nvSpPr>
        <p:spPr bwMode="auto">
          <a:xfrm flipH="1">
            <a:off x="8391525" y="4543425"/>
            <a:ext cx="65088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1" name="Line 166"/>
          <p:cNvSpPr>
            <a:spLocks noChangeShapeType="1"/>
          </p:cNvSpPr>
          <p:nvPr/>
        </p:nvSpPr>
        <p:spPr bwMode="auto">
          <a:xfrm flipH="1" flipV="1">
            <a:off x="8326439" y="4543425"/>
            <a:ext cx="65087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2" name="Freeform 167"/>
          <p:cNvSpPr>
            <a:spLocks/>
          </p:cNvSpPr>
          <p:nvPr/>
        </p:nvSpPr>
        <p:spPr bwMode="auto">
          <a:xfrm>
            <a:off x="8851901" y="4494213"/>
            <a:ext cx="130175" cy="125412"/>
          </a:xfrm>
          <a:custGeom>
            <a:avLst/>
            <a:gdLst>
              <a:gd name="T0" fmla="*/ 0 w 82"/>
              <a:gd name="T1" fmla="*/ 2147483646 h 79"/>
              <a:gd name="T2" fmla="*/ 2147483646 w 82"/>
              <a:gd name="T3" fmla="*/ 0 h 79"/>
              <a:gd name="T4" fmla="*/ 2147483646 w 82"/>
              <a:gd name="T5" fmla="*/ 2147483646 h 79"/>
              <a:gd name="T6" fmla="*/ 2147483646 w 82"/>
              <a:gd name="T7" fmla="*/ 2147483646 h 79"/>
              <a:gd name="T8" fmla="*/ 0 w 82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"/>
              <a:gd name="T16" fmla="*/ 0 h 79"/>
              <a:gd name="T17" fmla="*/ 82 w 82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" h="79">
                <a:moveTo>
                  <a:pt x="0" y="39"/>
                </a:moveTo>
                <a:lnTo>
                  <a:pt x="41" y="0"/>
                </a:lnTo>
                <a:lnTo>
                  <a:pt x="82" y="39"/>
                </a:lnTo>
                <a:lnTo>
                  <a:pt x="41" y="79"/>
                </a:lnTo>
                <a:lnTo>
                  <a:pt x="0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3" name="Line 168"/>
          <p:cNvSpPr>
            <a:spLocks noChangeShapeType="1"/>
          </p:cNvSpPr>
          <p:nvPr/>
        </p:nvSpPr>
        <p:spPr bwMode="auto">
          <a:xfrm flipV="1">
            <a:off x="8859839" y="4502151"/>
            <a:ext cx="65087" cy="60325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4" name="Line 169"/>
          <p:cNvSpPr>
            <a:spLocks noChangeShapeType="1"/>
          </p:cNvSpPr>
          <p:nvPr/>
        </p:nvSpPr>
        <p:spPr bwMode="auto">
          <a:xfrm>
            <a:off x="8924925" y="4502151"/>
            <a:ext cx="65088" cy="60325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5" name="Line 170"/>
          <p:cNvSpPr>
            <a:spLocks noChangeShapeType="1"/>
          </p:cNvSpPr>
          <p:nvPr/>
        </p:nvSpPr>
        <p:spPr bwMode="auto">
          <a:xfrm flipH="1">
            <a:off x="8924925" y="4562475"/>
            <a:ext cx="65088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6" name="Line 171"/>
          <p:cNvSpPr>
            <a:spLocks noChangeShapeType="1"/>
          </p:cNvSpPr>
          <p:nvPr/>
        </p:nvSpPr>
        <p:spPr bwMode="auto">
          <a:xfrm flipH="1" flipV="1">
            <a:off x="8859839" y="4562475"/>
            <a:ext cx="65087" cy="65088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7" name="Line 172"/>
          <p:cNvSpPr>
            <a:spLocks noChangeShapeType="1"/>
          </p:cNvSpPr>
          <p:nvPr/>
        </p:nvSpPr>
        <p:spPr bwMode="auto">
          <a:xfrm>
            <a:off x="4583114" y="4129089"/>
            <a:ext cx="1587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8" name="Line 173"/>
          <p:cNvSpPr>
            <a:spLocks noChangeShapeType="1"/>
          </p:cNvSpPr>
          <p:nvPr/>
        </p:nvSpPr>
        <p:spPr bwMode="auto">
          <a:xfrm>
            <a:off x="5672139" y="4597400"/>
            <a:ext cx="1587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79" name="Line 174"/>
          <p:cNvSpPr>
            <a:spLocks noChangeShapeType="1"/>
          </p:cNvSpPr>
          <p:nvPr/>
        </p:nvSpPr>
        <p:spPr bwMode="auto">
          <a:xfrm>
            <a:off x="6205539" y="4703764"/>
            <a:ext cx="1587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80" name="Line 175"/>
          <p:cNvSpPr>
            <a:spLocks noChangeShapeType="1"/>
          </p:cNvSpPr>
          <p:nvPr/>
        </p:nvSpPr>
        <p:spPr bwMode="auto">
          <a:xfrm>
            <a:off x="8402639" y="4916489"/>
            <a:ext cx="1587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8981" name="Group 176"/>
          <p:cNvGrpSpPr>
            <a:grpSpLocks/>
          </p:cNvGrpSpPr>
          <p:nvPr/>
        </p:nvGrpSpPr>
        <p:grpSpPr bwMode="auto">
          <a:xfrm>
            <a:off x="3001964" y="1287463"/>
            <a:ext cx="377825" cy="4311650"/>
            <a:chOff x="931" y="811"/>
            <a:chExt cx="238" cy="2716"/>
          </a:xfrm>
        </p:grpSpPr>
        <p:sp>
          <p:nvSpPr>
            <p:cNvPr id="39018" name="Rectangle 177"/>
            <p:cNvSpPr>
              <a:spLocks noChangeArrowheads="1"/>
            </p:cNvSpPr>
            <p:nvPr/>
          </p:nvSpPr>
          <p:spPr bwMode="auto">
            <a:xfrm>
              <a:off x="1085" y="333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19" name="Rectangle 178"/>
            <p:cNvSpPr>
              <a:spLocks noChangeArrowheads="1"/>
            </p:cNvSpPr>
            <p:nvPr/>
          </p:nvSpPr>
          <p:spPr bwMode="auto">
            <a:xfrm>
              <a:off x="1008" y="28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2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0" name="Rectangle 179"/>
            <p:cNvSpPr>
              <a:spLocks noChangeArrowheads="1"/>
            </p:cNvSpPr>
            <p:nvPr/>
          </p:nvSpPr>
          <p:spPr bwMode="auto">
            <a:xfrm>
              <a:off x="1087" y="28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1" name="Rectangle 180"/>
            <p:cNvSpPr>
              <a:spLocks noChangeArrowheads="1"/>
            </p:cNvSpPr>
            <p:nvPr/>
          </p:nvSpPr>
          <p:spPr bwMode="auto">
            <a:xfrm>
              <a:off x="1008" y="232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4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2" name="Rectangle 181"/>
            <p:cNvSpPr>
              <a:spLocks noChangeArrowheads="1"/>
            </p:cNvSpPr>
            <p:nvPr/>
          </p:nvSpPr>
          <p:spPr bwMode="auto">
            <a:xfrm>
              <a:off x="1087" y="232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3" name="Rectangle 182"/>
            <p:cNvSpPr>
              <a:spLocks noChangeArrowheads="1"/>
            </p:cNvSpPr>
            <p:nvPr/>
          </p:nvSpPr>
          <p:spPr bwMode="auto">
            <a:xfrm>
              <a:off x="1008" y="181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6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4" name="Rectangle 183"/>
            <p:cNvSpPr>
              <a:spLocks noChangeArrowheads="1"/>
            </p:cNvSpPr>
            <p:nvPr/>
          </p:nvSpPr>
          <p:spPr bwMode="auto">
            <a:xfrm>
              <a:off x="1087" y="181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5" name="Rectangle 184"/>
            <p:cNvSpPr>
              <a:spLocks noChangeArrowheads="1"/>
            </p:cNvSpPr>
            <p:nvPr/>
          </p:nvSpPr>
          <p:spPr bwMode="auto">
            <a:xfrm>
              <a:off x="1008" y="132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8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6" name="Rectangle 185"/>
            <p:cNvSpPr>
              <a:spLocks noChangeArrowheads="1"/>
            </p:cNvSpPr>
            <p:nvPr/>
          </p:nvSpPr>
          <p:spPr bwMode="auto">
            <a:xfrm>
              <a:off x="1087" y="132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7" name="Rectangle 186"/>
            <p:cNvSpPr>
              <a:spLocks noChangeArrowheads="1"/>
            </p:cNvSpPr>
            <p:nvPr/>
          </p:nvSpPr>
          <p:spPr bwMode="auto">
            <a:xfrm>
              <a:off x="931" y="81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1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8" name="Rectangle 187"/>
            <p:cNvSpPr>
              <a:spLocks noChangeArrowheads="1"/>
            </p:cNvSpPr>
            <p:nvPr/>
          </p:nvSpPr>
          <p:spPr bwMode="auto">
            <a:xfrm>
              <a:off x="1010" y="81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29" name="Rectangle 188"/>
            <p:cNvSpPr>
              <a:spLocks noChangeArrowheads="1"/>
            </p:cNvSpPr>
            <p:nvPr/>
          </p:nvSpPr>
          <p:spPr bwMode="auto">
            <a:xfrm>
              <a:off x="1089" y="81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38982" name="Group 189"/>
          <p:cNvGrpSpPr>
            <a:grpSpLocks/>
          </p:cNvGrpSpPr>
          <p:nvPr/>
        </p:nvGrpSpPr>
        <p:grpSpPr bwMode="auto">
          <a:xfrm>
            <a:off x="3459164" y="5568950"/>
            <a:ext cx="5908675" cy="304800"/>
            <a:chOff x="1219" y="3508"/>
            <a:chExt cx="3722" cy="192"/>
          </a:xfrm>
        </p:grpSpPr>
        <p:sp>
          <p:nvSpPr>
            <p:cNvPr id="39003" name="Rectangle 190"/>
            <p:cNvSpPr>
              <a:spLocks noChangeArrowheads="1"/>
            </p:cNvSpPr>
            <p:nvPr/>
          </p:nvSpPr>
          <p:spPr bwMode="auto">
            <a:xfrm>
              <a:off x="1219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04" name="Rectangle 191"/>
            <p:cNvSpPr>
              <a:spLocks noChangeArrowheads="1"/>
            </p:cNvSpPr>
            <p:nvPr/>
          </p:nvSpPr>
          <p:spPr bwMode="auto">
            <a:xfrm>
              <a:off x="1891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5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05" name="Rectangle 192"/>
            <p:cNvSpPr>
              <a:spLocks noChangeArrowheads="1"/>
            </p:cNvSpPr>
            <p:nvPr/>
          </p:nvSpPr>
          <p:spPr bwMode="auto">
            <a:xfrm>
              <a:off x="1970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06" name="Rectangle 193"/>
            <p:cNvSpPr>
              <a:spLocks noChangeArrowheads="1"/>
            </p:cNvSpPr>
            <p:nvPr/>
          </p:nvSpPr>
          <p:spPr bwMode="auto">
            <a:xfrm>
              <a:off x="2563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1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07" name="Rectangle 194"/>
            <p:cNvSpPr>
              <a:spLocks noChangeArrowheads="1"/>
            </p:cNvSpPr>
            <p:nvPr/>
          </p:nvSpPr>
          <p:spPr bwMode="auto">
            <a:xfrm>
              <a:off x="2642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08" name="Rectangle 195"/>
            <p:cNvSpPr>
              <a:spLocks noChangeArrowheads="1"/>
            </p:cNvSpPr>
            <p:nvPr/>
          </p:nvSpPr>
          <p:spPr bwMode="auto">
            <a:xfrm>
              <a:off x="2721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09" name="Rectangle 196"/>
            <p:cNvSpPr>
              <a:spLocks noChangeArrowheads="1"/>
            </p:cNvSpPr>
            <p:nvPr/>
          </p:nvSpPr>
          <p:spPr bwMode="auto">
            <a:xfrm>
              <a:off x="3282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1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10" name="Rectangle 197"/>
            <p:cNvSpPr>
              <a:spLocks noChangeArrowheads="1"/>
            </p:cNvSpPr>
            <p:nvPr/>
          </p:nvSpPr>
          <p:spPr bwMode="auto">
            <a:xfrm>
              <a:off x="3362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5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11" name="Rectangle 198"/>
            <p:cNvSpPr>
              <a:spLocks noChangeArrowheads="1"/>
            </p:cNvSpPr>
            <p:nvPr/>
          </p:nvSpPr>
          <p:spPr bwMode="auto">
            <a:xfrm>
              <a:off x="3441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12" name="Rectangle 199"/>
            <p:cNvSpPr>
              <a:spLocks noChangeArrowheads="1"/>
            </p:cNvSpPr>
            <p:nvPr/>
          </p:nvSpPr>
          <p:spPr bwMode="auto">
            <a:xfrm>
              <a:off x="3993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2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13" name="Rectangle 200"/>
            <p:cNvSpPr>
              <a:spLocks noChangeArrowheads="1"/>
            </p:cNvSpPr>
            <p:nvPr/>
          </p:nvSpPr>
          <p:spPr bwMode="auto">
            <a:xfrm>
              <a:off x="4072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14" name="Rectangle 201"/>
            <p:cNvSpPr>
              <a:spLocks noChangeArrowheads="1"/>
            </p:cNvSpPr>
            <p:nvPr/>
          </p:nvSpPr>
          <p:spPr bwMode="auto">
            <a:xfrm>
              <a:off x="4151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15" name="Rectangle 202"/>
            <p:cNvSpPr>
              <a:spLocks noChangeArrowheads="1"/>
            </p:cNvSpPr>
            <p:nvPr/>
          </p:nvSpPr>
          <p:spPr bwMode="auto">
            <a:xfrm>
              <a:off x="4703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2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16" name="Rectangle 203"/>
            <p:cNvSpPr>
              <a:spLocks noChangeArrowheads="1"/>
            </p:cNvSpPr>
            <p:nvPr/>
          </p:nvSpPr>
          <p:spPr bwMode="auto">
            <a:xfrm>
              <a:off x="4782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5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  <p:sp>
          <p:nvSpPr>
            <p:cNvPr id="39017" name="Rectangle 204"/>
            <p:cNvSpPr>
              <a:spLocks noChangeArrowheads="1"/>
            </p:cNvSpPr>
            <p:nvPr/>
          </p:nvSpPr>
          <p:spPr bwMode="auto">
            <a:xfrm>
              <a:off x="4861" y="350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Times" panose="02020603050405020304" pitchFamily="18" charset="0"/>
                </a:rPr>
                <a:t>0</a:t>
              </a:r>
              <a:endParaRPr lang="en-US" altLang="it-IT" sz="1600">
                <a:latin typeface="Arial" panose="020B0604020202020204" pitchFamily="34" charset="0"/>
              </a:endParaRPr>
            </a:p>
          </p:txBody>
        </p:sp>
      </p:grpSp>
      <p:sp>
        <p:nvSpPr>
          <p:cNvPr id="38983" name="Line 205"/>
          <p:cNvSpPr>
            <a:spLocks noChangeShapeType="1"/>
          </p:cNvSpPr>
          <p:nvPr/>
        </p:nvSpPr>
        <p:spPr bwMode="auto">
          <a:xfrm>
            <a:off x="7177088" y="1747839"/>
            <a:ext cx="723900" cy="1587"/>
          </a:xfrm>
          <a:prstGeom prst="line">
            <a:avLst/>
          </a:prstGeom>
          <a:noFill/>
          <a:ln w="41275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84" name="Freeform 206"/>
          <p:cNvSpPr>
            <a:spLocks/>
          </p:cNvSpPr>
          <p:nvPr/>
        </p:nvSpPr>
        <p:spPr bwMode="auto">
          <a:xfrm>
            <a:off x="7466014" y="1676400"/>
            <a:ext cx="130175" cy="128588"/>
          </a:xfrm>
          <a:custGeom>
            <a:avLst/>
            <a:gdLst>
              <a:gd name="T0" fmla="*/ 0 w 82"/>
              <a:gd name="T1" fmla="*/ 2147483646 h 81"/>
              <a:gd name="T2" fmla="*/ 2147483646 w 82"/>
              <a:gd name="T3" fmla="*/ 0 h 81"/>
              <a:gd name="T4" fmla="*/ 2147483646 w 82"/>
              <a:gd name="T5" fmla="*/ 2147483646 h 81"/>
              <a:gd name="T6" fmla="*/ 2147483646 w 82"/>
              <a:gd name="T7" fmla="*/ 2147483646 h 81"/>
              <a:gd name="T8" fmla="*/ 0 w 82"/>
              <a:gd name="T9" fmla="*/ 2147483646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"/>
              <a:gd name="T16" fmla="*/ 0 h 81"/>
              <a:gd name="T17" fmla="*/ 82 w 82"/>
              <a:gd name="T18" fmla="*/ 81 h 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" h="81">
                <a:moveTo>
                  <a:pt x="0" y="41"/>
                </a:moveTo>
                <a:lnTo>
                  <a:pt x="41" y="0"/>
                </a:lnTo>
                <a:lnTo>
                  <a:pt x="82" y="41"/>
                </a:lnTo>
                <a:lnTo>
                  <a:pt x="41" y="81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85" name="Line 207"/>
          <p:cNvSpPr>
            <a:spLocks noChangeShapeType="1"/>
          </p:cNvSpPr>
          <p:nvPr/>
        </p:nvSpPr>
        <p:spPr bwMode="auto">
          <a:xfrm flipV="1">
            <a:off x="7473950" y="1684338"/>
            <a:ext cx="65088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86" name="Line 208"/>
          <p:cNvSpPr>
            <a:spLocks noChangeShapeType="1"/>
          </p:cNvSpPr>
          <p:nvPr/>
        </p:nvSpPr>
        <p:spPr bwMode="auto">
          <a:xfrm>
            <a:off x="7539038" y="1684338"/>
            <a:ext cx="63500" cy="63500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87" name="Line 209"/>
          <p:cNvSpPr>
            <a:spLocks noChangeShapeType="1"/>
          </p:cNvSpPr>
          <p:nvPr/>
        </p:nvSpPr>
        <p:spPr bwMode="auto">
          <a:xfrm flipH="1">
            <a:off x="7539038" y="1747839"/>
            <a:ext cx="63500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88" name="Line 210"/>
          <p:cNvSpPr>
            <a:spLocks noChangeShapeType="1"/>
          </p:cNvSpPr>
          <p:nvPr/>
        </p:nvSpPr>
        <p:spPr bwMode="auto">
          <a:xfrm flipH="1" flipV="1">
            <a:off x="7473950" y="1747839"/>
            <a:ext cx="65088" cy="65087"/>
          </a:xfrm>
          <a:prstGeom prst="line">
            <a:avLst/>
          </a:prstGeom>
          <a:noFill/>
          <a:ln w="26988">
            <a:solidFill>
              <a:srgbClr val="0000D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989" name="Rectangle 211"/>
          <p:cNvSpPr>
            <a:spLocks noChangeArrowheads="1"/>
          </p:cNvSpPr>
          <p:nvPr/>
        </p:nvSpPr>
        <p:spPr bwMode="auto">
          <a:xfrm>
            <a:off x="7969250" y="1576388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bg2"/>
                </a:solidFill>
                <a:latin typeface="Times" panose="02020603050405020304" pitchFamily="18" charset="0"/>
              </a:rPr>
              <a:t>i</a:t>
            </a:r>
            <a:endParaRPr lang="en-US" altLang="it-IT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90" name="Rectangle 212"/>
          <p:cNvSpPr>
            <a:spLocks noChangeArrowheads="1"/>
          </p:cNvSpPr>
          <p:nvPr/>
        </p:nvSpPr>
        <p:spPr bwMode="auto">
          <a:xfrm>
            <a:off x="8037513" y="15763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bg2"/>
                </a:solidFill>
                <a:latin typeface="Times" panose="02020603050405020304" pitchFamily="18" charset="0"/>
              </a:rPr>
              <a:t>d</a:t>
            </a:r>
            <a:endParaRPr lang="en-US" altLang="it-IT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91" name="Rectangle 213"/>
          <p:cNvSpPr>
            <a:spLocks noChangeArrowheads="1"/>
          </p:cNvSpPr>
          <p:nvPr/>
        </p:nvSpPr>
        <p:spPr bwMode="auto">
          <a:xfrm>
            <a:off x="8162926" y="1576388"/>
            <a:ext cx="11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bg2"/>
                </a:solidFill>
                <a:latin typeface="Times" panose="02020603050405020304" pitchFamily="18" charset="0"/>
              </a:rPr>
              <a:t>e</a:t>
            </a:r>
            <a:endParaRPr lang="en-US" altLang="it-IT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92" name="Rectangle 214"/>
          <p:cNvSpPr>
            <a:spLocks noChangeArrowheads="1"/>
          </p:cNvSpPr>
          <p:nvPr/>
        </p:nvSpPr>
        <p:spPr bwMode="auto">
          <a:xfrm>
            <a:off x="8274050" y="15763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bg2"/>
                </a:solidFill>
                <a:latin typeface="Times" panose="02020603050405020304" pitchFamily="18" charset="0"/>
              </a:rPr>
              <a:t>n</a:t>
            </a:r>
            <a:endParaRPr lang="en-US" altLang="it-IT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93" name="Rectangle 215"/>
          <p:cNvSpPr>
            <a:spLocks noChangeArrowheads="1"/>
          </p:cNvSpPr>
          <p:nvPr/>
        </p:nvSpPr>
        <p:spPr bwMode="auto">
          <a:xfrm>
            <a:off x="8399463" y="1576388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bg2"/>
                </a:solidFill>
                <a:latin typeface="Times" panose="02020603050405020304" pitchFamily="18" charset="0"/>
              </a:rPr>
              <a:t>t</a:t>
            </a:r>
            <a:endParaRPr lang="en-US" altLang="it-IT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94" name="Rectangle 216"/>
          <p:cNvSpPr>
            <a:spLocks noChangeArrowheads="1"/>
          </p:cNvSpPr>
          <p:nvPr/>
        </p:nvSpPr>
        <p:spPr bwMode="auto">
          <a:xfrm>
            <a:off x="8467725" y="1576388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bg2"/>
                </a:solidFill>
                <a:latin typeface="Times" panose="02020603050405020304" pitchFamily="18" charset="0"/>
              </a:rPr>
              <a:t>i</a:t>
            </a:r>
            <a:endParaRPr lang="en-US" altLang="it-IT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95" name="Rectangle 217"/>
          <p:cNvSpPr>
            <a:spLocks noChangeArrowheads="1"/>
          </p:cNvSpPr>
          <p:nvPr/>
        </p:nvSpPr>
        <p:spPr bwMode="auto">
          <a:xfrm>
            <a:off x="8535988" y="1576388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bg2"/>
                </a:solidFill>
                <a:latin typeface="Times" panose="02020603050405020304" pitchFamily="18" charset="0"/>
              </a:rPr>
              <a:t>t</a:t>
            </a:r>
            <a:endParaRPr lang="en-US" altLang="it-IT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96" name="Rectangle 218"/>
          <p:cNvSpPr>
            <a:spLocks noChangeArrowheads="1"/>
          </p:cNvSpPr>
          <p:nvPr/>
        </p:nvSpPr>
        <p:spPr bwMode="auto">
          <a:xfrm>
            <a:off x="8605838" y="15763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bg2"/>
                </a:solidFill>
                <a:latin typeface="Times" panose="02020603050405020304" pitchFamily="18" charset="0"/>
              </a:rPr>
              <a:t>y</a:t>
            </a:r>
            <a:endParaRPr lang="en-US" altLang="it-IT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97" name="Rectangle 219"/>
          <p:cNvSpPr>
            <a:spLocks noChangeArrowheads="1"/>
          </p:cNvSpPr>
          <p:nvPr/>
        </p:nvSpPr>
        <p:spPr bwMode="auto">
          <a:xfrm>
            <a:off x="5362575" y="6035676"/>
            <a:ext cx="2120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No of aligned residues</a:t>
            </a:r>
          </a:p>
        </p:txBody>
      </p:sp>
      <p:sp>
        <p:nvSpPr>
          <p:cNvPr id="38998" name="Rectangle 220"/>
          <p:cNvSpPr>
            <a:spLocks noChangeArrowheads="1"/>
          </p:cNvSpPr>
          <p:nvPr/>
        </p:nvSpPr>
        <p:spPr bwMode="auto">
          <a:xfrm rot="-5400000">
            <a:off x="1900238" y="3221038"/>
            <a:ext cx="208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Sequence identity (%)</a:t>
            </a:r>
          </a:p>
        </p:txBody>
      </p:sp>
      <p:sp>
        <p:nvSpPr>
          <p:cNvPr id="38999" name="Text Box 223"/>
          <p:cNvSpPr txBox="1">
            <a:spLocks noChangeArrowheads="1"/>
          </p:cNvSpPr>
          <p:nvPr/>
        </p:nvSpPr>
        <p:spPr bwMode="auto">
          <a:xfrm>
            <a:off x="5029200" y="2711451"/>
            <a:ext cx="43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Corbel" panose="020B0503020204020204" pitchFamily="34" charset="0"/>
              </a:rPr>
              <a:t>Sequence identity imply structural identity</a:t>
            </a:r>
          </a:p>
        </p:txBody>
      </p:sp>
      <p:sp>
        <p:nvSpPr>
          <p:cNvPr id="39000" name="Text Box 233"/>
          <p:cNvSpPr txBox="1">
            <a:spLocks noChangeArrowheads="1"/>
          </p:cNvSpPr>
          <p:nvPr/>
        </p:nvSpPr>
        <p:spPr bwMode="auto">
          <a:xfrm>
            <a:off x="3581400" y="4041776"/>
            <a:ext cx="495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Corbel" panose="020B0503020204020204" pitchFamily="34" charset="0"/>
              </a:rPr>
              <a:t>Sequence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Corbel" panose="020B0503020204020204" pitchFamily="34" charset="0"/>
              </a:rPr>
              <a:t>identity DO NOT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Corbel" panose="020B0503020204020204" pitchFamily="34" charset="0"/>
              </a:rPr>
              <a:t>Imply structural similarity </a:t>
            </a:r>
          </a:p>
        </p:txBody>
      </p:sp>
      <p:sp>
        <p:nvSpPr>
          <p:cNvPr id="39001" name="Rectangle 234"/>
          <p:cNvSpPr>
            <a:spLocks noChangeArrowheads="1"/>
          </p:cNvSpPr>
          <p:nvPr/>
        </p:nvSpPr>
        <p:spPr bwMode="auto">
          <a:xfrm>
            <a:off x="1506538" y="6336023"/>
            <a:ext cx="939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it-IT" altLang="it-IT" sz="2000">
                <a:latin typeface="Corbel" panose="020B0503020204020204" pitchFamily="34" charset="0"/>
                <a:hlinkClick r:id="rId4"/>
              </a:rPr>
              <a:t>Rost B (1999). The twilight zone of protein alignments. </a:t>
            </a:r>
            <a:r>
              <a:rPr lang="it-IT" altLang="it-IT" sz="2000" i="1">
                <a:latin typeface="Corbel" panose="020B0503020204020204" pitchFamily="34" charset="0"/>
                <a:hlinkClick r:id="rId4"/>
              </a:rPr>
              <a:t>Protein Engineering</a:t>
            </a:r>
            <a:r>
              <a:rPr lang="it-IT" altLang="it-IT" sz="2000">
                <a:latin typeface="Corbel" panose="020B0503020204020204" pitchFamily="34" charset="0"/>
                <a:hlinkClick r:id="rId4"/>
              </a:rPr>
              <a:t> </a:t>
            </a:r>
            <a:r>
              <a:rPr lang="it-IT" altLang="it-IT" sz="2000" b="1">
                <a:latin typeface="Corbel" panose="020B0503020204020204" pitchFamily="34" charset="0"/>
                <a:hlinkClick r:id="rId4"/>
              </a:rPr>
              <a:t>12</a:t>
            </a:r>
            <a:r>
              <a:rPr lang="it-IT" altLang="it-IT" sz="2000">
                <a:latin typeface="Corbel" panose="020B0503020204020204" pitchFamily="34" charset="0"/>
                <a:hlinkClick r:id="rId4"/>
              </a:rPr>
              <a:t>, 85-94. </a:t>
            </a: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3002171" y="646132"/>
            <a:ext cx="6325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By structurally aligning a large set of </a:t>
            </a:r>
            <a:r>
              <a:rPr lang="en-US" altLang="it-IT" sz="2400" b="1" i="1" dirty="0" err="1">
                <a:solidFill>
                  <a:schemeClr val="accent2"/>
                </a:solidFill>
                <a:latin typeface="Corbel" panose="020B0503020204020204" pitchFamily="34" charset="0"/>
              </a:rPr>
              <a:t>strucures</a:t>
            </a:r>
            <a:r>
              <a:rPr lang="en-US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:</a:t>
            </a:r>
          </a:p>
        </p:txBody>
      </p:sp>
      <p:sp>
        <p:nvSpPr>
          <p:cNvPr id="225" name="Text Box 5"/>
          <p:cNvSpPr txBox="1">
            <a:spLocks noChangeArrowheads="1"/>
          </p:cNvSpPr>
          <p:nvPr/>
        </p:nvSpPr>
        <p:spPr bwMode="auto">
          <a:xfrm>
            <a:off x="1994471" y="67022"/>
            <a:ext cx="8541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Sequence-to-structure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78148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122489" y="1458914"/>
            <a:ext cx="3175" cy="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00">
                <a:latin typeface="Times" panose="02020603050405020304" pitchFamily="18" charset="0"/>
              </a:rPr>
              <a:t>.</a:t>
            </a:r>
            <a:endParaRPr lang="en-US" altLang="it-IT" sz="1600">
              <a:latin typeface="Arial" panose="020B0604020202020204" pitchFamily="34" charset="0"/>
            </a:endParaRPr>
          </a:p>
        </p:txBody>
      </p:sp>
      <p:sp>
        <p:nvSpPr>
          <p:cNvPr id="39939" name="Rectangle 224"/>
          <p:cNvSpPr>
            <a:spLocks noChangeArrowheads="1"/>
          </p:cNvSpPr>
          <p:nvPr/>
        </p:nvSpPr>
        <p:spPr bwMode="auto">
          <a:xfrm>
            <a:off x="419100" y="762001"/>
            <a:ext cx="110617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Sequences longer than 100 residues and sharing more the 30% of similar residues have similar structures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For shorter sequences the level of identity must be higher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This DO NOT mean that sequences sharing lower identity MUST have different structures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b="1" i="1" dirty="0">
              <a:solidFill>
                <a:schemeClr val="accent2"/>
              </a:solidFill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Example: Sperm Whale </a:t>
            </a:r>
            <a:r>
              <a:rPr lang="en-US" altLang="it-IT" sz="2400" dirty="0" err="1">
                <a:latin typeface="Corbel" panose="020B0503020204020204" pitchFamily="34" charset="0"/>
              </a:rPr>
              <a:t>Mioglobin</a:t>
            </a:r>
            <a:r>
              <a:rPr lang="en-US" altLang="it-IT" sz="2400" dirty="0">
                <a:latin typeface="Corbel" panose="020B0503020204020204" pitchFamily="34" charset="0"/>
              </a:rPr>
              <a:t> and bacterial </a:t>
            </a:r>
            <a:r>
              <a:rPr lang="en-US" altLang="it-IT" sz="2400" dirty="0" err="1">
                <a:latin typeface="Corbel" panose="020B0503020204020204" pitchFamily="34" charset="0"/>
              </a:rPr>
              <a:t>Emoglobin</a:t>
            </a:r>
            <a:r>
              <a:rPr lang="en-US" altLang="it-IT" sz="2400" dirty="0">
                <a:latin typeface="Corbel" panose="020B0503020204020204" pitchFamily="34" charset="0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it-IT" sz="2800" dirty="0">
              <a:latin typeface="Corbel" panose="020B0503020204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	RMSD = 0.19 nm, Identity: 14%</a:t>
            </a:r>
          </a:p>
        </p:txBody>
      </p:sp>
      <p:pic>
        <p:nvPicPr>
          <p:cNvPr id="39940" name="Picture 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27083" r="30469" b="34375"/>
          <a:stretch>
            <a:fillRect/>
          </a:stretch>
        </p:blipFill>
        <p:spPr bwMode="auto">
          <a:xfrm>
            <a:off x="8534400" y="4325938"/>
            <a:ext cx="3124200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0700" y="228879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Sequence identity and structural similarity</a:t>
            </a:r>
          </a:p>
        </p:txBody>
      </p:sp>
    </p:spTree>
    <p:extLst>
      <p:ext uri="{BB962C8B-B14F-4D97-AF65-F5344CB8AC3E}">
        <p14:creationId xmlns:p14="http://schemas.microsoft.com/office/powerpoint/2010/main" val="14677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27C4-D743-4743-BE7E-82D2845A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2" y="508452"/>
            <a:ext cx="10515600" cy="6055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3400" b="1"/>
              <a:t>Module 2 repository</a:t>
            </a:r>
          </a:p>
          <a:p>
            <a:r>
              <a:rPr lang="it-IT" sz="2600">
                <a:hlinkClick r:id="rId2"/>
              </a:rPr>
              <a:t>https://github.com/allegravia/programming-for-bioinformatics</a:t>
            </a:r>
            <a:endParaRPr lang="it-IT" sz="2600"/>
          </a:p>
          <a:p>
            <a:pPr marL="0" indent="0">
              <a:buNone/>
            </a:pPr>
            <a:r>
              <a:rPr lang="it-IT" sz="3400" b="1"/>
              <a:t>Timetable</a:t>
            </a:r>
          </a:p>
          <a:p>
            <a:r>
              <a:rPr lang="it-IT" sz="2600"/>
              <a:t>Wed 18th Dec 2019, 10h-13h &amp; 14h-17h</a:t>
            </a:r>
          </a:p>
          <a:p>
            <a:r>
              <a:rPr lang="it-IT" sz="2600"/>
              <a:t>Thu 19th Dec 2019, 10h-13h &amp; 14h-17h</a:t>
            </a:r>
          </a:p>
          <a:p>
            <a:r>
              <a:rPr lang="it-IT" sz="2600"/>
              <a:t>Fri 20th Dec 2019, 10h-13h</a:t>
            </a:r>
          </a:p>
          <a:p>
            <a:r>
              <a:rPr lang="it-IT" sz="2600"/>
              <a:t>Tue 14th Jan 2020, 10h-13h</a:t>
            </a:r>
          </a:p>
          <a:p>
            <a:r>
              <a:rPr lang="it-IT" sz="2600"/>
              <a:t>Thu 16th Jan 2020, 10h-13h &amp; 14h-17h</a:t>
            </a:r>
          </a:p>
          <a:p>
            <a:r>
              <a:rPr lang="it-IT" sz="2600"/>
              <a:t>Wed 22th Jan 2020, 10h-13h &amp; 14h-17h</a:t>
            </a:r>
          </a:p>
          <a:p>
            <a:pPr marL="0" indent="0">
              <a:buNone/>
            </a:pPr>
            <a:r>
              <a:rPr lang="it-IT" sz="3600" b="1"/>
              <a:t>Mid-term exam - Thu 16th Jan 2020</a:t>
            </a:r>
          </a:p>
          <a:p>
            <a:r>
              <a:rPr lang="it-IT" sz="2600"/>
              <a:t>One exercise or an open ended question to assess the ability to discuss substitution matrices</a:t>
            </a:r>
          </a:p>
          <a:p>
            <a:r>
              <a:rPr lang="it-IT" sz="2600"/>
              <a:t>A script assessing the ability to implement a basic pairwise alignment algorithm in Python</a:t>
            </a:r>
          </a:p>
          <a:p>
            <a:endParaRPr lang="it-IT" sz="2000"/>
          </a:p>
          <a:p>
            <a:endParaRPr lang="it-IT" sz="2000"/>
          </a:p>
          <a:p>
            <a:pPr marL="0" indent="0">
              <a:buNone/>
            </a:pPr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14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Evolution did it (?)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7500" y="752808"/>
            <a:ext cx="113157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b="1" i="1" dirty="0">
                <a:solidFill>
                  <a:schemeClr val="accent2"/>
                </a:solidFill>
                <a:latin typeface="Corbel" panose="020B0503020204020204" pitchFamily="34" charset="0"/>
              </a:rPr>
              <a:t>Evolution: Variability and Natural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dirty="0">
                <a:latin typeface="Corbel" panose="020B0503020204020204" pitchFamily="34" charset="0"/>
              </a:rPr>
              <a:t>Sequences of living organisms have evolved from ancestral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dirty="0">
                <a:latin typeface="Corbel" panose="020B0503020204020204" pitchFamily="34" charset="0"/>
              </a:rPr>
              <a:t>Genomic sequences are continually changing at 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dirty="0">
                <a:latin typeface="Corbel" panose="020B0503020204020204" pitchFamily="34" charset="0"/>
              </a:rPr>
              <a:t>The environment operates a selection of the individuals on the basis of the fitness of their phenotypes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79400" y="3761589"/>
            <a:ext cx="1155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dirty="0">
                <a:latin typeface="Corbel" panose="020B0503020204020204" pitchFamily="34" charset="0"/>
              </a:rPr>
              <a:t>When the products of the modified gene (the proteins, the structural RNAs ….) fit worse with the environment than the original ones, the individual has a lower probability of surviving and the mutation has lower probability to be transmitted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4749800" y="2691799"/>
            <a:ext cx="1447800" cy="7604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it-IT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17500" y="5708650"/>
            <a:ext cx="1155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>
                <a:latin typeface="Comic Sans MS" panose="030F0702030302020204" pitchFamily="66" charset="0"/>
              </a:rPr>
              <a:t>NB. Are mutation always random? Not, at least when the mutation rate is taken into consideration (Radman polymerases) </a:t>
            </a:r>
          </a:p>
        </p:txBody>
      </p:sp>
    </p:spTree>
    <p:extLst>
      <p:ext uri="{BB962C8B-B14F-4D97-AF65-F5344CB8AC3E}">
        <p14:creationId xmlns:p14="http://schemas.microsoft.com/office/powerpoint/2010/main" val="304891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8CA5-4024-6A49-8B5D-9C2A167E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>
                <a:latin typeface="Corbel" panose="020B0503020204020204" pitchFamily="34" charset="0"/>
              </a:rPr>
              <a:t>Significant sequence similarity</a:t>
            </a:r>
            <a:r>
              <a:rPr lang="it-IT">
                <a:latin typeface="Corbel" panose="020B0503020204020204" pitchFamily="34" charset="0"/>
              </a:rPr>
              <a:t> may imply: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703C-CD9A-5347-8FFC-42529A3B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8297" cy="4351338"/>
          </a:xfrm>
        </p:spPr>
        <p:txBody>
          <a:bodyPr>
            <a:normAutofit/>
          </a:bodyPr>
          <a:lstStyle/>
          <a:p>
            <a:r>
              <a:rPr lang="it-IT" sz="3200">
                <a:latin typeface="Corbel" panose="020B0503020204020204" pitchFamily="34" charset="0"/>
              </a:rPr>
              <a:t>Function similarity</a:t>
            </a:r>
          </a:p>
          <a:p>
            <a:r>
              <a:rPr lang="it-IT" sz="3200">
                <a:latin typeface="Corbel" panose="020B0503020204020204" pitchFamily="34" charset="0"/>
              </a:rPr>
              <a:t>Structure similarity</a:t>
            </a:r>
          </a:p>
          <a:p>
            <a:r>
              <a:rPr lang="it-IT" sz="3200">
                <a:latin typeface="Corbel" panose="020B0503020204020204" pitchFamily="34" charset="0"/>
              </a:rPr>
              <a:t>Homology</a:t>
            </a:r>
          </a:p>
          <a:p>
            <a:endParaRPr lang="it-IT" sz="320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it-IT" sz="3200">
                <a:latin typeface="Corbel" panose="020B0503020204020204" pitchFamily="34" charset="0"/>
              </a:rPr>
              <a:t>Significant similarity between a new sequence and a sequence about which structure and/or function is already known allows the transfer of information about structure and/or function to the new sequence (transfering </a:t>
            </a:r>
            <a:r>
              <a:rPr lang="it-IT" sz="3200" i="1">
                <a:latin typeface="Corbel" panose="020B0503020204020204" pitchFamily="34" charset="0"/>
              </a:rPr>
              <a:t>by homology</a:t>
            </a:r>
            <a:r>
              <a:rPr lang="it-IT" sz="3200">
                <a:latin typeface="Corbel" panose="020B05030202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699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7BE8-17E0-1D4C-AEB9-7DADDFEA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Homology vs sequence similarity</a:t>
            </a:r>
            <a:endParaRPr lang="it-IT" sz="360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6473-F0B0-A343-BF90-A95DE70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5941"/>
            <a:ext cx="10791825" cy="4783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it-IT" b="1" i="1">
                <a:solidFill>
                  <a:schemeClr val="accent2"/>
                </a:solidFill>
                <a:latin typeface="Corbel" panose="020B0503020204020204" pitchFamily="34" charset="0"/>
              </a:rPr>
              <a:t>Homology</a:t>
            </a:r>
            <a:endParaRPr lang="en-US" altLang="it-IT">
              <a:latin typeface="Corbel" panose="020B0503020204020204" pitchFamily="34" charset="0"/>
            </a:endParaRPr>
          </a:p>
          <a:p>
            <a:r>
              <a:rPr lang="en-US" altLang="it-IT">
                <a:latin typeface="Corbel" panose="020B0503020204020204" pitchFamily="34" charset="0"/>
              </a:rPr>
              <a:t>Sequences are homologous when they derive from a common ancestor</a:t>
            </a:r>
          </a:p>
          <a:p>
            <a:r>
              <a:rPr lang="en-US" altLang="it-IT" u="sng">
                <a:latin typeface="Corbel" panose="020B0503020204020204" pitchFamily="34" charset="0"/>
              </a:rPr>
              <a:t>Orthologous</a:t>
            </a:r>
            <a:r>
              <a:rPr lang="en-US" altLang="it-IT">
                <a:latin typeface="Corbel" panose="020B0503020204020204" pitchFamily="34" charset="0"/>
              </a:rPr>
              <a:t> when they belong to different species</a:t>
            </a:r>
          </a:p>
          <a:p>
            <a:r>
              <a:rPr lang="en-US" altLang="it-IT" u="sng">
                <a:latin typeface="Corbel" panose="020B0503020204020204" pitchFamily="34" charset="0"/>
              </a:rPr>
              <a:t>Paralogous</a:t>
            </a:r>
            <a:r>
              <a:rPr lang="en-US" altLang="it-IT">
                <a:latin typeface="Corbel" panose="020B0503020204020204" pitchFamily="34" charset="0"/>
              </a:rPr>
              <a:t> when they are present into the same species (gene duplication)</a:t>
            </a:r>
          </a:p>
          <a:p>
            <a:pPr marL="0" indent="0">
              <a:buNone/>
            </a:pPr>
            <a:endParaRPr lang="en-US" altLang="it-IT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altLang="it-IT" b="1" i="1">
                <a:solidFill>
                  <a:schemeClr val="accent2"/>
                </a:solidFill>
                <a:latin typeface="Corbel" panose="020B0503020204020204" pitchFamily="34" charset="0"/>
              </a:rPr>
              <a:t>Similarity</a:t>
            </a:r>
            <a:endParaRPr lang="en-US" altLang="it-IT">
              <a:latin typeface="Corbel" panose="020B0503020204020204" pitchFamily="34" charset="0"/>
            </a:endParaRPr>
          </a:p>
          <a:p>
            <a:r>
              <a:rPr lang="en-US" altLang="it-IT">
                <a:latin typeface="Corbel" panose="020B0503020204020204" pitchFamily="34" charset="0"/>
              </a:rPr>
              <a:t>Sequences are similar if they share a significant amount of residues along the sequence</a:t>
            </a:r>
          </a:p>
          <a:p>
            <a:r>
              <a:rPr lang="en-US" altLang="it-IT">
                <a:latin typeface="Corbel" panose="020B0503020204020204" pitchFamily="34" charset="0"/>
              </a:rPr>
              <a:t>It is a comparative criterion, not an evolutionary one </a:t>
            </a:r>
          </a:p>
        </p:txBody>
      </p:sp>
    </p:spTree>
    <p:extLst>
      <p:ext uri="{BB962C8B-B14F-4D97-AF65-F5344CB8AC3E}">
        <p14:creationId xmlns:p14="http://schemas.microsoft.com/office/powerpoint/2010/main" val="253298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AB-840A-AC4E-B3EA-249FA44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08" y="167417"/>
            <a:ext cx="7860957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Homology vs sequence similarity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D89F-33D7-164A-81FF-9C0435D8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980"/>
            <a:ext cx="10515600" cy="493253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it-IT" dirty="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Homology and similarity are different concepts </a:t>
            </a:r>
          </a:p>
          <a:p>
            <a:pPr marL="0" indent="0" algn="ctr">
              <a:buNone/>
            </a:pPr>
            <a:endParaRPr lang="en-US" altLang="it-IT" dirty="0">
              <a:solidFill>
                <a:schemeClr val="bg1">
                  <a:lumMod val="8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altLang="it-IT" dirty="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However, sequences sharing significant similarity are likely to be homologous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it-IT">
              <a:solidFill>
                <a:schemeClr val="bg1">
                  <a:lumMod val="8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C6DBE-FF86-C74D-8C25-8F6B78837945}"/>
              </a:ext>
            </a:extLst>
          </p:cNvPr>
          <p:cNvSpPr/>
          <p:nvPr/>
        </p:nvSpPr>
        <p:spPr>
          <a:xfrm>
            <a:off x="1067829" y="3959247"/>
            <a:ext cx="10540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Are homologous sequences always similar?</a:t>
            </a:r>
          </a:p>
          <a:p>
            <a:pPr algn="ctr"/>
            <a:r>
              <a:rPr lang="en-US" altLang="it-IT" sz="2400" dirty="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It depends on how much did they separate after divergence</a:t>
            </a:r>
          </a:p>
          <a:p>
            <a:pPr algn="ctr"/>
            <a:endParaRPr lang="en-US" altLang="it-IT" sz="2400" dirty="0">
              <a:latin typeface="Corbel" panose="020B0503020204020204" pitchFamily="34" charset="0"/>
            </a:endParaRPr>
          </a:p>
          <a:p>
            <a:pPr algn="ctr"/>
            <a:r>
              <a:rPr lang="en-US" altLang="it-IT" sz="2400" b="1" i="1" dirty="0">
                <a:solidFill>
                  <a:schemeClr val="accent2"/>
                </a:solidFill>
                <a:latin typeface="Corbel" panose="020B0503020204020204" pitchFamily="34" charset="0"/>
              </a:rPr>
              <a:t>Are similar sequences always homologous? </a:t>
            </a:r>
          </a:p>
          <a:p>
            <a:pPr algn="ctr"/>
            <a:r>
              <a:rPr lang="en-US" altLang="it-IT" sz="2400" dirty="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Different sequences could have evolved in a convergent way towards similar sequences (similarly to wings, independently evolved in insects, birds and bats) </a:t>
            </a:r>
          </a:p>
        </p:txBody>
      </p:sp>
    </p:spTree>
    <p:extLst>
      <p:ext uri="{BB962C8B-B14F-4D97-AF65-F5344CB8AC3E}">
        <p14:creationId xmlns:p14="http://schemas.microsoft.com/office/powerpoint/2010/main" val="100079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1"/>
          <p:cNvSpPr txBox="1">
            <a:spLocks noChangeArrowheads="1"/>
          </p:cNvSpPr>
          <p:nvPr/>
        </p:nvSpPr>
        <p:spPr bwMode="auto">
          <a:xfrm>
            <a:off x="3448349" y="2679205"/>
            <a:ext cx="5384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4800" b="1" dirty="0">
                <a:solidFill>
                  <a:srgbClr val="FF0000"/>
                </a:solidFill>
                <a:latin typeface="Corbel" panose="020B0503020204020204" pitchFamily="34" charset="0"/>
              </a:rPr>
              <a:t>Protein comparison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DF6EB-F40E-CE47-A29F-C40BC755D473}"/>
              </a:ext>
            </a:extLst>
          </p:cNvPr>
          <p:cNvSpPr txBox="1">
            <a:spLocks/>
          </p:cNvSpPr>
          <p:nvPr/>
        </p:nvSpPr>
        <p:spPr>
          <a:xfrm>
            <a:off x="3734253" y="3675408"/>
            <a:ext cx="4812998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Sequence similarity</a:t>
            </a:r>
          </a:p>
        </p:txBody>
      </p:sp>
    </p:spTree>
    <p:extLst>
      <p:ext uri="{BB962C8B-B14F-4D97-AF65-F5344CB8AC3E}">
        <p14:creationId xmlns:p14="http://schemas.microsoft.com/office/powerpoint/2010/main" val="324996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AB-840A-AC4E-B3EA-249FA44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08" y="167417"/>
            <a:ext cx="7860957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How can we measure similarity?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D89F-33D7-164A-81FF-9C0435D8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30" y="2234385"/>
            <a:ext cx="10515600" cy="2127550"/>
          </a:xfrm>
        </p:spPr>
        <p:txBody>
          <a:bodyPr/>
          <a:lstStyle/>
          <a:p>
            <a:pPr>
              <a:buFontTx/>
              <a:buChar char="-"/>
            </a:pPr>
            <a:r>
              <a:rPr lang="it-IT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Degree of identity</a:t>
            </a:r>
          </a:p>
          <a:p>
            <a:pPr>
              <a:buFontTx/>
              <a:buChar char="-"/>
            </a:pPr>
            <a:r>
              <a:rPr lang="it-IT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Similarity of text strings</a:t>
            </a:r>
          </a:p>
          <a:p>
            <a:pPr>
              <a:buFontTx/>
              <a:buChar char="-"/>
            </a:pPr>
            <a:r>
              <a:rPr lang="it-IT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Sequence comparison</a:t>
            </a:r>
          </a:p>
          <a:p>
            <a:pPr>
              <a:buFontTx/>
              <a:buChar char="-"/>
            </a:pPr>
            <a:r>
              <a:rPr lang="it-IT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The concept of </a:t>
            </a:r>
            <a:r>
              <a:rPr lang="it-IT">
                <a:solidFill>
                  <a:schemeClr val="accent4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alignment</a:t>
            </a:r>
            <a:r>
              <a:rPr lang="it-IT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 is </a:t>
            </a:r>
            <a:r>
              <a:rPr lang="it-IT" u="sng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crucial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192F4-80AE-EC4E-81AA-ED809290F4CA}"/>
              </a:ext>
            </a:extLst>
          </p:cNvPr>
          <p:cNvSpPr txBox="1"/>
          <p:nvPr/>
        </p:nvSpPr>
        <p:spPr>
          <a:xfrm>
            <a:off x="7721943" y="1974721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>
                <a:solidFill>
                  <a:schemeClr val="bg1">
                    <a:lumMod val="95000"/>
                  </a:schemeClr>
                </a:solidFill>
                <a:latin typeface="Courier" pitchFamily="2" charset="0"/>
              </a:rPr>
              <a:t>WORLD</a:t>
            </a:r>
          </a:p>
          <a:p>
            <a:r>
              <a:rPr lang="it-IT" sz="4000">
                <a:solidFill>
                  <a:schemeClr val="bg1">
                    <a:lumMod val="95000"/>
                  </a:schemeClr>
                </a:solidFill>
                <a:latin typeface="Courier" pitchFamily="2" charset="0"/>
              </a:rPr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088915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AB-840A-AC4E-B3EA-249FA44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08" y="167417"/>
            <a:ext cx="7860957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How can we measure similarity?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D89F-33D7-164A-81FF-9C0435D8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30"/>
            <a:ext cx="10515600" cy="2261286"/>
          </a:xfrm>
        </p:spPr>
        <p:txBody>
          <a:bodyPr/>
          <a:lstStyle/>
          <a:p>
            <a:pPr>
              <a:buFontTx/>
              <a:buChar char="-"/>
            </a:pPr>
            <a:r>
              <a:rPr lang="it-IT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Before the similarity of two sequences can be evaluated, one typically begins by finding a </a:t>
            </a:r>
            <a:r>
              <a:rPr lang="it-IT" u="sng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plausible alignment</a:t>
            </a:r>
            <a:r>
              <a:rPr lang="it-IT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 between them</a:t>
            </a:r>
          </a:p>
          <a:p>
            <a:pPr>
              <a:buFontTx/>
              <a:buChar char="-"/>
            </a:pPr>
            <a:r>
              <a:rPr lang="it-IT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rPr>
              <a:t>Alignment methods find the best alignment between two strings under some </a:t>
            </a:r>
            <a:r>
              <a:rPr lang="it-IT">
                <a:solidFill>
                  <a:schemeClr val="accent4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scoring 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192F4-80AE-EC4E-81AA-ED809290F4CA}"/>
              </a:ext>
            </a:extLst>
          </p:cNvPr>
          <p:cNvSpPr txBox="1"/>
          <p:nvPr/>
        </p:nvSpPr>
        <p:spPr>
          <a:xfrm>
            <a:off x="791861" y="3874712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solidFill>
                  <a:schemeClr val="bg1">
                    <a:lumMod val="95000"/>
                  </a:schemeClr>
                </a:solidFill>
                <a:latin typeface="Courier" pitchFamily="2" charset="0"/>
              </a:rPr>
              <a:t>ACCTCGATCGCTAGCTAACTAGC</a:t>
            </a:r>
          </a:p>
          <a:p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AC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TC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CG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TAG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GCT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GCT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TA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GT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TA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D8A55-5CC3-454B-BFA8-A004F528E1E5}"/>
              </a:ext>
            </a:extLst>
          </p:cNvPr>
          <p:cNvSpPr txBox="1"/>
          <p:nvPr/>
        </p:nvSpPr>
        <p:spPr>
          <a:xfrm>
            <a:off x="698671" y="4736681"/>
            <a:ext cx="4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00B050"/>
                </a:solidFill>
              </a:rPr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351FC-030D-7C47-9C40-F9AFDB0DBD6F}"/>
              </a:ext>
            </a:extLst>
          </p:cNvPr>
          <p:cNvSpPr txBox="1"/>
          <p:nvPr/>
        </p:nvSpPr>
        <p:spPr>
          <a:xfrm>
            <a:off x="1196013" y="4749038"/>
            <a:ext cx="4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2707C-30C6-A14D-9F76-912B878E7035}"/>
              </a:ext>
            </a:extLst>
          </p:cNvPr>
          <p:cNvSpPr txBox="1"/>
          <p:nvPr/>
        </p:nvSpPr>
        <p:spPr>
          <a:xfrm>
            <a:off x="943231" y="4730319"/>
            <a:ext cx="4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00B050"/>
                </a:solidFill>
              </a:rPr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AAB36-BDD9-D14C-A476-6276375E0021}"/>
              </a:ext>
            </a:extLst>
          </p:cNvPr>
          <p:cNvSpPr txBox="1"/>
          <p:nvPr/>
        </p:nvSpPr>
        <p:spPr>
          <a:xfrm>
            <a:off x="6035245" y="3866474"/>
            <a:ext cx="5339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solidFill>
                  <a:schemeClr val="bg1">
                    <a:lumMod val="95000"/>
                  </a:schemeClr>
                </a:solidFill>
                <a:latin typeface="Courier" pitchFamily="2" charset="0"/>
              </a:rPr>
              <a:t>ACCTCGATCGCTAGCTAACTAGC-</a:t>
            </a:r>
          </a:p>
          <a:p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-A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CTC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CG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TAC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GCT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GCTTA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T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TA</a:t>
            </a:r>
            <a:r>
              <a:rPr lang="it-IT" sz="2800">
                <a:solidFill>
                  <a:srgbClr val="00B050"/>
                </a:solidFill>
                <a:latin typeface="Courier" pitchFamily="2" charset="0"/>
              </a:rPr>
              <a:t>C</a:t>
            </a:r>
            <a:r>
              <a:rPr lang="it-IT" sz="2800">
                <a:solidFill>
                  <a:srgbClr val="FF0000"/>
                </a:solidFill>
                <a:latin typeface="Courier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685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A983-514C-3344-B586-8E0CB143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E55EA-3902-5847-804B-3B841F80C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2406" y="1800912"/>
                <a:ext cx="10515600" cy="4351338"/>
              </a:xfrm>
            </p:spPr>
            <p:txBody>
              <a:bodyPr/>
              <a:lstStyle/>
              <a:p>
                <a:r>
                  <a:rPr lang="it-IT"/>
                  <a:t>Write a function</a:t>
                </a:r>
              </a:p>
              <a:p>
                <a:pPr lvl="1"/>
                <a:r>
                  <a:rPr lang="it-IT"/>
                  <a:t>Input: two strings of equal length</a:t>
                </a:r>
              </a:p>
              <a:p>
                <a:pPr lvl="1"/>
                <a:r>
                  <a:rPr lang="it-IT"/>
                  <a:t>Output: similarity score using the following scoring scheme: </a:t>
                </a:r>
              </a:p>
              <a:p>
                <a:pPr lvl="1"/>
                <a:endParaRPr lang="it-IT"/>
              </a:p>
              <a:p>
                <a:pPr marL="457200" lvl="1" indent="0">
                  <a:buNone/>
                </a:pPr>
                <a:r>
                  <a:rPr lang="it-IT"/>
                  <a:t>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it-IT"/>
              </a:p>
              <a:p>
                <a:pPr marL="1371600" lvl="3" indent="0">
                  <a:buNone/>
                </a:pPr>
                <a:endParaRPr lang="it-IT"/>
              </a:p>
              <a:p>
                <a:pPr marL="1371600" lvl="3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E55EA-3902-5847-804B-3B841F80C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2406" y="1800912"/>
                <a:ext cx="10515600" cy="4351338"/>
              </a:xfrm>
              <a:blipFill>
                <a:blip r:embed="rId2"/>
                <a:stretch>
                  <a:fillRect l="-965" t="-2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C44109-DC36-0340-9014-7B3DD24E7C0D}"/>
              </a:ext>
            </a:extLst>
          </p:cNvPr>
          <p:cNvSpPr txBox="1"/>
          <p:nvPr/>
        </p:nvSpPr>
        <p:spPr>
          <a:xfrm>
            <a:off x="3565201" y="4428579"/>
            <a:ext cx="1981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+1 match</a:t>
            </a:r>
          </a:p>
          <a:p>
            <a:r>
              <a:rPr lang="it-IT" sz="2800"/>
              <a:t>-1 mismatch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E6DC8B7-5AB7-1B48-A661-0FBC64AAB4D7}"/>
              </a:ext>
            </a:extLst>
          </p:cNvPr>
          <p:cNvSpPr/>
          <p:nvPr/>
        </p:nvSpPr>
        <p:spPr>
          <a:xfrm>
            <a:off x="3182142" y="4213654"/>
            <a:ext cx="383059" cy="1383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47401-4ACD-724E-B2B5-A71D3F078C1A}"/>
              </a:ext>
            </a:extLst>
          </p:cNvPr>
          <p:cNvSpPr txBox="1"/>
          <p:nvPr/>
        </p:nvSpPr>
        <p:spPr>
          <a:xfrm>
            <a:off x="1514212" y="4591999"/>
            <a:ext cx="170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where s</a:t>
            </a:r>
            <a:r>
              <a:rPr lang="it-IT" sz="2800" baseline="-25000"/>
              <a:t>i</a:t>
            </a:r>
            <a:r>
              <a:rPr lang="it-IT" sz="280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399171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AB-840A-AC4E-B3EA-249FA44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362" y="155061"/>
            <a:ext cx="7008341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Pairwise sequence alignment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D89F-33D7-164A-81FF-9C0435D8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64" y="1357057"/>
            <a:ext cx="11036643" cy="904230"/>
          </a:xfrm>
        </p:spPr>
        <p:txBody>
          <a:bodyPr/>
          <a:lstStyle/>
          <a:p>
            <a:pPr marL="0" indent="0">
              <a:buNone/>
            </a:pPr>
            <a:r>
              <a:rPr lang="en-US" altLang="it-IT">
                <a:solidFill>
                  <a:schemeClr val="bg1">
                    <a:lumMod val="85000"/>
                  </a:schemeClr>
                </a:solidFill>
              </a:rPr>
              <a:t>The process of lining up two sequences to achieve maximal levels of identity for the purpose of assessing the degree of similarity</a:t>
            </a:r>
            <a:endParaRPr lang="it-IT">
              <a:solidFill>
                <a:schemeClr val="bg1">
                  <a:lumMod val="8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A7F5CB-1DEA-2249-82D0-472EB1FA7B52}"/>
              </a:ext>
            </a:extLst>
          </p:cNvPr>
          <p:cNvSpPr txBox="1">
            <a:spLocks/>
          </p:cNvSpPr>
          <p:nvPr/>
        </p:nvSpPr>
        <p:spPr>
          <a:xfrm>
            <a:off x="906162" y="3846342"/>
            <a:ext cx="11036643" cy="169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it-IT">
                <a:solidFill>
                  <a:schemeClr val="bg1">
                    <a:lumMod val="85000"/>
                  </a:schemeClr>
                </a:solidFill>
              </a:rPr>
              <a:t>The process of lining up two sequences to achieve maximal levels of identity (and </a:t>
            </a:r>
            <a:r>
              <a:rPr lang="en-US" altLang="it-IT">
                <a:solidFill>
                  <a:schemeClr val="accent4">
                    <a:lumMod val="60000"/>
                    <a:lumOff val="40000"/>
                  </a:schemeClr>
                </a:solidFill>
              </a:rPr>
              <a:t>conservation</a:t>
            </a:r>
            <a:r>
              <a:rPr lang="en-US" altLang="it-IT">
                <a:solidFill>
                  <a:schemeClr val="bg1">
                    <a:lumMod val="85000"/>
                  </a:schemeClr>
                </a:solidFill>
              </a:rPr>
              <a:t>, in the case of amino acid sequences) for the purpose of assessing the degree of similarity and the possibility of </a:t>
            </a:r>
            <a:r>
              <a:rPr lang="en-US" altLang="it-IT">
                <a:solidFill>
                  <a:schemeClr val="accent4">
                    <a:lumMod val="60000"/>
                    <a:lumOff val="40000"/>
                  </a:schemeClr>
                </a:solidFill>
              </a:rPr>
              <a:t>homology</a:t>
            </a:r>
            <a:endParaRPr lang="it-IT">
              <a:solidFill>
                <a:schemeClr val="accent4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FB10F7-9E34-8449-9297-EBE4546236B3}"/>
              </a:ext>
            </a:extLst>
          </p:cNvPr>
          <p:cNvSpPr txBox="1">
            <a:spLocks/>
          </p:cNvSpPr>
          <p:nvPr/>
        </p:nvSpPr>
        <p:spPr>
          <a:xfrm>
            <a:off x="906162" y="2850039"/>
            <a:ext cx="10392032" cy="923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Pairwise alignment of biological sequences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379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6F6D96-73BB-354C-B844-E2EBFD73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362" y="155061"/>
            <a:ext cx="7008341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Pairwise sequence alignment</a:t>
            </a:r>
            <a:endParaRPr lang="it-IT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27DE898-7B13-A447-A22C-F25C2D1A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075" y="1661769"/>
            <a:ext cx="6164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EEELTKPRLLWALYFNMRDALSSG</a:t>
            </a:r>
            <a:r>
              <a:rPr lang="en-US" altLang="it-IT" sz="3200"/>
              <a:t>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8EC0944-361C-7441-817B-7F9C0AE39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037" y="2488856"/>
            <a:ext cx="531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VEKPRILYALYFNMRDSSDE 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42515F5-37BB-EB45-98C5-55E1EC91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012" y="3330231"/>
            <a:ext cx="781050" cy="990600"/>
          </a:xfrm>
          <a:prstGeom prst="downArrow">
            <a:avLst>
              <a:gd name="adj1" fmla="val 50000"/>
              <a:gd name="adj2" fmla="val 31707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41BB922-DA6C-004D-ABE0-DBAEA06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187" y="4792319"/>
            <a:ext cx="6296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EEELT</a:t>
            </a:r>
            <a:r>
              <a:rPr lang="en-US" altLang="it-IT" sz="32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KPR</a:t>
            </a:r>
            <a:r>
              <a:rPr lang="en-US" altLang="it-IT" sz="320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it-IT" sz="32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it-IT" sz="32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ALYFNMRD</a:t>
            </a:r>
            <a:r>
              <a:rPr lang="en-US" alt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it-IT" sz="32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alt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it-IT" sz="32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altLang="it-IT" sz="2800">
              <a:solidFill>
                <a:srgbClr val="006600"/>
              </a:solidFill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526D15A-088B-7248-9C16-16B9B6385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62" y="5328894"/>
            <a:ext cx="6540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32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r>
              <a:rPr lang="en-US" alt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altLang="it-IT" sz="32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KPR</a:t>
            </a:r>
            <a:r>
              <a:rPr lang="en-US" altLang="it-IT" sz="320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it-IT" sz="32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it-IT" sz="32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ALYFNMRD</a:t>
            </a:r>
            <a:r>
              <a:rPr lang="en-US" altLang="it-IT" sz="32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it-IT" sz="32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alt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</a:p>
        </p:txBody>
      </p:sp>
    </p:spTree>
    <p:extLst>
      <p:ext uri="{BB962C8B-B14F-4D97-AF65-F5344CB8AC3E}">
        <p14:creationId xmlns:p14="http://schemas.microsoft.com/office/powerpoint/2010/main" val="24283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2DF9-DE85-F64E-A687-5D2413BE5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Substitution matrices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CE9F7-D448-AE47-8ECE-C7984CA19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Module 2</a:t>
            </a:r>
          </a:p>
          <a:p>
            <a:r>
              <a:rPr lang="it-IT"/>
              <a:t>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2934935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7FAF45-3560-D74A-A215-9F13B4B5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4" y="2918558"/>
            <a:ext cx="10647746" cy="1128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E2DA7-01EB-AA4B-BBC0-39610EE99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4" y="721243"/>
            <a:ext cx="10540313" cy="1278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BFB3A-40EF-C04D-969D-907C62101A2B}"/>
              </a:ext>
            </a:extLst>
          </p:cNvPr>
          <p:cNvSpPr txBox="1"/>
          <p:nvPr/>
        </p:nvSpPr>
        <p:spPr>
          <a:xfrm>
            <a:off x="708454" y="198023"/>
            <a:ext cx="826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rgbClr val="FF0000"/>
                </a:solidFill>
                <a:latin typeface="Corbel" panose="020B0503020204020204" pitchFamily="34" charset="0"/>
              </a:rPr>
              <a:t>Alignment between human alpha globin and human beta globin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74CDA-D0A4-974E-8D71-412D0E5A84F4}"/>
              </a:ext>
            </a:extLst>
          </p:cNvPr>
          <p:cNvSpPr txBox="1"/>
          <p:nvPr/>
        </p:nvSpPr>
        <p:spPr>
          <a:xfrm>
            <a:off x="525882" y="2274203"/>
            <a:ext cx="1005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rgbClr val="FF0000"/>
                </a:solidFill>
              </a:rPr>
              <a:t>Alignment between human alpha globin and leghaemoglobin from yellow lupin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322DF6-84B6-A64E-AFE8-15348BFD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27" y="5269380"/>
            <a:ext cx="10466173" cy="1109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271170-DB5E-0F48-9461-29FC17FC5A41}"/>
              </a:ext>
            </a:extLst>
          </p:cNvPr>
          <p:cNvSpPr txBox="1"/>
          <p:nvPr/>
        </p:nvSpPr>
        <p:spPr>
          <a:xfrm>
            <a:off x="708454" y="4329465"/>
            <a:ext cx="1064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FF0000"/>
                </a:solidFill>
              </a:rPr>
              <a:t>Alignment between human alpha globin and a nematode glutathione S-transferase homologue named F11G11.2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3F84E-9C8D-374B-BC9A-0A8508365F72}"/>
              </a:ext>
            </a:extLst>
          </p:cNvPr>
          <p:cNvSpPr/>
          <p:nvPr/>
        </p:nvSpPr>
        <p:spPr>
          <a:xfrm>
            <a:off x="6032327" y="1170509"/>
            <a:ext cx="296562" cy="321276"/>
          </a:xfrm>
          <a:prstGeom prst="ellipse">
            <a:avLst/>
          </a:prstGeom>
          <a:noFill/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D152DA-64D6-884C-9942-F40E164195FF}"/>
              </a:ext>
            </a:extLst>
          </p:cNvPr>
          <p:cNvSpPr/>
          <p:nvPr/>
        </p:nvSpPr>
        <p:spPr>
          <a:xfrm>
            <a:off x="6948617" y="2945026"/>
            <a:ext cx="296562" cy="321276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86F319-C6E1-834C-9DB0-685793E96A98}"/>
              </a:ext>
            </a:extLst>
          </p:cNvPr>
          <p:cNvSpPr/>
          <p:nvPr/>
        </p:nvSpPr>
        <p:spPr>
          <a:xfrm>
            <a:off x="3929449" y="768606"/>
            <a:ext cx="197708" cy="112508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F68D23-3EED-CF47-A9DF-BE57ABE1800B}"/>
              </a:ext>
            </a:extLst>
          </p:cNvPr>
          <p:cNvCxnSpPr/>
          <p:nvPr/>
        </p:nvCxnSpPr>
        <p:spPr>
          <a:xfrm>
            <a:off x="6282295" y="1421004"/>
            <a:ext cx="609601" cy="57418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90716E-8C75-8048-B90B-B9638825B7BF}"/>
              </a:ext>
            </a:extLst>
          </p:cNvPr>
          <p:cNvSpPr txBox="1"/>
          <p:nvPr/>
        </p:nvSpPr>
        <p:spPr>
          <a:xfrm>
            <a:off x="6842469" y="1843370"/>
            <a:ext cx="332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5">
                    <a:lumMod val="50000"/>
                  </a:schemeClr>
                </a:solidFill>
              </a:rPr>
              <a:t>conservative substitution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6855FD-9C3B-2345-BFB0-27E0A583A31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127157" y="1810485"/>
            <a:ext cx="616853" cy="32857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2C305F-D53A-AF42-91AF-2BF344620C13}"/>
              </a:ext>
            </a:extLst>
          </p:cNvPr>
          <p:cNvSpPr txBox="1"/>
          <p:nvPr/>
        </p:nvSpPr>
        <p:spPr>
          <a:xfrm>
            <a:off x="4744010" y="1908226"/>
            <a:ext cx="965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6">
                    <a:lumMod val="75000"/>
                  </a:schemeClr>
                </a:solidFill>
              </a:rPr>
              <a:t>match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ECB417-AB8B-BB4A-9FEB-F8586BAC3A7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95752" y="3224207"/>
            <a:ext cx="886984" cy="966759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2EA60D-19C5-4240-A999-9DAF60D45616}"/>
              </a:ext>
            </a:extLst>
          </p:cNvPr>
          <p:cNvSpPr txBox="1"/>
          <p:nvPr/>
        </p:nvSpPr>
        <p:spPr>
          <a:xfrm>
            <a:off x="8082736" y="3960133"/>
            <a:ext cx="63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chemeClr val="accent2">
                    <a:lumMod val="75000"/>
                  </a:schemeClr>
                </a:solidFill>
              </a:rPr>
              <a:t>gap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E78CA0-766F-CC40-823F-21DA98F0A56C}"/>
              </a:ext>
            </a:extLst>
          </p:cNvPr>
          <p:cNvSpPr/>
          <p:nvPr/>
        </p:nvSpPr>
        <p:spPr>
          <a:xfrm>
            <a:off x="5169244" y="2873374"/>
            <a:ext cx="197708" cy="112508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F4BD0E-9C42-7241-BD2A-85AADBF244AB}"/>
              </a:ext>
            </a:extLst>
          </p:cNvPr>
          <p:cNvCxnSpPr>
            <a:cxnSpLocks/>
          </p:cNvCxnSpPr>
          <p:nvPr/>
        </p:nvCxnSpPr>
        <p:spPr>
          <a:xfrm>
            <a:off x="5366952" y="3951895"/>
            <a:ext cx="616853" cy="328574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26FBA5-17AB-544F-AADA-3C0ED9A01972}"/>
              </a:ext>
            </a:extLst>
          </p:cNvPr>
          <p:cNvSpPr txBox="1"/>
          <p:nvPr/>
        </p:nvSpPr>
        <p:spPr>
          <a:xfrm>
            <a:off x="5921761" y="4012565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rgbClr val="7030A0"/>
                </a:solidFill>
              </a:rPr>
              <a:t>mismatch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CAD829-E746-FA4E-934B-AA6CFE050A2B}"/>
              </a:ext>
            </a:extLst>
          </p:cNvPr>
          <p:cNvSpPr txBox="1"/>
          <p:nvPr/>
        </p:nvSpPr>
        <p:spPr>
          <a:xfrm rot="16200000">
            <a:off x="-753794" y="3126136"/>
            <a:ext cx="219002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Corbel" panose="020B0503020204020204" pitchFamily="34" charset="0"/>
              </a:rPr>
              <a:t>Structurally plausible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6B8E2-BB39-2A40-BF51-1A30B22CC19D}"/>
              </a:ext>
            </a:extLst>
          </p:cNvPr>
          <p:cNvSpPr txBox="1"/>
          <p:nvPr/>
        </p:nvSpPr>
        <p:spPr>
          <a:xfrm rot="16200000">
            <a:off x="-786657" y="5418610"/>
            <a:ext cx="225574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Corbel" panose="020B0503020204020204" pitchFamily="34" charset="0"/>
              </a:rPr>
              <a:t>Spurious high-scoring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21BD1-0E2E-6D4A-BCB7-1870661A82D1}"/>
              </a:ext>
            </a:extLst>
          </p:cNvPr>
          <p:cNvSpPr txBox="1"/>
          <p:nvPr/>
        </p:nvSpPr>
        <p:spPr>
          <a:xfrm rot="16200000">
            <a:off x="-460446" y="1045851"/>
            <a:ext cx="160332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Corbel" panose="020B0503020204020204" pitchFamily="34" charset="0"/>
              </a:rPr>
              <a:t>Clear similarity</a:t>
            </a:r>
          </a:p>
        </p:txBody>
      </p:sp>
    </p:spTree>
    <p:extLst>
      <p:ext uri="{BB962C8B-B14F-4D97-AF65-F5344CB8AC3E}">
        <p14:creationId xmlns:p14="http://schemas.microsoft.com/office/powerpoint/2010/main" val="2510925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AB-840A-AC4E-B3EA-249FA44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58" y="59597"/>
            <a:ext cx="5364891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Sequence alignment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D89F-33D7-164A-81FF-9C0435D8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83" y="1163340"/>
            <a:ext cx="11036643" cy="443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it-IT">
                <a:solidFill>
                  <a:srgbClr val="C00000"/>
                </a:solidFill>
              </a:rPr>
              <a:t>Key issues:</a:t>
            </a:r>
            <a:endParaRPr lang="it-IT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530EAD-CA47-D340-A10F-D5444FE1D309}"/>
              </a:ext>
            </a:extLst>
          </p:cNvPr>
          <p:cNvSpPr txBox="1">
            <a:spLocks/>
          </p:cNvSpPr>
          <p:nvPr/>
        </p:nvSpPr>
        <p:spPr>
          <a:xfrm>
            <a:off x="671383" y="1747624"/>
            <a:ext cx="11036643" cy="4331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>
                <a:solidFill>
                  <a:srgbClr val="002060"/>
                </a:solidFill>
                <a:latin typeface="Corbel" panose="020B0503020204020204" pitchFamily="34" charset="0"/>
              </a:rPr>
              <a:t>What sorts of alignment should be considered</a:t>
            </a:r>
          </a:p>
          <a:p>
            <a:pPr lvl="1"/>
            <a:r>
              <a:rPr lang="it-IT" i="1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Amino acid/DNA sequences? Gapped/ungapped alignment? Local/global?</a:t>
            </a:r>
          </a:p>
          <a:p>
            <a:pPr marL="514350" indent="-514350">
              <a:buFont typeface="+mj-lt"/>
              <a:buAutoNum type="arabicParenR"/>
            </a:pPr>
            <a:r>
              <a:rPr lang="it-IT">
                <a:solidFill>
                  <a:srgbClr val="002060"/>
                </a:solidFill>
                <a:latin typeface="Corbel" panose="020B0503020204020204" pitchFamily="34" charset="0"/>
              </a:rPr>
              <a:t>The </a:t>
            </a:r>
            <a:r>
              <a:rPr lang="it-IT">
                <a:solidFill>
                  <a:srgbClr val="C00000"/>
                </a:solidFill>
                <a:latin typeface="Corbel" panose="020B0503020204020204" pitchFamily="34" charset="0"/>
              </a:rPr>
              <a:t>scoring scheme </a:t>
            </a:r>
            <a:r>
              <a:rPr lang="it-IT">
                <a:solidFill>
                  <a:srgbClr val="002060"/>
                </a:solidFill>
                <a:latin typeface="Corbel" panose="020B0503020204020204" pitchFamily="34" charset="0"/>
              </a:rPr>
              <a:t>used to rank alignments</a:t>
            </a:r>
          </a:p>
          <a:p>
            <a:pPr lvl="1"/>
            <a:r>
              <a:rPr lang="it-IT" i="1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Define a score (or a distance) between two aligned sequences</a:t>
            </a:r>
          </a:p>
          <a:p>
            <a:pPr marL="514350" indent="-514350">
              <a:buFont typeface="+mj-lt"/>
              <a:buAutoNum type="arabicParenR"/>
            </a:pPr>
            <a:r>
              <a:rPr lang="it-IT">
                <a:solidFill>
                  <a:srgbClr val="002060"/>
                </a:solidFill>
                <a:latin typeface="Corbel" panose="020B0503020204020204" pitchFamily="34" charset="0"/>
              </a:rPr>
              <a:t>The </a:t>
            </a:r>
            <a:r>
              <a:rPr lang="it-IT">
                <a:solidFill>
                  <a:srgbClr val="C00000"/>
                </a:solidFill>
                <a:latin typeface="Corbel" panose="020B0503020204020204" pitchFamily="34" charset="0"/>
              </a:rPr>
              <a:t>algorithm</a:t>
            </a:r>
            <a:r>
              <a:rPr lang="it-IT">
                <a:solidFill>
                  <a:srgbClr val="002060"/>
                </a:solidFill>
                <a:latin typeface="Corbel" panose="020B0503020204020204" pitchFamily="34" charset="0"/>
              </a:rPr>
              <a:t> used to find optimal (or good) scoring alignments</a:t>
            </a:r>
          </a:p>
          <a:p>
            <a:pPr lvl="1"/>
            <a:r>
              <a:rPr lang="it-IT" i="1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Find the best algorithm (exhaustive but slow, euristic but fast) for a given problem</a:t>
            </a:r>
          </a:p>
          <a:p>
            <a:pPr marL="514350" indent="-514350">
              <a:buFont typeface="+mj-lt"/>
              <a:buAutoNum type="arabicParenR"/>
            </a:pPr>
            <a:r>
              <a:rPr lang="it-IT">
                <a:solidFill>
                  <a:srgbClr val="002060"/>
                </a:solidFill>
                <a:latin typeface="Corbel" panose="020B0503020204020204" pitchFamily="34" charset="0"/>
              </a:rPr>
              <a:t>The </a:t>
            </a:r>
            <a:r>
              <a:rPr lang="it-IT">
                <a:solidFill>
                  <a:srgbClr val="C00000"/>
                </a:solidFill>
                <a:latin typeface="Corbel" panose="020B0503020204020204" pitchFamily="34" charset="0"/>
              </a:rPr>
              <a:t>statistical methods </a:t>
            </a:r>
            <a:r>
              <a:rPr lang="it-IT">
                <a:solidFill>
                  <a:srgbClr val="002060"/>
                </a:solidFill>
                <a:latin typeface="Corbel" panose="020B0503020204020204" pitchFamily="34" charset="0"/>
              </a:rPr>
              <a:t>used to evaluate the </a:t>
            </a:r>
            <a:r>
              <a:rPr lang="it-IT">
                <a:solidFill>
                  <a:srgbClr val="C00000"/>
                </a:solidFill>
                <a:latin typeface="Corbel" panose="020B0503020204020204" pitchFamily="34" charset="0"/>
              </a:rPr>
              <a:t>significance</a:t>
            </a:r>
            <a:r>
              <a:rPr lang="it-IT">
                <a:solidFill>
                  <a:srgbClr val="002060"/>
                </a:solidFill>
                <a:latin typeface="Corbel" panose="020B0503020204020204" pitchFamily="34" charset="0"/>
              </a:rPr>
              <a:t> of an alignment score</a:t>
            </a:r>
          </a:p>
          <a:p>
            <a:pPr lvl="1"/>
            <a:r>
              <a:rPr lang="it-IT" i="1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Statistically evaluate the significance of the alignment: is the alignment more likely to have occurred because the sequences are related or, just by chance?</a:t>
            </a:r>
          </a:p>
        </p:txBody>
      </p:sp>
    </p:spTree>
    <p:extLst>
      <p:ext uri="{BB962C8B-B14F-4D97-AF65-F5344CB8AC3E}">
        <p14:creationId xmlns:p14="http://schemas.microsoft.com/office/powerpoint/2010/main" val="2286059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F2F7-97D0-C542-8712-86E60C6F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latin typeface="Corbel" panose="020B0503020204020204" pitchFamily="34" charset="0"/>
              </a:rPr>
              <a:t>The scoring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77B6-420A-4844-BE05-F2C4E4F1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>
                <a:latin typeface="Corbel" panose="020B0503020204020204" pitchFamily="34" charset="0"/>
              </a:rPr>
              <a:t>Basic: match = +1; mismatch = -1</a:t>
            </a:r>
          </a:p>
          <a:p>
            <a:r>
              <a:rPr lang="it-IT">
                <a:latin typeface="Corbel" panose="020B0503020204020204" pitchFamily="34" charset="0"/>
              </a:rPr>
              <a:t>Scoring scheme giving the </a:t>
            </a:r>
            <a:r>
              <a:rPr lang="it-IT">
                <a:solidFill>
                  <a:srgbClr val="FF0000"/>
                </a:solidFill>
                <a:latin typeface="Corbel" panose="020B0503020204020204" pitchFamily="34" charset="0"/>
              </a:rPr>
              <a:t>biologically</a:t>
            </a:r>
            <a:r>
              <a:rPr lang="it-IT">
                <a:latin typeface="Corbel" panose="020B0503020204020204" pitchFamily="34" charset="0"/>
              </a:rPr>
              <a:t> most likely alignment the highest score</a:t>
            </a:r>
          </a:p>
          <a:p>
            <a:r>
              <a:rPr lang="it-IT">
                <a:latin typeface="Corbel" panose="020B0503020204020204" pitchFamily="34" charset="0"/>
              </a:rPr>
              <a:t>Biological molecules have features that constrain their primary sequence evolution</a:t>
            </a:r>
          </a:p>
          <a:p>
            <a:r>
              <a:rPr lang="it-IT">
                <a:latin typeface="Corbel" panose="020B0503020204020204" pitchFamily="34" charset="0"/>
              </a:rPr>
              <a:t>The scoring scheme can be very complex</a:t>
            </a:r>
          </a:p>
          <a:p>
            <a:r>
              <a:rPr lang="it-IT">
                <a:latin typeface="Corbel" panose="020B0503020204020204" pitchFamily="34" charset="0"/>
              </a:rPr>
              <a:t>It is not always possible to distinguish true alignments form spurious alignments  </a:t>
            </a:r>
          </a:p>
        </p:txBody>
      </p:sp>
    </p:spTree>
    <p:extLst>
      <p:ext uri="{BB962C8B-B14F-4D97-AF65-F5344CB8AC3E}">
        <p14:creationId xmlns:p14="http://schemas.microsoft.com/office/powerpoint/2010/main" val="3478143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AB-840A-AC4E-B3EA-249FA44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58" y="59597"/>
            <a:ext cx="5364891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The scoring model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D89F-33D7-164A-81FF-9C0435D8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83" y="1246319"/>
            <a:ext cx="11036643" cy="443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it-IT">
                <a:solidFill>
                  <a:srgbClr val="C00000"/>
                </a:solidFill>
                <a:latin typeface="Corbel" panose="020B0503020204020204" pitchFamily="34" charset="0"/>
              </a:rPr>
              <a:t>Key issues</a:t>
            </a:r>
            <a:r>
              <a:rPr lang="en-US" altLang="it-IT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:</a:t>
            </a:r>
            <a:endParaRPr lang="it-IT">
              <a:solidFill>
                <a:schemeClr val="accent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530EAD-CA47-D340-A10F-D5444FE1D309}"/>
              </a:ext>
            </a:extLst>
          </p:cNvPr>
          <p:cNvSpPr txBox="1">
            <a:spLocks/>
          </p:cNvSpPr>
          <p:nvPr/>
        </p:nvSpPr>
        <p:spPr>
          <a:xfrm>
            <a:off x="671381" y="1871191"/>
            <a:ext cx="11036643" cy="4331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i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Sequence comparison: searching for evidence that they have diverged from a common ancestor by a process of mutation and selection</a:t>
            </a:r>
          </a:p>
          <a:p>
            <a:pPr marL="514350" indent="-514350">
              <a:buFont typeface="+mj-lt"/>
              <a:buAutoNum type="arabicParenR"/>
            </a:pPr>
            <a:r>
              <a:rPr lang="it-IT" i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Mutational processes </a:t>
            </a:r>
            <a:r>
              <a:rPr lang="it-IT" i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  <a:sym typeface="Wingdings" pitchFamily="2" charset="2"/>
              </a:rPr>
              <a:t> substitutions, insertion and deletions (indels or gaps)</a:t>
            </a:r>
          </a:p>
          <a:p>
            <a:pPr marL="514350" indent="-514350">
              <a:buFont typeface="+mj-lt"/>
              <a:buAutoNum type="arabicParenR"/>
            </a:pPr>
            <a:r>
              <a:rPr lang="it-IT" i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  <a:sym typeface="Wingdings" pitchFamily="2" charset="2"/>
              </a:rPr>
              <a:t>Natural selection screens mutations  some changes may be seen more than others</a:t>
            </a:r>
            <a:endParaRPr lang="it-IT" i="1">
              <a:solidFill>
                <a:schemeClr val="accent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53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AB-840A-AC4E-B3EA-249FA44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824" y="479726"/>
            <a:ext cx="5364891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The scoring model</a:t>
            </a:r>
            <a:endParaRPr lang="it-IT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530EAD-CA47-D340-A10F-D5444FE1D309}"/>
              </a:ext>
            </a:extLst>
          </p:cNvPr>
          <p:cNvSpPr txBox="1">
            <a:spLocks/>
          </p:cNvSpPr>
          <p:nvPr/>
        </p:nvSpPr>
        <p:spPr>
          <a:xfrm>
            <a:off x="869087" y="1805289"/>
            <a:ext cx="11036643" cy="2008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i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The total score we assign to an alignment will be a sum of terms for each aligned pair of residues, plus terms for each gap</a:t>
            </a:r>
          </a:p>
        </p:txBody>
      </p:sp>
      <p:graphicFrame>
        <p:nvGraphicFramePr>
          <p:cNvPr id="8" name="Object 1030">
            <a:extLst>
              <a:ext uri="{FF2B5EF4-FFF2-40B4-BE49-F238E27FC236}">
                <a16:creationId xmlns:a16="http://schemas.microsoft.com/office/drawing/2014/main" id="{B58A738B-CAF8-5A40-82D4-0DE931F538B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40923" y="4098324"/>
          <a:ext cx="7904123" cy="114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zione" r:id="rId4" imgW="2451100" imgH="355600" progId="Equation.3">
                  <p:embed/>
                </p:oleObj>
              </mc:Choice>
              <mc:Fallback>
                <p:oleObj name="Equazione" r:id="rId4" imgW="2451100" imgH="355600" progId="Equation.3">
                  <p:embed/>
                  <p:pic>
                    <p:nvPicPr>
                      <p:cNvPr id="8" name="Object 1030">
                        <a:extLst>
                          <a:ext uri="{FF2B5EF4-FFF2-40B4-BE49-F238E27FC236}">
                            <a16:creationId xmlns:a16="http://schemas.microsoft.com/office/drawing/2014/main" id="{B58A738B-CAF8-5A40-82D4-0DE931F53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923" y="4098324"/>
                        <a:ext cx="7904123" cy="1140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002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AB-840A-AC4E-B3EA-249FA44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822" y="220234"/>
            <a:ext cx="5364891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The scoring model</a:t>
            </a:r>
            <a:endParaRPr lang="it-IT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61A328-9E36-5240-8F23-C5FA446F979C}"/>
              </a:ext>
            </a:extLst>
          </p:cNvPr>
          <p:cNvSpPr txBox="1">
            <a:spLocks/>
          </p:cNvSpPr>
          <p:nvPr/>
        </p:nvSpPr>
        <p:spPr>
          <a:xfrm>
            <a:off x="794945" y="2040068"/>
            <a:ext cx="11036643" cy="1938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000" i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This corresponds to the logarithm of the relative likelyhood that the sequences are related, compared to being unrelated</a:t>
            </a:r>
          </a:p>
        </p:txBody>
      </p:sp>
    </p:spTree>
    <p:extLst>
      <p:ext uri="{BB962C8B-B14F-4D97-AF65-F5344CB8AC3E}">
        <p14:creationId xmlns:p14="http://schemas.microsoft.com/office/powerpoint/2010/main" val="4241748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3AB-840A-AC4E-B3EA-249FA44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822" y="220234"/>
            <a:ext cx="5364891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The scoring model</a:t>
            </a:r>
            <a:endParaRPr lang="it-IT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61A328-9E36-5240-8F23-C5FA446F979C}"/>
              </a:ext>
            </a:extLst>
          </p:cNvPr>
          <p:cNvSpPr txBox="1">
            <a:spLocks/>
          </p:cNvSpPr>
          <p:nvPr/>
        </p:nvSpPr>
        <p:spPr>
          <a:xfrm>
            <a:off x="794945" y="2040068"/>
            <a:ext cx="11036643" cy="1938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4000" i="1">
              <a:solidFill>
                <a:schemeClr val="accent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BD09C-6733-EE49-A531-0512BC3069C6}"/>
              </a:ext>
            </a:extLst>
          </p:cNvPr>
          <p:cNvSpPr txBox="1"/>
          <p:nvPr/>
        </p:nvSpPr>
        <p:spPr>
          <a:xfrm>
            <a:off x="636104" y="1545797"/>
            <a:ext cx="1066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>
                <a:solidFill>
                  <a:srgbClr val="002060"/>
                </a:solidFill>
                <a:latin typeface="Corbel" panose="020B0503020204020204" pitchFamily="34" charset="0"/>
              </a:rPr>
              <a:t>Using an additive scoring scheme corresponds to an assumption that we can consider mutations at different sites in a sequence to have occurred independently (treating a gap of arbitrary length as a single mutation)</a:t>
            </a:r>
          </a:p>
        </p:txBody>
      </p:sp>
    </p:spTree>
    <p:extLst>
      <p:ext uri="{BB962C8B-B14F-4D97-AF65-F5344CB8AC3E}">
        <p14:creationId xmlns:p14="http://schemas.microsoft.com/office/powerpoint/2010/main" val="1641520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0AA677-C055-9846-B2F0-D54AC375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141" y="-286"/>
            <a:ext cx="8892207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Ungapped global pairwise alignments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61FAC7-078D-F640-9107-83FE3224A094}"/>
              </a:ext>
            </a:extLst>
          </p:cNvPr>
          <p:cNvSpPr/>
          <p:nvPr/>
        </p:nvSpPr>
        <p:spPr>
          <a:xfrm>
            <a:off x="3628342" y="1703601"/>
            <a:ext cx="53593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x:</a:t>
            </a:r>
            <a:r>
              <a:rPr lang="en-US" altLang="it-IT" sz="2800" dirty="0">
                <a:latin typeface="Comic Sans MS" panose="030F0702030302020204" pitchFamily="66" charset="0"/>
              </a:rPr>
              <a:t>	</a:t>
            </a:r>
            <a:r>
              <a:rPr lang="en-US" altLang="it-IT" sz="2800" dirty="0">
                <a:latin typeface="Courier New" panose="02070309020205020404" pitchFamily="49" charset="0"/>
              </a:rPr>
              <a:t>ALASVLIRLITRLYP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Corbel" panose="020B0503020204020204" pitchFamily="34" charset="0"/>
              </a:rPr>
              <a:t>y:</a:t>
            </a:r>
            <a:r>
              <a:rPr lang="en-US" altLang="it-IT" sz="2800" dirty="0">
                <a:latin typeface="Courier New" panose="02070309020205020404" pitchFamily="49" charset="0"/>
              </a:rPr>
              <a:t>	ASAVHLNRLITRLYP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1B622-96EB-B44D-9DA1-64C837432B19}"/>
              </a:ext>
            </a:extLst>
          </p:cNvPr>
          <p:cNvSpPr/>
          <p:nvPr/>
        </p:nvSpPr>
        <p:spPr>
          <a:xfrm>
            <a:off x="2041395" y="1067101"/>
            <a:ext cx="853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800" i="1" dirty="0">
                <a:solidFill>
                  <a:srgbClr val="002060"/>
                </a:solidFill>
                <a:latin typeface="Corbel" panose="020B0503020204020204" pitchFamily="34" charset="0"/>
              </a:rPr>
              <a:t>The alignment consists of a sequence of paired residues</a:t>
            </a:r>
            <a:endParaRPr lang="en-US" altLang="it-IT" sz="2800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3711A-63DC-C44F-BD79-009F1EC23FF6}"/>
              </a:ext>
            </a:extLst>
          </p:cNvPr>
          <p:cNvSpPr/>
          <p:nvPr/>
        </p:nvSpPr>
        <p:spPr>
          <a:xfrm>
            <a:off x="874645" y="2739494"/>
            <a:ext cx="11211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3600" i="1" dirty="0">
                <a:solidFill>
                  <a:srgbClr val="002060"/>
                </a:solidFill>
                <a:latin typeface="Corbel" panose="020B0503020204020204" pitchFamily="34" charset="0"/>
              </a:rPr>
              <a:t>We need score terms for each aligned residue pair x</a:t>
            </a:r>
            <a:r>
              <a:rPr lang="en-US" altLang="it-IT" sz="3600" i="1" baseline="-25000" dirty="0">
                <a:solidFill>
                  <a:srgbClr val="002060"/>
                </a:solidFill>
                <a:latin typeface="Corbel" panose="020B0503020204020204" pitchFamily="34" charset="0"/>
              </a:rPr>
              <a:t>i</a:t>
            </a:r>
            <a:r>
              <a:rPr lang="en-US" altLang="it-IT" sz="3600" i="1" dirty="0">
                <a:solidFill>
                  <a:srgbClr val="002060"/>
                </a:solidFill>
                <a:latin typeface="Corbel" panose="020B0503020204020204" pitchFamily="34" charset="0"/>
              </a:rPr>
              <a:t> , y</a:t>
            </a:r>
            <a:r>
              <a:rPr lang="en-US" altLang="it-IT" sz="3600" i="1" baseline="-25000" dirty="0">
                <a:solidFill>
                  <a:srgbClr val="002060"/>
                </a:solidFill>
                <a:latin typeface="Corbel" panose="020B0503020204020204" pitchFamily="34" charset="0"/>
              </a:rPr>
              <a:t>j</a:t>
            </a:r>
            <a:r>
              <a:rPr lang="en-US" altLang="it-IT" sz="3600" i="1" dirty="0">
                <a:solidFill>
                  <a:srgbClr val="002060"/>
                </a:solidFill>
                <a:latin typeface="Corbel" panose="020B0503020204020204" pitchFamily="34" charset="0"/>
              </a:rPr>
              <a:t>: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it-IT" sz="3600" i="1" dirty="0">
                <a:solidFill>
                  <a:srgbClr val="002060"/>
                </a:solidFill>
                <a:latin typeface="Corbel" panose="020B0503020204020204" pitchFamily="34" charset="0"/>
              </a:rPr>
              <a:t>s(x</a:t>
            </a:r>
            <a:r>
              <a:rPr lang="en-US" altLang="it-IT" sz="3600" i="1" baseline="-25000" dirty="0">
                <a:solidFill>
                  <a:srgbClr val="002060"/>
                </a:solidFill>
                <a:latin typeface="Corbel" panose="020B0503020204020204" pitchFamily="34" charset="0"/>
              </a:rPr>
              <a:t>i</a:t>
            </a:r>
            <a:r>
              <a:rPr lang="en-US" altLang="it-IT" sz="3600" i="1" dirty="0">
                <a:solidFill>
                  <a:srgbClr val="002060"/>
                </a:solidFill>
                <a:latin typeface="Corbel" panose="020B0503020204020204" pitchFamily="34" charset="0"/>
              </a:rPr>
              <a:t> , y</a:t>
            </a:r>
            <a:r>
              <a:rPr lang="en-US" altLang="it-IT" sz="3600" i="1" baseline="-25000" dirty="0">
                <a:solidFill>
                  <a:srgbClr val="002060"/>
                </a:solidFill>
                <a:latin typeface="Corbel" panose="020B0503020204020204" pitchFamily="34" charset="0"/>
              </a:rPr>
              <a:t>j</a:t>
            </a:r>
            <a:r>
              <a:rPr lang="en-US" altLang="it-IT" sz="3600" i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  <a:endParaRPr lang="en-US" altLang="it-IT" sz="3600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973178-ABB1-9447-A2B2-659E306E332B}"/>
                  </a:ext>
                </a:extLst>
              </p:cNvPr>
              <p:cNvSpPr txBox="1"/>
              <p:nvPr/>
            </p:nvSpPr>
            <p:spPr>
              <a:xfrm>
                <a:off x="4514852" y="4420088"/>
                <a:ext cx="35863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it-IT" sz="3600" i="1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x</a:t>
                </a:r>
                <a:r>
                  <a:rPr lang="en-US" altLang="it-IT" sz="3600" i="1" baseline="-25000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i</a:t>
                </a:r>
                <a:r>
                  <a:rPr lang="en-US" altLang="it-IT" sz="3600" i="1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 , y</a:t>
                </a:r>
                <a:r>
                  <a:rPr lang="en-US" altLang="it-IT" sz="3600" i="1" baseline="-25000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j</a:t>
                </a:r>
                <a:r>
                  <a:rPr lang="en-US" altLang="it-IT" sz="3600" i="1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it-IT" sz="3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it-IT" sz="3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973178-ABB1-9447-A2B2-659E306E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2" y="4420088"/>
                <a:ext cx="3586366" cy="646331"/>
              </a:xfrm>
              <a:prstGeom prst="rect">
                <a:avLst/>
              </a:prstGeom>
              <a:blipFill>
                <a:blip r:embed="rId2"/>
                <a:stretch>
                  <a:fillRect l="-5300" t="-15686" b="-35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32DAEB-32C3-F145-BB2F-5ED099C8BFE4}"/>
                  </a:ext>
                </a:extLst>
              </p:cNvPr>
              <p:cNvSpPr txBox="1"/>
              <p:nvPr/>
            </p:nvSpPr>
            <p:spPr>
              <a:xfrm>
                <a:off x="786832" y="5380544"/>
                <a:ext cx="113869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it-IT" sz="3600" i="1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x</a:t>
                </a:r>
                <a:r>
                  <a:rPr lang="en-US" altLang="it-IT" sz="3600" i="1" baseline="-25000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i</a:t>
                </a:r>
                <a:r>
                  <a:rPr lang="en-US" altLang="it-IT" sz="3600" i="1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 , y</a:t>
                </a:r>
                <a:r>
                  <a:rPr lang="en-US" altLang="it-IT" sz="3600" i="1" baseline="-25000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j</a:t>
                </a:r>
                <a:r>
                  <a:rPr lang="en-US" altLang="it-IT" sz="3600" i="1" dirty="0">
                    <a:solidFill>
                      <a:srgbClr val="002060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it-IT" sz="3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it-IT" sz="3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it-IT" sz="36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32DAEB-32C3-F145-BB2F-5ED099C8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2" y="5380544"/>
                <a:ext cx="11386963" cy="646331"/>
              </a:xfrm>
              <a:prstGeom prst="rect">
                <a:avLst/>
              </a:prstGeom>
              <a:blipFill>
                <a:blip r:embed="rId3"/>
                <a:stretch>
                  <a:fillRect l="-1559" t="-13462" b="-32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29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BAACA9-EA5E-D344-809F-97F6C3E6A73A}"/>
              </a:ext>
            </a:extLst>
          </p:cNvPr>
          <p:cNvSpPr/>
          <p:nvPr/>
        </p:nvSpPr>
        <p:spPr>
          <a:xfrm>
            <a:off x="808382" y="524255"/>
            <a:ext cx="10800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u="sng">
                <a:solidFill>
                  <a:srgbClr val="002060"/>
                </a:solidFill>
              </a:rPr>
              <a:t>Aim</a:t>
            </a:r>
            <a:r>
              <a:rPr lang="it-IT" sz="2800">
                <a:solidFill>
                  <a:srgbClr val="002060"/>
                </a:solidFill>
              </a:rPr>
              <a:t>: assign a score to the alignment that gives a measure of the relative likelihood that the sequences are </a:t>
            </a:r>
            <a:r>
              <a:rPr lang="it-IT" sz="2800" u="sng">
                <a:solidFill>
                  <a:srgbClr val="002060"/>
                </a:solidFill>
              </a:rPr>
              <a:t>related</a:t>
            </a:r>
            <a:r>
              <a:rPr lang="it-IT" sz="2800">
                <a:solidFill>
                  <a:srgbClr val="002060"/>
                </a:solidFill>
              </a:rPr>
              <a:t> as opposed to being </a:t>
            </a:r>
            <a:r>
              <a:rPr lang="it-IT" sz="2800" u="sng">
                <a:solidFill>
                  <a:srgbClr val="002060"/>
                </a:solidFill>
              </a:rPr>
              <a:t>unrelated</a:t>
            </a:r>
            <a:r>
              <a:rPr lang="it-IT" sz="280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CC280-5675-434A-B2C9-5C7D1AC421B5}"/>
              </a:ext>
            </a:extLst>
          </p:cNvPr>
          <p:cNvSpPr/>
          <p:nvPr/>
        </p:nvSpPr>
        <p:spPr>
          <a:xfrm>
            <a:off x="808382" y="2178183"/>
            <a:ext cx="10522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i="1">
                <a:solidFill>
                  <a:srgbClr val="002060"/>
                </a:solidFill>
              </a:rPr>
              <a:t>Assign a probability to the alignment in each of the two cases; we then consider the ratio of the two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8BA39-8FD6-E344-8711-1BC0A8F4202D}"/>
              </a:ext>
            </a:extLst>
          </p:cNvPr>
          <p:cNvSpPr txBox="1"/>
          <p:nvPr/>
        </p:nvSpPr>
        <p:spPr>
          <a:xfrm>
            <a:off x="1522721" y="3847596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solidFill>
                  <a:srgbClr val="002060"/>
                </a:solidFill>
              </a:rPr>
              <a:t>Probability sequences are related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910F9-F434-7F48-A273-40603E27F30A}"/>
              </a:ext>
            </a:extLst>
          </p:cNvPr>
          <p:cNvSpPr txBox="1"/>
          <p:nvPr/>
        </p:nvSpPr>
        <p:spPr>
          <a:xfrm>
            <a:off x="1378226" y="4322442"/>
            <a:ext cx="469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002060"/>
                </a:solidFill>
              </a:rPr>
              <a:t>Probability sequences are unrelated  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6C2DD-4C98-8246-A2BF-8370C48146C5}"/>
              </a:ext>
            </a:extLst>
          </p:cNvPr>
          <p:cNvCxnSpPr>
            <a:cxnSpLocks/>
          </p:cNvCxnSpPr>
          <p:nvPr/>
        </p:nvCxnSpPr>
        <p:spPr>
          <a:xfrm>
            <a:off x="1522721" y="4309261"/>
            <a:ext cx="4215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0A1708-BC5D-FB45-BCB5-21ADD2918ED5}"/>
              </a:ext>
            </a:extLst>
          </p:cNvPr>
          <p:cNvSpPr txBox="1"/>
          <p:nvPr/>
        </p:nvSpPr>
        <p:spPr>
          <a:xfrm>
            <a:off x="6069495" y="40300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B7D38-A640-504A-BAA1-F2BA51162BDD}"/>
              </a:ext>
            </a:extLst>
          </p:cNvPr>
          <p:cNvSpPr txBox="1"/>
          <p:nvPr/>
        </p:nvSpPr>
        <p:spPr>
          <a:xfrm>
            <a:off x="6578192" y="384759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>
                <a:solidFill>
                  <a:srgbClr val="002060"/>
                </a:solidFill>
              </a:rPr>
              <a:t>P(x,y | 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F14D7-7360-A74E-B681-4EC48F5309A2}"/>
              </a:ext>
            </a:extLst>
          </p:cNvPr>
          <p:cNvSpPr txBox="1"/>
          <p:nvPr/>
        </p:nvSpPr>
        <p:spPr>
          <a:xfrm>
            <a:off x="6486706" y="4282685"/>
            <a:ext cx="163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>
                <a:solidFill>
                  <a:srgbClr val="002060"/>
                </a:solidFill>
              </a:rPr>
              <a:t>P(x,y) | M)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21E907-E735-3845-8245-06382CAF2D63}"/>
              </a:ext>
            </a:extLst>
          </p:cNvPr>
          <p:cNvCxnSpPr>
            <a:cxnSpLocks/>
          </p:cNvCxnSpPr>
          <p:nvPr/>
        </p:nvCxnSpPr>
        <p:spPr>
          <a:xfrm>
            <a:off x="6578192" y="4309261"/>
            <a:ext cx="13244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8A4662-1845-AE44-8C5D-DE972472C395}"/>
              </a:ext>
            </a:extLst>
          </p:cNvPr>
          <p:cNvSpPr txBox="1"/>
          <p:nvPr/>
        </p:nvSpPr>
        <p:spPr>
          <a:xfrm>
            <a:off x="8521148" y="3661154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random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D0360-315F-7C48-88A7-63D2BA496E12}"/>
              </a:ext>
            </a:extLst>
          </p:cNvPr>
          <p:cNvSpPr txBox="1"/>
          <p:nvPr/>
        </p:nvSpPr>
        <p:spPr>
          <a:xfrm>
            <a:off x="8554046" y="4354492"/>
            <a:ext cx="182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match model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442959-2F61-F149-9663-E8F95F86A86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902594" y="3949149"/>
            <a:ext cx="592049" cy="12928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84B1CC-FA68-B842-9FBE-D67085AB9FFF}"/>
              </a:ext>
            </a:extLst>
          </p:cNvPr>
          <p:cNvCxnSpPr>
            <a:cxnSpLocks/>
          </p:cNvCxnSpPr>
          <p:nvPr/>
        </p:nvCxnSpPr>
        <p:spPr>
          <a:xfrm>
            <a:off x="7915846" y="4513517"/>
            <a:ext cx="651452" cy="1278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33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C200F9-CF0B-E647-B642-E9CFCE3BD635}"/>
                  </a:ext>
                </a:extLst>
              </p:cNvPr>
              <p:cNvSpPr txBox="1"/>
              <p:nvPr/>
            </p:nvSpPr>
            <p:spPr>
              <a:xfrm>
                <a:off x="2332245" y="1903723"/>
                <a:ext cx="7142922" cy="1343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it-IT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C200F9-CF0B-E647-B642-E9CFCE3BD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45" y="1903723"/>
                <a:ext cx="7142922" cy="1343060"/>
              </a:xfrm>
              <a:prstGeom prst="rect">
                <a:avLst/>
              </a:prstGeom>
              <a:blipFill>
                <a:blip r:embed="rId3"/>
                <a:stretch>
                  <a:fillRect t="-127103" b="-171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A6816738-AF67-BA4C-A6F5-27E22399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431" y="273243"/>
            <a:ext cx="3777143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Random model</a:t>
            </a:r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0D1BA-1B86-2B4E-BCF1-6F92A46D83E4}"/>
              </a:ext>
            </a:extLst>
          </p:cNvPr>
          <p:cNvSpPr txBox="1"/>
          <p:nvPr/>
        </p:nvSpPr>
        <p:spPr>
          <a:xfrm>
            <a:off x="1762554" y="4028662"/>
            <a:ext cx="883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It assumes that letter a occurs independently with some frequency q</a:t>
            </a:r>
            <a:r>
              <a:rPr lang="it-IT" sz="2400" baseline="-2500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91748-1A0A-2947-8EC9-660BD8A8EC7D}"/>
              </a:ext>
            </a:extLst>
          </p:cNvPr>
          <p:cNvSpPr txBox="1"/>
          <p:nvPr/>
        </p:nvSpPr>
        <p:spPr>
          <a:xfrm>
            <a:off x="881139" y="4711025"/>
            <a:ext cx="1060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Hence, the probability of the two sequences is just the product of the probabilities of each amino acid</a:t>
            </a:r>
            <a:endParaRPr lang="it-IT" sz="2400" baseline="-25000"/>
          </a:p>
        </p:txBody>
      </p:sp>
    </p:spTree>
    <p:extLst>
      <p:ext uri="{BB962C8B-B14F-4D97-AF65-F5344CB8AC3E}">
        <p14:creationId xmlns:p14="http://schemas.microsoft.com/office/powerpoint/2010/main" val="69252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91D5-CA54-FC49-9A37-76AB7330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it-IT"/>
              <a:t>Topics of 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849B-25FB-2D4F-A774-4A8332B0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914"/>
            <a:ext cx="10515600" cy="3682546"/>
          </a:xfrm>
        </p:spPr>
        <p:txBody>
          <a:bodyPr>
            <a:normAutofit/>
          </a:bodyPr>
          <a:lstStyle/>
          <a:p>
            <a:r>
              <a:rPr lang="it-IT"/>
              <a:t>Structure comparison, a detour</a:t>
            </a:r>
          </a:p>
          <a:p>
            <a:r>
              <a:rPr lang="it-IT"/>
              <a:t>Sequence-to-structure relationship</a:t>
            </a:r>
          </a:p>
          <a:p>
            <a:r>
              <a:rPr lang="it-IT"/>
              <a:t>Homology vs sequence similarity</a:t>
            </a:r>
          </a:p>
          <a:p>
            <a:r>
              <a:rPr lang="it-IT"/>
              <a:t>Protein sequence comparison</a:t>
            </a:r>
          </a:p>
          <a:p>
            <a:r>
              <a:rPr lang="it-IT"/>
              <a:t>The scoring model</a:t>
            </a:r>
          </a:p>
          <a:p>
            <a:r>
              <a:rPr lang="it-IT"/>
              <a:t>Substitution matrices</a:t>
            </a:r>
          </a:p>
          <a:p>
            <a:r>
              <a:rPr lang="it-IT"/>
              <a:t>Pairwise sequence alignment</a:t>
            </a: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964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816738-AF67-BA4C-A6F5-27E22399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431" y="273243"/>
            <a:ext cx="3777143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Match model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D17710-7C49-544E-9958-4A8334EC67F2}"/>
                  </a:ext>
                </a:extLst>
              </p:cNvPr>
              <p:cNvSpPr txBox="1"/>
              <p:nvPr/>
            </p:nvSpPr>
            <p:spPr>
              <a:xfrm>
                <a:off x="3843130" y="2152305"/>
                <a:ext cx="4049442" cy="1287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D17710-7C49-544E-9958-4A8334EC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30" y="2152305"/>
                <a:ext cx="4049442" cy="1287340"/>
              </a:xfrm>
              <a:prstGeom prst="rect">
                <a:avLst/>
              </a:prstGeom>
              <a:blipFill>
                <a:blip r:embed="rId3"/>
                <a:stretch>
                  <a:fillRect t="-132039" b="-1834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C69087-BF53-F848-9A43-2EC88398EFAB}"/>
                  </a:ext>
                </a:extLst>
              </p:cNvPr>
              <p:cNvSpPr txBox="1"/>
              <p:nvPr/>
            </p:nvSpPr>
            <p:spPr>
              <a:xfrm>
                <a:off x="2131410" y="3958526"/>
                <a:ext cx="797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C69087-BF53-F848-9A43-2EC88398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10" y="3958526"/>
                <a:ext cx="797911" cy="523220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8F700B5-3270-CA44-811C-492C168557F2}"/>
              </a:ext>
            </a:extLst>
          </p:cNvPr>
          <p:cNvSpPr txBox="1"/>
          <p:nvPr/>
        </p:nvSpPr>
        <p:spPr>
          <a:xfrm>
            <a:off x="2823304" y="3993145"/>
            <a:ext cx="6751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= joint probability of aligned pairs of residues</a:t>
            </a:r>
          </a:p>
        </p:txBody>
      </p:sp>
    </p:spTree>
    <p:extLst>
      <p:ext uri="{BB962C8B-B14F-4D97-AF65-F5344CB8AC3E}">
        <p14:creationId xmlns:p14="http://schemas.microsoft.com/office/powerpoint/2010/main" val="3215142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816738-AF67-BA4C-A6F5-27E22399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420" y="435271"/>
            <a:ext cx="2670987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odds ratio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D17710-7C49-544E-9958-4A8334EC67F2}"/>
                  </a:ext>
                </a:extLst>
              </p:cNvPr>
              <p:cNvSpPr txBox="1"/>
              <p:nvPr/>
            </p:nvSpPr>
            <p:spPr>
              <a:xfrm>
                <a:off x="2308381" y="3291888"/>
                <a:ext cx="1669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D17710-7C49-544E-9958-4A8334EC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81" y="3291888"/>
                <a:ext cx="166977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89AFF6-32B0-424D-B67D-BA87E51105FD}"/>
                  </a:ext>
                </a:extLst>
              </p:cNvPr>
              <p:cNvSpPr txBox="1"/>
              <p:nvPr/>
            </p:nvSpPr>
            <p:spPr>
              <a:xfrm>
                <a:off x="2308381" y="2766518"/>
                <a:ext cx="1686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it-IT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89AFF6-32B0-424D-B67D-BA87E5110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81" y="2766518"/>
                <a:ext cx="1686062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3169A-DAFE-5147-8BE0-DA6C02B8D6A6}"/>
                  </a:ext>
                </a:extLst>
              </p:cNvPr>
              <p:cNvSpPr txBox="1"/>
              <p:nvPr/>
            </p:nvSpPr>
            <p:spPr>
              <a:xfrm>
                <a:off x="5090285" y="3228183"/>
                <a:ext cx="1809339" cy="83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3169A-DAFE-5147-8BE0-DA6C02B8D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85" y="3228183"/>
                <a:ext cx="1809339" cy="839269"/>
              </a:xfrm>
              <a:prstGeom prst="rect">
                <a:avLst/>
              </a:prstGeom>
              <a:blipFill>
                <a:blip r:embed="rId5"/>
                <a:stretch>
                  <a:fillRect l="-27972" t="-123881" b="-1731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AAF2DD-0A38-DA45-B857-98117AD3E3B5}"/>
                  </a:ext>
                </a:extLst>
              </p:cNvPr>
              <p:cNvSpPr txBox="1"/>
              <p:nvPr/>
            </p:nvSpPr>
            <p:spPr>
              <a:xfrm>
                <a:off x="7526849" y="2722950"/>
                <a:ext cx="1775871" cy="1137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AAF2DD-0A38-DA45-B857-98117AD3E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849" y="2722950"/>
                <a:ext cx="1775871" cy="1137876"/>
              </a:xfrm>
              <a:prstGeom prst="rect">
                <a:avLst/>
              </a:prstGeom>
              <a:blipFill>
                <a:blip r:embed="rId6"/>
                <a:stretch>
                  <a:fillRect l="-67857" t="-128571" b="-1802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3D338B-6221-DD4F-A39F-C4A8174F4B91}"/>
                  </a:ext>
                </a:extLst>
              </p:cNvPr>
              <p:cNvSpPr txBox="1"/>
              <p:nvPr/>
            </p:nvSpPr>
            <p:spPr>
              <a:xfrm>
                <a:off x="4571727" y="2395768"/>
                <a:ext cx="2673904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it-IT" sz="20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3D338B-6221-DD4F-A39F-C4A8174F4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27" y="2395768"/>
                <a:ext cx="2673904" cy="874085"/>
              </a:xfrm>
              <a:prstGeom prst="rect">
                <a:avLst/>
              </a:prstGeom>
              <a:blipFill>
                <a:blip r:embed="rId7"/>
                <a:stretch>
                  <a:fillRect l="-15166" t="-120290" b="-16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076CAC-A790-B045-BBA6-2E07137B73DB}"/>
              </a:ext>
            </a:extLst>
          </p:cNvPr>
          <p:cNvCxnSpPr/>
          <p:nvPr/>
        </p:nvCxnSpPr>
        <p:spPr>
          <a:xfrm>
            <a:off x="2404183" y="3260035"/>
            <a:ext cx="15739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D4FCA-D705-AE47-8067-8240A55F62D1}"/>
              </a:ext>
            </a:extLst>
          </p:cNvPr>
          <p:cNvCxnSpPr>
            <a:cxnSpLocks/>
          </p:cNvCxnSpPr>
          <p:nvPr/>
        </p:nvCxnSpPr>
        <p:spPr>
          <a:xfrm>
            <a:off x="4837044" y="3260035"/>
            <a:ext cx="1858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B805E9-570E-EE4D-AF3C-220FE85D3E5D}"/>
              </a:ext>
            </a:extLst>
          </p:cNvPr>
          <p:cNvSpPr txBox="1"/>
          <p:nvPr/>
        </p:nvSpPr>
        <p:spPr>
          <a:xfrm>
            <a:off x="4275661" y="3008243"/>
            <a:ext cx="46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4F349-4864-8B4D-901D-5A7A01E9C3B8}"/>
              </a:ext>
            </a:extLst>
          </p:cNvPr>
          <p:cNvSpPr txBox="1"/>
          <p:nvPr/>
        </p:nvSpPr>
        <p:spPr>
          <a:xfrm>
            <a:off x="7040233" y="2980740"/>
            <a:ext cx="46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BC693-D504-C04A-9197-D7B4D8783F32}"/>
              </a:ext>
            </a:extLst>
          </p:cNvPr>
          <p:cNvSpPr txBox="1"/>
          <p:nvPr/>
        </p:nvSpPr>
        <p:spPr>
          <a:xfrm>
            <a:off x="1166940" y="4619067"/>
            <a:ext cx="10346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In order to arrive at an additive scoring system, we take the logarithm of this ratio</a:t>
            </a:r>
          </a:p>
        </p:txBody>
      </p:sp>
    </p:spTree>
    <p:extLst>
      <p:ext uri="{BB962C8B-B14F-4D97-AF65-F5344CB8AC3E}">
        <p14:creationId xmlns:p14="http://schemas.microsoft.com/office/powerpoint/2010/main" val="805539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816738-AF67-BA4C-A6F5-27E22399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726" y="374763"/>
            <a:ext cx="4274058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log-0dds ratio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64114B-CBFA-EE43-A215-0BD588773F38}"/>
                  </a:ext>
                </a:extLst>
              </p:cNvPr>
              <p:cNvSpPr txBox="1"/>
              <p:nvPr/>
            </p:nvSpPr>
            <p:spPr>
              <a:xfrm>
                <a:off x="1482509" y="1700326"/>
                <a:ext cx="8821261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 baseline="-25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 baseline="-25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64114B-CBFA-EE43-A215-0BD588773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09" y="1700326"/>
                <a:ext cx="8821261" cy="1237968"/>
              </a:xfrm>
              <a:prstGeom prst="rect">
                <a:avLst/>
              </a:prstGeom>
              <a:blipFill>
                <a:blip r:embed="rId3"/>
                <a:stretch>
                  <a:fillRect t="-112245" b="-166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125250-65D8-3E42-AF76-5ED34080F214}"/>
              </a:ext>
            </a:extLst>
          </p:cNvPr>
          <p:cNvSpPr txBox="1"/>
          <p:nvPr/>
        </p:nvSpPr>
        <p:spPr>
          <a:xfrm>
            <a:off x="1084263" y="3118133"/>
            <a:ext cx="110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F68A1-416D-4C4C-A3C2-2E9AAA3DC0DC}"/>
                  </a:ext>
                </a:extLst>
              </p:cNvPr>
              <p:cNvSpPr txBox="1"/>
              <p:nvPr/>
            </p:nvSpPr>
            <p:spPr>
              <a:xfrm>
                <a:off x="1084263" y="3961443"/>
                <a:ext cx="3894721" cy="10359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F68A1-416D-4C4C-A3C2-2E9AAA3D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63" y="3961443"/>
                <a:ext cx="3894721" cy="1035925"/>
              </a:xfrm>
              <a:prstGeom prst="rect">
                <a:avLst/>
              </a:prstGeom>
              <a:blipFill>
                <a:blip r:embed="rId4"/>
                <a:stretch>
                  <a:fillRect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3518B8D-36CA-DA42-BB0D-D36BFA76B471}"/>
              </a:ext>
            </a:extLst>
          </p:cNvPr>
          <p:cNvSpPr txBox="1"/>
          <p:nvPr/>
        </p:nvSpPr>
        <p:spPr>
          <a:xfrm>
            <a:off x="5153695" y="3786907"/>
            <a:ext cx="6522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log likelihood ratio of the residue pair (a, b) occurring as an aligned pair, as opposed to an unaligned pair</a:t>
            </a:r>
          </a:p>
        </p:txBody>
      </p:sp>
    </p:spTree>
    <p:extLst>
      <p:ext uri="{BB962C8B-B14F-4D97-AF65-F5344CB8AC3E}">
        <p14:creationId xmlns:p14="http://schemas.microsoft.com/office/powerpoint/2010/main" val="305245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816738-AF67-BA4C-A6F5-27E22399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26" y="146163"/>
            <a:ext cx="4274058" cy="938417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log-0dds ratio</a:t>
            </a:r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64114B-CBFA-EE43-A215-0BD588773F38}"/>
                  </a:ext>
                </a:extLst>
              </p:cNvPr>
              <p:cNvSpPr txBox="1"/>
              <p:nvPr/>
            </p:nvSpPr>
            <p:spPr>
              <a:xfrm>
                <a:off x="428023" y="1193472"/>
                <a:ext cx="2322559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64114B-CBFA-EE43-A215-0BD588773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3" y="1193472"/>
                <a:ext cx="2322559" cy="988540"/>
              </a:xfrm>
              <a:prstGeom prst="rect">
                <a:avLst/>
              </a:prstGeom>
              <a:blipFill>
                <a:blip r:embed="rId3"/>
                <a:stretch>
                  <a:fillRect l="-19565" t="-127848" b="-1784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125250-65D8-3E42-AF76-5ED34080F214}"/>
              </a:ext>
            </a:extLst>
          </p:cNvPr>
          <p:cNvSpPr txBox="1"/>
          <p:nvPr/>
        </p:nvSpPr>
        <p:spPr>
          <a:xfrm>
            <a:off x="2963344" y="1456909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F68A1-416D-4C4C-A3C2-2E9AAA3DC0DC}"/>
                  </a:ext>
                </a:extLst>
              </p:cNvPr>
              <p:cNvSpPr txBox="1"/>
              <p:nvPr/>
            </p:nvSpPr>
            <p:spPr>
              <a:xfrm>
                <a:off x="4265155" y="1288043"/>
                <a:ext cx="4284891" cy="6824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it-IT" sz="240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F68A1-416D-4C4C-A3C2-2E9AAA3D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155" y="1288043"/>
                <a:ext cx="4284891" cy="68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3518B8D-36CA-DA42-BB0D-D36BFA76B471}"/>
              </a:ext>
            </a:extLst>
          </p:cNvPr>
          <p:cNvSpPr txBox="1"/>
          <p:nvPr/>
        </p:nvSpPr>
        <p:spPr>
          <a:xfrm>
            <a:off x="203200" y="2385475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The ratio  </a:t>
            </a:r>
            <a:r>
              <a:rPr lang="en-US" altLang="it-IT" sz="2400" i="1" dirty="0" err="1">
                <a:latin typeface="Corbel" panose="020B0503020204020204" pitchFamily="34" charset="0"/>
              </a:rPr>
              <a:t>r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ab</a:t>
            </a:r>
            <a:r>
              <a:rPr lang="en-US" altLang="it-IT" sz="2400" i="1" dirty="0">
                <a:latin typeface="Corbel" panose="020B0503020204020204" pitchFamily="34" charset="0"/>
              </a:rPr>
              <a:t> = </a:t>
            </a:r>
            <a:r>
              <a:rPr lang="en-US" altLang="it-IT" sz="2400" i="1" dirty="0" err="1">
                <a:latin typeface="Corbel" panose="020B0503020204020204" pitchFamily="34" charset="0"/>
              </a:rPr>
              <a:t>P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ab</a:t>
            </a:r>
            <a:r>
              <a:rPr lang="en-US" altLang="it-IT" sz="2400" dirty="0">
                <a:latin typeface="Corbel" panose="020B0503020204020204" pitchFamily="34" charset="0"/>
              </a:rPr>
              <a:t>/</a:t>
            </a:r>
            <a:r>
              <a:rPr lang="en-US" altLang="it-IT" sz="2400" i="1" dirty="0" err="1">
                <a:latin typeface="Corbel" panose="020B0503020204020204" pitchFamily="34" charset="0"/>
              </a:rPr>
              <a:t>P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a</a:t>
            </a:r>
            <a:r>
              <a:rPr lang="en-US" altLang="it-IT" sz="2400" i="1" dirty="0" err="1">
                <a:latin typeface="Corbel" panose="020B0503020204020204" pitchFamily="34" charset="0"/>
              </a:rPr>
              <a:t>P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b</a:t>
            </a:r>
            <a:endParaRPr lang="en-US" altLang="it-IT" sz="2400" i="1" baseline="-25000" dirty="0">
              <a:latin typeface="Corbel" panose="020B0503020204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determines whether the substitution </a:t>
            </a:r>
            <a:r>
              <a:rPr lang="en-US" altLang="it-IT" sz="2400" i="1" dirty="0">
                <a:latin typeface="Corbel" panose="020B0503020204020204" pitchFamily="34" charset="0"/>
              </a:rPr>
              <a:t>a</a:t>
            </a:r>
            <a:r>
              <a:rPr lang="en-US" altLang="it-IT" sz="2400" dirty="0">
                <a:latin typeface="Corbel" panose="020B0503020204020204" pitchFamily="34" charset="0"/>
              </a:rPr>
              <a:t> -&gt; </a:t>
            </a:r>
            <a:r>
              <a:rPr lang="en-US" altLang="it-IT" sz="2400" i="1" dirty="0">
                <a:latin typeface="Corbel" panose="020B0503020204020204" pitchFamily="34" charset="0"/>
              </a:rPr>
              <a:t>b  </a:t>
            </a:r>
            <a:r>
              <a:rPr lang="en-US" altLang="it-IT" sz="2400" dirty="0">
                <a:latin typeface="Corbel" panose="020B0503020204020204" pitchFamily="34" charset="0"/>
              </a:rPr>
              <a:t>is more or less frequent than expected by chance (i.e. randomly).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Given an alignment between two sequences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A</a:t>
            </a:r>
            <a:r>
              <a:rPr lang="en-US" altLang="it-IT" sz="2400" dirty="0">
                <a:latin typeface="Comic Sans MS" panose="030F0702030302020204" pitchFamily="66" charset="0"/>
              </a:rPr>
              <a:t>: </a:t>
            </a:r>
            <a:r>
              <a:rPr lang="en-US" altLang="it-IT" sz="2400" dirty="0">
                <a:latin typeface="Courier New" panose="02070309020205020404" pitchFamily="49" charset="0"/>
              </a:rPr>
              <a:t>SLDPIKHTYRALMNVDSLRTFPIL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B</a:t>
            </a:r>
            <a:r>
              <a:rPr lang="en-US" altLang="it-IT" sz="2400" dirty="0">
                <a:latin typeface="Comic Sans MS" panose="030F0702030302020204" pitchFamily="66" charset="0"/>
              </a:rPr>
              <a:t>: </a:t>
            </a:r>
            <a:r>
              <a:rPr lang="en-US" altLang="it-IT" sz="2400" dirty="0">
                <a:latin typeface="Courier New" panose="02070309020205020404" pitchFamily="49" charset="0"/>
              </a:rPr>
              <a:t>SFGIKKHTKLAKLPVDTIKSWPIL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Corbel" panose="020B0503020204020204" pitchFamily="34" charset="0"/>
              </a:rPr>
              <a:t>the probability of all the substitutions A-&gt;B is computed as the product of the ratios </a:t>
            </a:r>
            <a:r>
              <a:rPr lang="en-US" altLang="it-IT" sz="2400" i="1" dirty="0" err="1">
                <a:latin typeface="Corbel" panose="020B0503020204020204" pitchFamily="34" charset="0"/>
              </a:rPr>
              <a:t>r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ab</a:t>
            </a:r>
            <a:r>
              <a:rPr lang="en-US" altLang="it-IT" sz="2400" i="1" baseline="-25000" dirty="0">
                <a:latin typeface="Corbel" panose="020B0503020204020204" pitchFamily="34" charset="0"/>
              </a:rPr>
              <a:t> </a:t>
            </a:r>
            <a:r>
              <a:rPr lang="en-US" altLang="it-IT" sz="2400" dirty="0">
                <a:latin typeface="Corbel" panose="020B0503020204020204" pitchFamily="34" charset="0"/>
              </a:rPr>
              <a:t>: </a:t>
            </a:r>
            <a:r>
              <a:rPr lang="en-US" altLang="it-IT" sz="2400" i="1" dirty="0" err="1">
                <a:latin typeface="Corbel" panose="020B0503020204020204" pitchFamily="34" charset="0"/>
              </a:rPr>
              <a:t>r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SS</a:t>
            </a:r>
            <a:r>
              <a:rPr lang="en-US" altLang="it-IT" sz="2400" i="1" baseline="-25000" dirty="0">
                <a:latin typeface="Corbel" panose="020B0503020204020204" pitchFamily="34" charset="0"/>
              </a:rPr>
              <a:t> </a:t>
            </a:r>
            <a:r>
              <a:rPr lang="en-US" altLang="it-IT" sz="2400" i="1" dirty="0" err="1">
                <a:latin typeface="Corbel" panose="020B0503020204020204" pitchFamily="34" charset="0"/>
              </a:rPr>
              <a:t>r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LF</a:t>
            </a:r>
            <a:r>
              <a:rPr lang="en-US" altLang="it-IT" sz="2400" i="1" baseline="-25000" dirty="0">
                <a:latin typeface="Corbel" panose="020B0503020204020204" pitchFamily="34" charset="0"/>
              </a:rPr>
              <a:t> </a:t>
            </a:r>
            <a:r>
              <a:rPr lang="en-US" altLang="it-IT" sz="2400" i="1" dirty="0" err="1">
                <a:latin typeface="Corbel" panose="020B0503020204020204" pitchFamily="34" charset="0"/>
              </a:rPr>
              <a:t>r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DG</a:t>
            </a:r>
            <a:r>
              <a:rPr lang="en-US" altLang="it-IT" sz="2400" i="1" dirty="0">
                <a:latin typeface="Corbel" panose="020B0503020204020204" pitchFamily="34" charset="0"/>
              </a:rPr>
              <a:t> </a:t>
            </a:r>
            <a:r>
              <a:rPr lang="en-US" altLang="it-IT" sz="2400" i="1" dirty="0" err="1">
                <a:latin typeface="Corbel" panose="020B0503020204020204" pitchFamily="34" charset="0"/>
              </a:rPr>
              <a:t>r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PI</a:t>
            </a:r>
            <a:r>
              <a:rPr lang="en-US" altLang="it-IT" sz="2400" i="1" dirty="0">
                <a:latin typeface="Corbel" panose="020B0503020204020204" pitchFamily="34" charset="0"/>
              </a:rPr>
              <a:t> </a:t>
            </a:r>
            <a:r>
              <a:rPr lang="en-US" altLang="it-IT" sz="2400" i="1" dirty="0" err="1">
                <a:latin typeface="Corbel" panose="020B0503020204020204" pitchFamily="34" charset="0"/>
              </a:rPr>
              <a:t>r</a:t>
            </a:r>
            <a:r>
              <a:rPr lang="en-US" altLang="it-IT" sz="2400" i="1" baseline="-25000" dirty="0" err="1">
                <a:latin typeface="Corbel" panose="020B0503020204020204" pitchFamily="34" charset="0"/>
              </a:rPr>
              <a:t>IK</a:t>
            </a:r>
            <a:r>
              <a:rPr lang="en-US" altLang="it-IT" sz="2400" i="1" dirty="0">
                <a:latin typeface="Corbel" panose="020B0503020204020204" pitchFamily="34" charset="0"/>
              </a:rPr>
              <a:t> … </a:t>
            </a:r>
            <a:r>
              <a:rPr lang="en-US" altLang="it-IT" sz="2400" dirty="0">
                <a:latin typeface="Corbel" panose="020B0503020204020204" pitchFamily="34" charset="0"/>
              </a:rPr>
              <a:t>(</a:t>
            </a:r>
            <a:r>
              <a:rPr lang="en-US" altLang="it-IT" sz="2400" u="sng" dirty="0">
                <a:latin typeface="Corbel" panose="020B0503020204020204" pitchFamily="34" charset="0"/>
              </a:rPr>
              <a:t>assuming the independence among the positions</a:t>
            </a:r>
            <a:r>
              <a:rPr lang="en-US" altLang="it-IT" sz="2400" dirty="0">
                <a:latin typeface="Corbel" panose="020B0503020204020204" pitchFamily="34" charset="0"/>
              </a:rPr>
              <a:t>)</a:t>
            </a:r>
            <a:endParaRPr lang="en-US" altLang="it-IT" sz="2400" i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7A4B5-55A1-8D49-BD79-52B7A14BB752}"/>
                  </a:ext>
                </a:extLst>
              </p:cNvPr>
              <p:cNvSpPr txBox="1"/>
              <p:nvPr/>
            </p:nvSpPr>
            <p:spPr>
              <a:xfrm>
                <a:off x="9385300" y="1230845"/>
                <a:ext cx="1691232" cy="7872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7A4B5-55A1-8D49-BD79-52B7A14BB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300" y="1230845"/>
                <a:ext cx="1691232" cy="7872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472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816738-AF67-BA4C-A6F5-27E22399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26" y="146163"/>
            <a:ext cx="4274058" cy="938417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log-0dds ratio</a:t>
            </a:r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64114B-CBFA-EE43-A215-0BD588773F38}"/>
                  </a:ext>
                </a:extLst>
              </p:cNvPr>
              <p:cNvSpPr txBox="1"/>
              <p:nvPr/>
            </p:nvSpPr>
            <p:spPr>
              <a:xfrm>
                <a:off x="619071" y="1230845"/>
                <a:ext cx="2322559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64114B-CBFA-EE43-A215-0BD588773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71" y="1230845"/>
                <a:ext cx="2322559" cy="988540"/>
              </a:xfrm>
              <a:prstGeom prst="rect">
                <a:avLst/>
              </a:prstGeom>
              <a:blipFill>
                <a:blip r:embed="rId3"/>
                <a:stretch>
                  <a:fillRect l="-20109" t="-127848" b="-1784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125250-65D8-3E42-AF76-5ED34080F214}"/>
              </a:ext>
            </a:extLst>
          </p:cNvPr>
          <p:cNvSpPr txBox="1"/>
          <p:nvPr/>
        </p:nvSpPr>
        <p:spPr>
          <a:xfrm>
            <a:off x="2963344" y="1456909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F68A1-416D-4C4C-A3C2-2E9AAA3DC0DC}"/>
                  </a:ext>
                </a:extLst>
              </p:cNvPr>
              <p:cNvSpPr txBox="1"/>
              <p:nvPr/>
            </p:nvSpPr>
            <p:spPr>
              <a:xfrm>
                <a:off x="4265155" y="1288043"/>
                <a:ext cx="4284891" cy="6824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it-IT" sz="240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F68A1-416D-4C4C-A3C2-2E9AAA3D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155" y="1288043"/>
                <a:ext cx="4284891" cy="68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3518B8D-36CA-DA42-BB0D-D36BFA76B471}"/>
              </a:ext>
            </a:extLst>
          </p:cNvPr>
          <p:cNvSpPr txBox="1"/>
          <p:nvPr/>
        </p:nvSpPr>
        <p:spPr>
          <a:xfrm>
            <a:off x="936571" y="3261775"/>
            <a:ext cx="997272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it-IT" sz="3200" dirty="0">
                <a:solidFill>
                  <a:srgbClr val="FF0000"/>
                </a:solidFill>
                <a:latin typeface="Corbel" panose="020B0503020204020204" pitchFamily="34" charset="0"/>
              </a:rPr>
              <a:t>SCORE </a:t>
            </a:r>
            <a:r>
              <a:rPr lang="en-US" altLang="it-IT" sz="3200" dirty="0">
                <a:latin typeface="Corbel" panose="020B0503020204020204" pitchFamily="34" charset="0"/>
              </a:rPr>
              <a:t>:  </a:t>
            </a:r>
            <a:r>
              <a:rPr lang="en-US" altLang="it-IT" sz="3200" i="1" dirty="0">
                <a:latin typeface="Corbel" panose="020B0503020204020204" pitchFamily="34" charset="0"/>
              </a:rPr>
              <a:t>s</a:t>
            </a:r>
            <a:r>
              <a:rPr lang="en-US" altLang="it-IT" sz="3200" dirty="0">
                <a:latin typeface="Corbel" panose="020B0503020204020204" pitchFamily="34" charset="0"/>
              </a:rPr>
              <a:t>(</a:t>
            </a:r>
            <a:r>
              <a:rPr lang="en-US" altLang="it-IT" sz="3200" i="1" dirty="0">
                <a:latin typeface="Corbel" panose="020B0503020204020204" pitchFamily="34" charset="0"/>
              </a:rPr>
              <a:t>a</a:t>
            </a:r>
            <a:r>
              <a:rPr lang="en-US" altLang="it-IT" sz="3200" i="1" dirty="0" err="1">
                <a:latin typeface="Corbel" panose="020B0503020204020204" pitchFamily="34" charset="0"/>
              </a:rPr>
              <a:t>,b</a:t>
            </a:r>
            <a:r>
              <a:rPr lang="en-US" altLang="it-IT" sz="3200" dirty="0">
                <a:latin typeface="Corbel" panose="020B0503020204020204" pitchFamily="34" charset="0"/>
              </a:rPr>
              <a:t>) =</a:t>
            </a:r>
            <a:r>
              <a:rPr lang="en-US" altLang="it-IT" sz="3200" dirty="0" err="1">
                <a:latin typeface="Corbel" panose="020B0503020204020204" pitchFamily="34" charset="0"/>
              </a:rPr>
              <a:t>int</a:t>
            </a:r>
            <a:r>
              <a:rPr lang="en-US" altLang="it-IT" sz="3200" dirty="0">
                <a:latin typeface="Corbel" panose="020B0503020204020204" pitchFamily="34" charset="0"/>
              </a:rPr>
              <a:t>[K log(</a:t>
            </a:r>
            <a:r>
              <a:rPr lang="en-US" altLang="it-IT" sz="3200" i="1" dirty="0" err="1">
                <a:latin typeface="Corbel" panose="020B0503020204020204" pitchFamily="34" charset="0"/>
              </a:rPr>
              <a:t>P</a:t>
            </a:r>
            <a:r>
              <a:rPr lang="en-US" altLang="it-IT" sz="3200" i="1" baseline="-25000" dirty="0" err="1">
                <a:latin typeface="Corbel" panose="020B0503020204020204" pitchFamily="34" charset="0"/>
              </a:rPr>
              <a:t>ab</a:t>
            </a:r>
            <a:r>
              <a:rPr lang="en-US" altLang="it-IT" sz="3200" dirty="0">
                <a:latin typeface="Corbel" panose="020B0503020204020204" pitchFamily="34" charset="0"/>
              </a:rPr>
              <a:t>/</a:t>
            </a:r>
            <a:r>
              <a:rPr lang="en-US" altLang="it-IT" sz="3200" i="1" dirty="0" err="1">
                <a:latin typeface="Corbel" panose="020B0503020204020204" pitchFamily="34" charset="0"/>
              </a:rPr>
              <a:t>P</a:t>
            </a:r>
            <a:r>
              <a:rPr lang="en-US" altLang="it-IT" sz="3200" i="1" baseline="-25000" dirty="0" err="1">
                <a:latin typeface="Corbel" panose="020B0503020204020204" pitchFamily="34" charset="0"/>
              </a:rPr>
              <a:t>a</a:t>
            </a:r>
            <a:r>
              <a:rPr lang="en-US" altLang="it-IT" sz="3200" i="1" dirty="0" err="1">
                <a:latin typeface="Corbel" panose="020B0503020204020204" pitchFamily="34" charset="0"/>
              </a:rPr>
              <a:t>P</a:t>
            </a:r>
            <a:r>
              <a:rPr lang="en-US" altLang="it-IT" sz="3200" i="1" baseline="-25000" dirty="0" err="1">
                <a:latin typeface="Corbel" panose="020B0503020204020204" pitchFamily="34" charset="0"/>
              </a:rPr>
              <a:t>b</a:t>
            </a:r>
            <a:r>
              <a:rPr lang="en-US" altLang="it-IT" sz="3200" dirty="0">
                <a:latin typeface="Corbel" panose="020B0503020204020204" pitchFamily="34" charset="0"/>
              </a:rPr>
              <a:t>)]     LOG-ODDS SCORE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3200" dirty="0">
              <a:latin typeface="Corbel" panose="020B0503020204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3200" dirty="0">
                <a:latin typeface="Corbel" panose="020B0503020204020204" pitchFamily="34" charset="0"/>
              </a:rPr>
              <a:t>Thanks to the logarithm the scores can be added 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7A4B5-55A1-8D49-BD79-52B7A14BB752}"/>
                  </a:ext>
                </a:extLst>
              </p:cNvPr>
              <p:cNvSpPr txBox="1"/>
              <p:nvPr/>
            </p:nvSpPr>
            <p:spPr>
              <a:xfrm>
                <a:off x="9385300" y="1230845"/>
                <a:ext cx="1691232" cy="7872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7A4B5-55A1-8D49-BD79-52B7A14BB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300" y="1230845"/>
                <a:ext cx="1691232" cy="7872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418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F68A1-416D-4C4C-A3C2-2E9AAA3DC0DC}"/>
                  </a:ext>
                </a:extLst>
              </p:cNvPr>
              <p:cNvSpPr txBox="1"/>
              <p:nvPr/>
            </p:nvSpPr>
            <p:spPr>
              <a:xfrm>
                <a:off x="2206325" y="2111785"/>
                <a:ext cx="784054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/>
                  <a:t>The </a:t>
                </a:r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3200"/>
                  <a:t> scores can be arranged in a matrix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F68A1-416D-4C4C-A3C2-2E9AAA3D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325" y="2111785"/>
                <a:ext cx="7840544" cy="584775"/>
              </a:xfrm>
              <a:prstGeom prst="rect">
                <a:avLst/>
              </a:prstGeom>
              <a:blipFill>
                <a:blip r:embed="rId3"/>
                <a:stretch>
                  <a:fillRect l="-1942" t="-10638" r="-971" b="-31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5AD1E62D-FE99-F648-895F-14539171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114" y="310044"/>
            <a:ext cx="8202967" cy="1325563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</a:rPr>
              <a:t>Score matrix or substitution matrix</a:t>
            </a:r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66D5C-B8D4-A44B-B903-BC283EEB1BD9}"/>
              </a:ext>
            </a:extLst>
          </p:cNvPr>
          <p:cNvSpPr txBox="1"/>
          <p:nvPr/>
        </p:nvSpPr>
        <p:spPr>
          <a:xfrm>
            <a:off x="4308530" y="3409627"/>
            <a:ext cx="3873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20x20 matrix for proteins</a:t>
            </a:r>
          </a:p>
          <a:p>
            <a:r>
              <a:rPr lang="it-IT" sz="2800"/>
              <a:t>4x4 matrix for DNA</a:t>
            </a:r>
          </a:p>
        </p:txBody>
      </p:sp>
    </p:spTree>
    <p:extLst>
      <p:ext uri="{BB962C8B-B14F-4D97-AF65-F5344CB8AC3E}">
        <p14:creationId xmlns:p14="http://schemas.microsoft.com/office/powerpoint/2010/main" val="272537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1"/>
          <p:cNvSpPr txBox="1">
            <a:spLocks noChangeArrowheads="1"/>
          </p:cNvSpPr>
          <p:nvPr/>
        </p:nvSpPr>
        <p:spPr bwMode="auto">
          <a:xfrm>
            <a:off x="3448349" y="2679205"/>
            <a:ext cx="53848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4800" b="1" dirty="0">
                <a:solidFill>
                  <a:srgbClr val="FF0000"/>
                </a:solidFill>
                <a:latin typeface="Corbel" panose="020B0503020204020204" pitchFamily="34" charset="0"/>
              </a:rPr>
              <a:t>Protein comparison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DF6EB-F40E-CE47-A29F-C40BC755D473}"/>
              </a:ext>
            </a:extLst>
          </p:cNvPr>
          <p:cNvSpPr txBox="1">
            <a:spLocks/>
          </p:cNvSpPr>
          <p:nvPr/>
        </p:nvSpPr>
        <p:spPr>
          <a:xfrm>
            <a:off x="2502202" y="3933825"/>
            <a:ext cx="7277100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Structure comparison, a detour</a:t>
            </a:r>
          </a:p>
        </p:txBody>
      </p:sp>
    </p:spTree>
    <p:extLst>
      <p:ext uri="{BB962C8B-B14F-4D97-AF65-F5344CB8AC3E}">
        <p14:creationId xmlns:p14="http://schemas.microsoft.com/office/powerpoint/2010/main" val="2157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90692D4-6F8D-4A3F-9447-9372F8C4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37622"/>
            <a:ext cx="8775700" cy="66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6BF7D2A-582F-4FD0-9EB2-848AA5CB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63" y="-12619"/>
            <a:ext cx="9127237" cy="68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27083" r="30469" b="34375"/>
          <a:stretch>
            <a:fillRect/>
          </a:stretch>
        </p:blipFill>
        <p:spPr bwMode="auto">
          <a:xfrm>
            <a:off x="2639616" y="764705"/>
            <a:ext cx="7151712" cy="518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3073252" y="6034258"/>
            <a:ext cx="6165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t-IT" sz="2400" dirty="0">
                <a:latin typeface="Corbel" panose="020B0503020204020204" pitchFamily="34" charset="0"/>
              </a:rPr>
              <a:t>Sperm Whale </a:t>
            </a:r>
            <a:r>
              <a:rPr lang="en-US" altLang="it-IT" sz="2400" dirty="0" err="1">
                <a:latin typeface="Corbel" panose="020B0503020204020204" pitchFamily="34" charset="0"/>
              </a:rPr>
              <a:t>Mioglobin</a:t>
            </a:r>
            <a:r>
              <a:rPr lang="en-US" altLang="it-IT" sz="2400" dirty="0">
                <a:latin typeface="Corbel" panose="020B0503020204020204" pitchFamily="34" charset="0"/>
              </a:rPr>
              <a:t> vs bacterial </a:t>
            </a:r>
            <a:r>
              <a:rPr lang="en-US" altLang="it-IT" sz="2400" dirty="0" err="1">
                <a:latin typeface="Corbel" panose="020B0503020204020204" pitchFamily="34" charset="0"/>
              </a:rPr>
              <a:t>Emoglobin</a:t>
            </a:r>
            <a:r>
              <a:rPr lang="en-US" altLang="it-IT" sz="2400" dirty="0">
                <a:latin typeface="Corbel" panose="020B0503020204020204" pitchFamily="34" charset="0"/>
              </a:rPr>
              <a:t> </a:t>
            </a:r>
            <a:endParaRPr lang="it-IT" sz="2400" dirty="0">
              <a:latin typeface="Corbel" panose="020B0503020204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745013" y="96094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Structure</a:t>
            </a:r>
            <a:r>
              <a:rPr lang="it-IT" sz="3200" b="1" dirty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it-IT" sz="32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superimposition</a:t>
            </a:r>
            <a:endParaRPr lang="it-IT" sz="3200" b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4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o 23"/>
          <p:cNvGrpSpPr>
            <a:grpSpLocks/>
          </p:cNvGrpSpPr>
          <p:nvPr/>
        </p:nvGrpSpPr>
        <p:grpSpPr bwMode="auto">
          <a:xfrm>
            <a:off x="2338388" y="1774826"/>
            <a:ext cx="1587500" cy="531813"/>
            <a:chOff x="867551" y="1195137"/>
            <a:chExt cx="2116282" cy="710663"/>
          </a:xfrm>
        </p:grpSpPr>
        <p:cxnSp>
          <p:nvCxnSpPr>
            <p:cNvPr id="4139" name="Connettore 1 4"/>
            <p:cNvCxnSpPr>
              <a:cxnSpLocks noChangeShapeType="1"/>
            </p:cNvCxnSpPr>
            <p:nvPr/>
          </p:nvCxnSpPr>
          <p:spPr bwMode="auto">
            <a:xfrm flipV="1">
              <a:off x="867551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40" name="Connettore 1 7"/>
            <p:cNvCxnSpPr>
              <a:cxnSpLocks noChangeShapeType="1"/>
            </p:cNvCxnSpPr>
            <p:nvPr/>
          </p:nvCxnSpPr>
          <p:spPr bwMode="auto">
            <a:xfrm>
              <a:off x="1404962" y="1215990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41" name="Connettore 1 8"/>
            <p:cNvCxnSpPr>
              <a:cxnSpLocks noChangeShapeType="1"/>
            </p:cNvCxnSpPr>
            <p:nvPr/>
          </p:nvCxnSpPr>
          <p:spPr bwMode="auto">
            <a:xfrm flipV="1">
              <a:off x="1909011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42" name="Connettore 1 9"/>
            <p:cNvCxnSpPr>
              <a:cxnSpLocks noChangeShapeType="1"/>
            </p:cNvCxnSpPr>
            <p:nvPr/>
          </p:nvCxnSpPr>
          <p:spPr bwMode="auto">
            <a:xfrm>
              <a:off x="2446422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4099" name="Gruppo 21"/>
          <p:cNvGrpSpPr>
            <a:grpSpLocks/>
          </p:cNvGrpSpPr>
          <p:nvPr/>
        </p:nvGrpSpPr>
        <p:grpSpPr bwMode="auto">
          <a:xfrm rot="4285216">
            <a:off x="2216151" y="3167063"/>
            <a:ext cx="1695450" cy="1095375"/>
            <a:chOff x="922420" y="3080084"/>
            <a:chExt cx="2261939" cy="1459832"/>
          </a:xfrm>
        </p:grpSpPr>
        <p:cxnSp>
          <p:nvCxnSpPr>
            <p:cNvPr id="11" name="Connettore 1 10"/>
            <p:cNvCxnSpPr/>
            <p:nvPr/>
          </p:nvCxnSpPr>
          <p:spPr bwMode="auto">
            <a:xfrm flipV="1">
              <a:off x="921411" y="3081608"/>
              <a:ext cx="537952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Connettore 1 11"/>
            <p:cNvCxnSpPr/>
            <p:nvPr/>
          </p:nvCxnSpPr>
          <p:spPr bwMode="auto">
            <a:xfrm>
              <a:off x="1460164" y="3080180"/>
              <a:ext cx="448999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nettore 1 12"/>
            <p:cNvCxnSpPr/>
            <p:nvPr/>
          </p:nvCxnSpPr>
          <p:spPr bwMode="auto">
            <a:xfrm flipV="1">
              <a:off x="2188630" y="3080691"/>
              <a:ext cx="457471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nettore 1 13"/>
            <p:cNvCxnSpPr/>
            <p:nvPr/>
          </p:nvCxnSpPr>
          <p:spPr bwMode="auto">
            <a:xfrm>
              <a:off x="2644674" y="3079937"/>
              <a:ext cx="537952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nettore 1 16"/>
            <p:cNvCxnSpPr/>
            <p:nvPr/>
          </p:nvCxnSpPr>
          <p:spPr bwMode="auto">
            <a:xfrm flipV="1">
              <a:off x="1451502" y="3770623"/>
              <a:ext cx="457471" cy="689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nettore 1 17"/>
            <p:cNvCxnSpPr/>
            <p:nvPr/>
          </p:nvCxnSpPr>
          <p:spPr bwMode="auto">
            <a:xfrm flipV="1">
              <a:off x="2187133" y="3771177"/>
              <a:ext cx="0" cy="77011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nettore 1 19"/>
            <p:cNvCxnSpPr/>
            <p:nvPr/>
          </p:nvCxnSpPr>
          <p:spPr bwMode="auto">
            <a:xfrm flipH="1" flipV="1">
              <a:off x="1458977" y="4460344"/>
              <a:ext cx="728565" cy="8039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00" name="CasellaDiTesto 22"/>
          <p:cNvSpPr txBox="1">
            <a:spLocks noChangeArrowheads="1"/>
          </p:cNvSpPr>
          <p:nvPr/>
        </p:nvSpPr>
        <p:spPr bwMode="auto">
          <a:xfrm>
            <a:off x="1879601" y="1982788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4101" name="CasellaDiTesto 24"/>
          <p:cNvSpPr txBox="1">
            <a:spLocks noChangeArrowheads="1"/>
          </p:cNvSpPr>
          <p:nvPr/>
        </p:nvSpPr>
        <p:spPr bwMode="auto">
          <a:xfrm>
            <a:off x="1879600" y="3629025"/>
            <a:ext cx="33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4102" name="Gruppo 25"/>
          <p:cNvGrpSpPr>
            <a:grpSpLocks/>
          </p:cNvGrpSpPr>
          <p:nvPr/>
        </p:nvGrpSpPr>
        <p:grpSpPr bwMode="auto">
          <a:xfrm>
            <a:off x="5764213" y="2336800"/>
            <a:ext cx="1587500" cy="533400"/>
            <a:chOff x="867551" y="1195137"/>
            <a:chExt cx="2116282" cy="710663"/>
          </a:xfrm>
        </p:grpSpPr>
        <p:cxnSp>
          <p:nvCxnSpPr>
            <p:cNvPr id="4128" name="Connettore 1 26"/>
            <p:cNvCxnSpPr>
              <a:cxnSpLocks noChangeShapeType="1"/>
            </p:cNvCxnSpPr>
            <p:nvPr/>
          </p:nvCxnSpPr>
          <p:spPr bwMode="auto">
            <a:xfrm flipV="1">
              <a:off x="867551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29" name="Connettore 1 27"/>
            <p:cNvCxnSpPr>
              <a:cxnSpLocks noChangeShapeType="1"/>
            </p:cNvCxnSpPr>
            <p:nvPr/>
          </p:nvCxnSpPr>
          <p:spPr bwMode="auto">
            <a:xfrm>
              <a:off x="1404962" y="1215990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30" name="Connettore 1 28"/>
            <p:cNvCxnSpPr>
              <a:cxnSpLocks noChangeShapeType="1"/>
            </p:cNvCxnSpPr>
            <p:nvPr/>
          </p:nvCxnSpPr>
          <p:spPr bwMode="auto">
            <a:xfrm flipV="1">
              <a:off x="1909011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131" name="Connettore 1 29"/>
            <p:cNvCxnSpPr>
              <a:cxnSpLocks noChangeShapeType="1"/>
            </p:cNvCxnSpPr>
            <p:nvPr/>
          </p:nvCxnSpPr>
          <p:spPr bwMode="auto">
            <a:xfrm>
              <a:off x="2446422" y="1195137"/>
              <a:ext cx="537411" cy="68981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4103" name="Gruppo 30"/>
          <p:cNvGrpSpPr>
            <a:grpSpLocks/>
          </p:cNvGrpSpPr>
          <p:nvPr/>
        </p:nvGrpSpPr>
        <p:grpSpPr bwMode="auto">
          <a:xfrm rot="-163441">
            <a:off x="5686425" y="2332039"/>
            <a:ext cx="1695450" cy="1093787"/>
            <a:chOff x="922420" y="3080084"/>
            <a:chExt cx="2261939" cy="1459832"/>
          </a:xfrm>
        </p:grpSpPr>
        <p:cxnSp>
          <p:nvCxnSpPr>
            <p:cNvPr id="32" name="Connettore 1 31"/>
            <p:cNvCxnSpPr/>
            <p:nvPr/>
          </p:nvCxnSpPr>
          <p:spPr bwMode="auto">
            <a:xfrm flipV="1">
              <a:off x="920711" y="3078840"/>
              <a:ext cx="537952" cy="69071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ttore 1 32"/>
            <p:cNvCxnSpPr/>
            <p:nvPr/>
          </p:nvCxnSpPr>
          <p:spPr bwMode="auto">
            <a:xfrm>
              <a:off x="1459213" y="3079022"/>
              <a:ext cx="448999" cy="69071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nettore 1 33"/>
            <p:cNvCxnSpPr/>
            <p:nvPr/>
          </p:nvCxnSpPr>
          <p:spPr bwMode="auto">
            <a:xfrm flipV="1">
              <a:off x="2188560" y="3080001"/>
              <a:ext cx="457471" cy="69071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nettore 1 34"/>
            <p:cNvCxnSpPr/>
            <p:nvPr/>
          </p:nvCxnSpPr>
          <p:spPr bwMode="auto">
            <a:xfrm>
              <a:off x="2644560" y="3078167"/>
              <a:ext cx="537952" cy="69071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ttore 1 35"/>
            <p:cNvCxnSpPr/>
            <p:nvPr/>
          </p:nvCxnSpPr>
          <p:spPr bwMode="auto">
            <a:xfrm flipV="1">
              <a:off x="1451831" y="3770372"/>
              <a:ext cx="457471" cy="688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ttore 1 36"/>
            <p:cNvCxnSpPr/>
            <p:nvPr/>
          </p:nvCxnSpPr>
          <p:spPr bwMode="auto">
            <a:xfrm flipV="1">
              <a:off x="2187589" y="3769097"/>
              <a:ext cx="0" cy="76911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Connettore 1 37"/>
            <p:cNvCxnSpPr/>
            <p:nvPr/>
          </p:nvCxnSpPr>
          <p:spPr bwMode="auto">
            <a:xfrm flipH="1" flipV="1">
              <a:off x="1459198" y="4457724"/>
              <a:ext cx="728565" cy="8051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104" name="Gruppo 38"/>
          <p:cNvGrpSpPr>
            <a:grpSpLocks/>
          </p:cNvGrpSpPr>
          <p:nvPr/>
        </p:nvGrpSpPr>
        <p:grpSpPr bwMode="auto">
          <a:xfrm rot="-300715">
            <a:off x="4586289" y="4257675"/>
            <a:ext cx="1697037" cy="1093788"/>
            <a:chOff x="922420" y="3080084"/>
            <a:chExt cx="2261939" cy="1459832"/>
          </a:xfrm>
        </p:grpSpPr>
        <p:cxnSp>
          <p:nvCxnSpPr>
            <p:cNvPr id="40" name="Connettore 1 39"/>
            <p:cNvCxnSpPr/>
            <p:nvPr/>
          </p:nvCxnSpPr>
          <p:spPr bwMode="auto">
            <a:xfrm flipV="1">
              <a:off x="920995" y="3079333"/>
              <a:ext cx="537449" cy="690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Connettore 1 40"/>
            <p:cNvCxnSpPr/>
            <p:nvPr/>
          </p:nvCxnSpPr>
          <p:spPr bwMode="auto">
            <a:xfrm>
              <a:off x="1458333" y="3077953"/>
              <a:ext cx="448579" cy="690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nettore 1 41"/>
            <p:cNvCxnSpPr/>
            <p:nvPr/>
          </p:nvCxnSpPr>
          <p:spPr bwMode="auto">
            <a:xfrm flipV="1">
              <a:off x="2188963" y="3078678"/>
              <a:ext cx="457043" cy="690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ttore 1 42"/>
            <p:cNvCxnSpPr/>
            <p:nvPr/>
          </p:nvCxnSpPr>
          <p:spPr bwMode="auto">
            <a:xfrm>
              <a:off x="2645693" y="3079779"/>
              <a:ext cx="537449" cy="6907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nettore 1 43"/>
            <p:cNvCxnSpPr/>
            <p:nvPr/>
          </p:nvCxnSpPr>
          <p:spPr bwMode="auto">
            <a:xfrm flipV="1">
              <a:off x="1451027" y="3768921"/>
              <a:ext cx="457043" cy="6886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Connettore 1 44"/>
            <p:cNvCxnSpPr/>
            <p:nvPr/>
          </p:nvCxnSpPr>
          <p:spPr bwMode="auto">
            <a:xfrm flipV="1">
              <a:off x="2187911" y="3769053"/>
              <a:ext cx="0" cy="76911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nettore 1 45"/>
            <p:cNvCxnSpPr/>
            <p:nvPr/>
          </p:nvCxnSpPr>
          <p:spPr bwMode="auto">
            <a:xfrm flipH="1" flipV="1">
              <a:off x="1458113" y="4458843"/>
              <a:ext cx="729999" cy="8051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Freccia ad arco 47"/>
          <p:cNvSpPr/>
          <p:nvPr/>
        </p:nvSpPr>
        <p:spPr bwMode="auto">
          <a:xfrm rot="3199217" flipV="1">
            <a:off x="3060700" y="3756025"/>
            <a:ext cx="2012950" cy="19748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3048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defTabSz="685800">
              <a:defRPr/>
            </a:pPr>
            <a:endParaRPr lang="it-IT"/>
          </a:p>
        </p:txBody>
      </p:sp>
      <p:sp>
        <p:nvSpPr>
          <p:cNvPr id="4106" name="CasellaDiTesto 48"/>
          <p:cNvSpPr txBox="1">
            <a:spLocks noChangeArrowheads="1"/>
          </p:cNvSpPr>
          <p:nvPr/>
        </p:nvSpPr>
        <p:spPr bwMode="auto">
          <a:xfrm>
            <a:off x="5759451" y="5335588"/>
            <a:ext cx="657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>
                <a:latin typeface="Comic Sans MS" panose="030F0702030302020204" pitchFamily="66" charset="0"/>
              </a:rPr>
              <a:t>G(B)</a:t>
            </a:r>
          </a:p>
        </p:txBody>
      </p:sp>
      <p:sp>
        <p:nvSpPr>
          <p:cNvPr id="50" name="Freccia ad arco 49"/>
          <p:cNvSpPr/>
          <p:nvPr/>
        </p:nvSpPr>
        <p:spPr bwMode="auto">
          <a:xfrm rot="18289553" flipV="1">
            <a:off x="5513388" y="3240088"/>
            <a:ext cx="2011363" cy="1976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3048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 defTabSz="685800">
              <a:defRPr/>
            </a:pPr>
            <a:endParaRPr lang="it-IT"/>
          </a:p>
        </p:txBody>
      </p:sp>
      <p:sp>
        <p:nvSpPr>
          <p:cNvPr id="4108" name="Freccia a destra 50"/>
          <p:cNvSpPr>
            <a:spLocks noChangeArrowheads="1"/>
          </p:cNvSpPr>
          <p:nvPr/>
        </p:nvSpPr>
        <p:spPr bwMode="auto">
          <a:xfrm rot="1358411">
            <a:off x="4411663" y="2079625"/>
            <a:ext cx="830262" cy="534988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>
            <a:lvl1pPr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 sz="1800"/>
          </a:p>
        </p:txBody>
      </p:sp>
      <p:sp>
        <p:nvSpPr>
          <p:cNvPr id="4109" name="Ovale 51"/>
          <p:cNvSpPr>
            <a:spLocks noChangeArrowheads="1"/>
          </p:cNvSpPr>
          <p:nvPr/>
        </p:nvSpPr>
        <p:spPr bwMode="auto">
          <a:xfrm>
            <a:off x="5334000" y="2168526"/>
            <a:ext cx="2490788" cy="866775"/>
          </a:xfrm>
          <a:prstGeom prst="ellipse">
            <a:avLst/>
          </a:prstGeom>
          <a:noFill/>
          <a:ln w="762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>
            <a:lvl1pPr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 sz="1800"/>
          </a:p>
        </p:txBody>
      </p:sp>
      <p:sp>
        <p:nvSpPr>
          <p:cNvPr id="4110" name="CasellaDiTesto 52"/>
          <p:cNvSpPr txBox="1">
            <a:spLocks noChangeArrowheads="1"/>
          </p:cNvSpPr>
          <p:nvPr/>
        </p:nvSpPr>
        <p:spPr bwMode="auto">
          <a:xfrm>
            <a:off x="7827963" y="2455863"/>
            <a:ext cx="21547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800" b="1">
                <a:latin typeface="Corbel" panose="020B0503020204020204" pitchFamily="34" charset="0"/>
              </a:rPr>
              <a:t>Correspondence set</a:t>
            </a:r>
          </a:p>
        </p:txBody>
      </p:sp>
      <p:sp>
        <p:nvSpPr>
          <p:cNvPr id="4111" name="Freccia a destra 53"/>
          <p:cNvSpPr>
            <a:spLocks noChangeArrowheads="1"/>
          </p:cNvSpPr>
          <p:nvPr/>
        </p:nvSpPr>
        <p:spPr bwMode="auto">
          <a:xfrm rot="1358411">
            <a:off x="7997826" y="3127375"/>
            <a:ext cx="830263" cy="534988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>
            <a:lvl1pPr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 sz="1800"/>
          </a:p>
        </p:txBody>
      </p:sp>
      <p:sp>
        <p:nvSpPr>
          <p:cNvPr id="4112" name="CasellaDiTesto 54"/>
          <p:cNvSpPr txBox="1">
            <a:spLocks noChangeArrowheads="1"/>
          </p:cNvSpPr>
          <p:nvPr/>
        </p:nvSpPr>
        <p:spPr bwMode="auto">
          <a:xfrm>
            <a:off x="8159750" y="3771901"/>
            <a:ext cx="2662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000" b="1">
                <a:latin typeface="Corbel" panose="020B0503020204020204" pitchFamily="34" charset="0"/>
              </a:rPr>
              <a:t>RMSD or other distance measures</a:t>
            </a:r>
          </a:p>
        </p:txBody>
      </p:sp>
      <p:sp>
        <p:nvSpPr>
          <p:cNvPr id="4113" name="Rettangolo 58"/>
          <p:cNvSpPr>
            <a:spLocks noChangeArrowheads="1"/>
          </p:cNvSpPr>
          <p:nvPr/>
        </p:nvSpPr>
        <p:spPr bwMode="auto">
          <a:xfrm>
            <a:off x="2756396" y="235931"/>
            <a:ext cx="63979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3200" b="1" dirty="0">
                <a:solidFill>
                  <a:srgbClr val="FF0000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Structure superimposition problem</a:t>
            </a:r>
          </a:p>
        </p:txBody>
      </p:sp>
    </p:spTree>
    <p:extLst>
      <p:ext uri="{BB962C8B-B14F-4D97-AF65-F5344CB8AC3E}">
        <p14:creationId xmlns:p14="http://schemas.microsoft.com/office/powerpoint/2010/main" val="7460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2996</Words>
  <Application>Microsoft Macintosh PowerPoint</Application>
  <PresentationFormat>Widescreen</PresentationFormat>
  <Paragraphs>480</Paragraphs>
  <Slides>45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ＭＳ Ｐゴシック</vt:lpstr>
      <vt:lpstr>Arial</vt:lpstr>
      <vt:lpstr>Bookman</vt:lpstr>
      <vt:lpstr>Calibri</vt:lpstr>
      <vt:lpstr>Calibri Light</vt:lpstr>
      <vt:lpstr>Cambria Math</vt:lpstr>
      <vt:lpstr>Comic Sans MS</vt:lpstr>
      <vt:lpstr>Corbel</vt:lpstr>
      <vt:lpstr>Courier</vt:lpstr>
      <vt:lpstr>Courier New</vt:lpstr>
      <vt:lpstr>Times</vt:lpstr>
      <vt:lpstr>Times New Roman</vt:lpstr>
      <vt:lpstr>Verdana</vt:lpstr>
      <vt:lpstr>Wingdings</vt:lpstr>
      <vt:lpstr>Office Theme</vt:lpstr>
      <vt:lpstr>Equazione</vt:lpstr>
      <vt:lpstr>Programming for Bioinformatics</vt:lpstr>
      <vt:lpstr>PowerPoint Presentation</vt:lpstr>
      <vt:lpstr>Substitution matrices I</vt:lpstr>
      <vt:lpstr>Topics of Module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Significant sequence similarity may imply:</vt:lpstr>
      <vt:lpstr>Homology vs sequence similarity</vt:lpstr>
      <vt:lpstr>Homology vs sequence similarity</vt:lpstr>
      <vt:lpstr>PowerPoint Presentation</vt:lpstr>
      <vt:lpstr>How can we measure similarity?</vt:lpstr>
      <vt:lpstr>How can we measure similarity?</vt:lpstr>
      <vt:lpstr>Exercise</vt:lpstr>
      <vt:lpstr>Pairwise sequence alignment</vt:lpstr>
      <vt:lpstr>Pairwise sequence alignment</vt:lpstr>
      <vt:lpstr>PowerPoint Presentation</vt:lpstr>
      <vt:lpstr>Sequence alignment</vt:lpstr>
      <vt:lpstr>The scoring scheme</vt:lpstr>
      <vt:lpstr>The scoring model</vt:lpstr>
      <vt:lpstr>The scoring model</vt:lpstr>
      <vt:lpstr>The scoring model</vt:lpstr>
      <vt:lpstr>The scoring model</vt:lpstr>
      <vt:lpstr>Ungapped global pairwise alignments</vt:lpstr>
      <vt:lpstr>PowerPoint Presentation</vt:lpstr>
      <vt:lpstr>Random model</vt:lpstr>
      <vt:lpstr>Match model</vt:lpstr>
      <vt:lpstr>odds ratio</vt:lpstr>
      <vt:lpstr>log-0dds ratio</vt:lpstr>
      <vt:lpstr>log-0dds ratio</vt:lpstr>
      <vt:lpstr>log-0dds ratio</vt:lpstr>
      <vt:lpstr>Score matrix or substitution matrix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Bioinformatics</dc:title>
  <dc:subject/>
  <dc:creator>allegra.via@gmail.com</dc:creator>
  <cp:keywords/>
  <dc:description/>
  <cp:lastModifiedBy>allegra.via@gmail.com</cp:lastModifiedBy>
  <cp:revision>1</cp:revision>
  <dcterms:created xsi:type="dcterms:W3CDTF">2019-12-18T10:52:27Z</dcterms:created>
  <dcterms:modified xsi:type="dcterms:W3CDTF">2019-12-18T10:58:57Z</dcterms:modified>
  <cp:category/>
</cp:coreProperties>
</file>