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60" r:id="rId10"/>
    <p:sldId id="261" r:id="rId11"/>
    <p:sldId id="268" r:id="rId12"/>
    <p:sldId id="259" r:id="rId13"/>
    <p:sldId id="262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ED994-B998-442E-986B-AD1B2EDD8930}" type="datetimeFigureOut">
              <a:rPr lang="pt-BR" smtClean="0"/>
              <a:pPr/>
              <a:t>29/08/2013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57B9C-501D-40D7-B5F7-EF8271DDCB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57B9C-501D-40D7-B5F7-EF8271DDCBFE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8/29/2013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00034" y="3200400"/>
            <a:ext cx="8143932" cy="237174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Linguagens e Técnicas para banco de dados</a:t>
            </a:r>
          </a:p>
          <a:p>
            <a:endParaRPr lang="pt-BR" sz="3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2º Módulo</a:t>
            </a:r>
            <a:endParaRPr lang="pt-BR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>Curso Técnico em Informática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b="1" dirty="0" smtClean="0">
                <a:latin typeface="Calibri" pitchFamily="34" charset="0"/>
                <a:cs typeface="Calibri" pitchFamily="34" charset="0"/>
              </a:rPr>
            </a:br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Instruções SQL</a:t>
            </a:r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10092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pt-BR" b="1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>Os comandos podem ser escritos em mais de uma linha;</a:t>
            </a:r>
          </a:p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>Cláusulas diferentes são colocadas usualmente em linhas</a:t>
            </a:r>
          </a:p>
          <a:p>
            <a:pPr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diferentes;</a:t>
            </a:r>
          </a:p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> Podem ser usadas tabulações;</a:t>
            </a:r>
          </a:p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>Comandos podem ser escritos em letras maiúsculas e/ou</a:t>
            </a:r>
          </a:p>
          <a:p>
            <a:pPr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    minúsculas;</a:t>
            </a:r>
          </a:p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>Finaliza-se a </a:t>
            </a:r>
            <a:r>
              <a:rPr lang="pt-BR" b="1" i="1" dirty="0" err="1" smtClean="0">
                <a:latin typeface="Calibri" pitchFamily="34" charset="0"/>
                <a:cs typeface="Calibri" pitchFamily="34" charset="0"/>
              </a:rPr>
              <a:t>query</a:t>
            </a:r>
            <a:r>
              <a:rPr lang="pt-BR" b="1" i="1" dirty="0" smtClean="0">
                <a:latin typeface="Calibri" pitchFamily="34" charset="0"/>
                <a:cs typeface="Calibri" pitchFamily="34" charset="0"/>
              </a:rPr>
              <a:t> com o sinal de ponto e vírgula (;)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63439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Vamos abordar dois grupos de instruções da 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2714620"/>
            <a:ext cx="8258204" cy="219551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Instruções DDL(Data </a:t>
            </a:r>
            <a:r>
              <a:rPr lang="pt-BR" sz="3200" b="1" dirty="0" err="1" smtClean="0">
                <a:latin typeface="Calibri" pitchFamily="34" charset="0"/>
                <a:cs typeface="Calibri" pitchFamily="34" charset="0"/>
              </a:rPr>
              <a:t>definition</a:t>
            </a: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3200" b="1" dirty="0" err="1" smtClean="0">
                <a:latin typeface="Calibri" pitchFamily="34" charset="0"/>
                <a:cs typeface="Calibri" pitchFamily="34" charset="0"/>
              </a:rPr>
              <a:t>language</a:t>
            </a: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Instruções DML(Data </a:t>
            </a:r>
            <a:r>
              <a:rPr lang="pt-BR" sz="3200" b="1" dirty="0" err="1" smtClean="0">
                <a:latin typeface="Calibri" pitchFamily="34" charset="0"/>
                <a:cs typeface="Calibri" pitchFamily="34" charset="0"/>
              </a:rPr>
              <a:t>manipulation</a:t>
            </a: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3200" b="1" dirty="0" err="1" smtClean="0">
                <a:latin typeface="Calibri" pitchFamily="34" charset="0"/>
                <a:cs typeface="Calibri" pitchFamily="34" charset="0"/>
              </a:rPr>
              <a:t>language</a:t>
            </a: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1714512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Instruções DDL (Data </a:t>
            </a:r>
            <a:r>
              <a:rPr lang="pt-BR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definition</a:t>
            </a:r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Language</a:t>
            </a:r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- Linguagem de definição de dados.</a:t>
            </a:r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57224" y="2571744"/>
            <a:ext cx="7772400" cy="394812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Instruções do tipo DDL são utilizadas para a criação de estruturas de dados, tais como:</a:t>
            </a:r>
          </a:p>
          <a:p>
            <a:pPr marL="0" indent="0">
              <a:buNone/>
            </a:pP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r>
              <a:rPr lang="pt-BR" dirty="0" smtClean="0">
                <a:latin typeface="Calibri" pitchFamily="34" charset="0"/>
                <a:cs typeface="Calibri" pitchFamily="34" charset="0"/>
              </a:rPr>
              <a:t>Base de dados</a:t>
            </a:r>
          </a:p>
          <a:p>
            <a:r>
              <a:rPr lang="pt-BR" dirty="0" smtClean="0">
                <a:latin typeface="Calibri" pitchFamily="34" charset="0"/>
                <a:cs typeface="Calibri" pitchFamily="34" charset="0"/>
              </a:rPr>
              <a:t>Tabelas</a:t>
            </a:r>
          </a:p>
          <a:p>
            <a:r>
              <a:rPr lang="pt-BR" dirty="0" err="1" smtClean="0">
                <a:latin typeface="Calibri" pitchFamily="34" charset="0"/>
                <a:cs typeface="Calibri" pitchFamily="34" charset="0"/>
              </a:rPr>
              <a:t>Etc</a:t>
            </a:r>
            <a:endParaRPr lang="pt-BR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Principais comandos</a:t>
            </a:r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57224" y="1500174"/>
            <a:ext cx="7772400" cy="4572032"/>
          </a:xfrm>
        </p:spPr>
        <p:txBody>
          <a:bodyPr/>
          <a:lstStyle/>
          <a:p>
            <a:pPr>
              <a:buFont typeface="Webdings" pitchFamily="18" charset="2"/>
              <a:buNone/>
            </a:pPr>
            <a:endParaRPr lang="pt-BR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ebdings" pitchFamily="18" charset="2"/>
              <a:buNone/>
            </a:pPr>
            <a:endParaRPr lang="pt-BR" sz="9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ebdings" pitchFamily="18" charset="2"/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CREATE</a:t>
            </a:r>
          </a:p>
          <a:p>
            <a:pPr>
              <a:buFont typeface="Webdings" pitchFamily="18" charset="2"/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	- Cria estruturas.</a:t>
            </a:r>
          </a:p>
          <a:p>
            <a:pPr>
              <a:buFont typeface="Webdings" pitchFamily="18" charset="2"/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ALTER</a:t>
            </a:r>
          </a:p>
          <a:p>
            <a:pPr>
              <a:buFont typeface="Webdings" pitchFamily="18" charset="2"/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	- Altera estruturas criadas.</a:t>
            </a:r>
          </a:p>
          <a:p>
            <a:pPr>
              <a:buFont typeface="Webdings" pitchFamily="18" charset="2"/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DROP</a:t>
            </a:r>
          </a:p>
          <a:p>
            <a:pPr>
              <a:buFont typeface="Webdings" pitchFamily="18" charset="2"/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	- Apaga estruturas criadas.</a:t>
            </a:r>
          </a:p>
          <a:p>
            <a:pPr>
              <a:buFont typeface="Webdings" pitchFamily="18" charset="2"/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ADD</a:t>
            </a:r>
          </a:p>
          <a:p>
            <a:pPr>
              <a:buFont typeface="Webdings" pitchFamily="18" charset="2"/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	- Adiciona um campo na tabela.</a:t>
            </a:r>
          </a:p>
          <a:p>
            <a:pPr>
              <a:buFont typeface="Webdings" pitchFamily="18" charset="2"/>
              <a:buNone/>
            </a:pPr>
            <a:endParaRPr lang="pt-BR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785794"/>
            <a:ext cx="7772400" cy="5143504"/>
          </a:xfrm>
        </p:spPr>
        <p:txBody>
          <a:bodyPr>
            <a:normAutofit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Create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Database: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Cria um novo Banco de Dados dentro de um SGBD.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Sintaxe: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CREATE DATABASE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NomeDoBancoDeDados</a:t>
            </a:r>
            <a:endParaRPr lang="pt-BR" b="1" dirty="0" smtClean="0">
              <a:latin typeface="Calibri" pitchFamily="34" charset="0"/>
              <a:cs typeface="Calibri" pitchFamily="34" charset="0"/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endParaRPr lang="pt-BR" b="1" dirty="0" smtClean="0">
              <a:latin typeface="Calibri" pitchFamily="34" charset="0"/>
              <a:cs typeface="Calibri" pitchFamily="34" charset="0"/>
            </a:endParaRP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Drop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Database: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Apaga um novo Banco de Dados dentro de um SGBD.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Sintaxe: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ebdings" pitchFamily="18" charset="2"/>
              <a:buNone/>
              <a:defRPr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		DROP DATABASE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NomeDoBancoDeDados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57224" y="714356"/>
            <a:ext cx="7772400" cy="5643602"/>
          </a:xfrm>
        </p:spPr>
        <p:txBody>
          <a:bodyPr>
            <a:noAutofit/>
          </a:bodyPr>
          <a:lstStyle/>
          <a:p>
            <a:pPr>
              <a:buFont typeface="Webdings" pitchFamily="18" charset="2"/>
              <a:buNone/>
            </a:pP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Create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Table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	Cria uma nova tabela em um banco de dados.</a:t>
            </a:r>
          </a:p>
          <a:p>
            <a:pPr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	Sintaxe:</a:t>
            </a:r>
          </a:p>
          <a:p>
            <a:pPr marL="457200" indent="-457200"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CREATE TABLE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NomeDaTabela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(</a:t>
            </a:r>
          </a:p>
          <a:p>
            <a:pPr marL="457200" indent="-457200"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NomedoCampo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Tipo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Restrição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pPr marL="457200" indent="-457200">
              <a:buFont typeface="Webdings" pitchFamily="18" charset="2"/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	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NomedoCampo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Tipo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Restrição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);</a:t>
            </a:r>
            <a:endParaRPr lang="pt-BR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ebdings" pitchFamily="18" charset="2"/>
              <a:buNone/>
            </a:pPr>
            <a:endParaRPr lang="pt-BR" sz="2400" b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Exemplos:</a:t>
            </a:r>
          </a:p>
          <a:p>
            <a:pPr marL="457200" indent="-457200"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a) Criação de uma tabela:</a:t>
            </a:r>
          </a:p>
          <a:p>
            <a:pPr marL="457200" indent="-457200"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CREATE TABLE Tipo (</a:t>
            </a:r>
          </a:p>
          <a:p>
            <a:pPr marL="457200" indent="-457200"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Código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INTEGER NOT NULL PRIMARY KEY,</a:t>
            </a:r>
          </a:p>
          <a:p>
            <a:pPr marL="457200" indent="-457200">
              <a:buFont typeface="Webdings" pitchFamily="18" charset="2"/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		Nome VARCHAR(30) NOT NULL);</a:t>
            </a:r>
            <a:endParaRPr lang="pt-BR" sz="2400" b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Webdings" pitchFamily="18" charset="2"/>
              <a:buNone/>
            </a:pPr>
            <a:endParaRPr lang="pt-BR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071546"/>
            <a:ext cx="8229600" cy="478634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ALTER TABLE: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	Altera estrutura de uma tabela.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	Sintaxe: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a)		ALTER TABLE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NomeDaTabela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		ADD 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nomeDoCampo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 Tipo Restrição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               EX: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Alter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table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Tipo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add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OBS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Varchar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(30)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not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null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pt-BR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pt-BR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pt-BR" sz="6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b)		ALTER TABLE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NomedaTabela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		DROP </a:t>
            </a:r>
            <a:r>
              <a:rPr lang="pt-BR" sz="2400" b="1" dirty="0" err="1" smtClean="0">
                <a:latin typeface="Calibri" pitchFamily="34" charset="0"/>
                <a:cs typeface="Calibri" pitchFamily="34" charset="0"/>
              </a:rPr>
              <a:t>nomedocampo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		EX :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 alter table Tipo drop OBS;</a:t>
            </a:r>
            <a:endParaRPr lang="pt-BR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pt-BR" sz="5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pt-BR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pt-BR" sz="5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pt-BR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7158" y="857232"/>
            <a:ext cx="5143536" cy="4286280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ct val="50000"/>
              </a:spcBef>
              <a:buNone/>
            </a:pPr>
            <a:r>
              <a:rPr lang="pt-BR" sz="4000" b="1" dirty="0" smtClean="0">
                <a:latin typeface="Calibri" pitchFamily="34" charset="0"/>
                <a:cs typeface="Calibri" pitchFamily="34" charset="0"/>
              </a:rPr>
              <a:t>SQL</a:t>
            </a:r>
            <a:endParaRPr lang="pt-BR" sz="44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pt-BR" sz="4400" b="1" dirty="0" err="1" smtClean="0">
                <a:latin typeface="Calibri" pitchFamily="34" charset="0"/>
                <a:cs typeface="Calibri" pitchFamily="34" charset="0"/>
              </a:rPr>
              <a:t>Structured</a:t>
            </a:r>
            <a:r>
              <a:rPr lang="pt-BR" sz="4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4400" b="1" dirty="0" err="1" smtClean="0">
                <a:latin typeface="Calibri" pitchFamily="34" charset="0"/>
                <a:cs typeface="Calibri" pitchFamily="34" charset="0"/>
              </a:rPr>
              <a:t>Query</a:t>
            </a:r>
            <a:r>
              <a:rPr lang="pt-BR" sz="4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4400" b="1" dirty="0" err="1" smtClean="0">
                <a:latin typeface="Calibri" pitchFamily="34" charset="0"/>
                <a:cs typeface="Calibri" pitchFamily="34" charset="0"/>
              </a:rPr>
              <a:t>Language</a:t>
            </a:r>
            <a:endParaRPr lang="pt-BR" sz="44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50000"/>
              </a:spcBef>
              <a:buNone/>
            </a:pPr>
            <a:endParaRPr lang="pt-BR" sz="44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pt-BR" sz="2800" dirty="0" smtClean="0">
                <a:latin typeface="Calibri" pitchFamily="34" charset="0"/>
                <a:cs typeface="Calibri" pitchFamily="34" charset="0"/>
              </a:rPr>
              <a:t>Começou em 1970 quando o pesquisador da IBM Edgar </a:t>
            </a:r>
            <a:r>
              <a:rPr lang="pt-BR" sz="2800" dirty="0" err="1" smtClean="0">
                <a:latin typeface="Calibri" pitchFamily="34" charset="0"/>
                <a:cs typeface="Calibri" pitchFamily="34" charset="0"/>
              </a:rPr>
              <a:t>Codd</a:t>
            </a:r>
            <a:r>
              <a:rPr lang="pt-BR" sz="2800" dirty="0" smtClean="0">
                <a:latin typeface="Calibri" pitchFamily="34" charset="0"/>
                <a:cs typeface="Calibri" pitchFamily="34" charset="0"/>
              </a:rPr>
              <a:t> inseriu sua teoria de manipulação de dados.</a:t>
            </a:r>
          </a:p>
          <a:p>
            <a:pPr algn="ctr">
              <a:spcBef>
                <a:spcPct val="50000"/>
              </a:spcBef>
              <a:buNone/>
            </a:pPr>
            <a:endParaRPr lang="pt-BR" sz="28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Elisandra\Desktop\Edgar_F_Cod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311392"/>
            <a:ext cx="2643197" cy="3759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isandra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951758"/>
            <a:ext cx="3500462" cy="3714776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04930" y="5000636"/>
            <a:ext cx="8929718" cy="15001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IBM - </a:t>
            </a:r>
            <a:r>
              <a:rPr kumimoji="0" lang="pt-BR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International</a:t>
            </a: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pt-BR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Busines</a:t>
            </a: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Machine – Máquina de negocio internacional.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É uma empresa dos estados unidos voltada para a área de informática.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42910" y="571480"/>
            <a:ext cx="7772400" cy="207170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Em seguida a IBM pôs suas equipes para trabalharem no projeto de banco de dados relacional baseado na concepção do pesquisador Edgar </a:t>
            </a:r>
            <a:r>
              <a:rPr kumimoji="0" lang="pt-B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Codd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500042"/>
            <a:ext cx="8186766" cy="35719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Em 1974 a IBM lançou o projeto System/R o primeiro no qual era utilizada a teoria de Edgar </a:t>
            </a:r>
            <a:r>
              <a:rPr lang="pt-BR" sz="2800" b="1" dirty="0" err="1" smtClean="0">
                <a:latin typeface="Calibri" pitchFamily="34" charset="0"/>
                <a:cs typeface="Calibri" pitchFamily="34" charset="0"/>
              </a:rPr>
              <a:t>Codd</a:t>
            </a: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 , esse projeto incluía a linguagem SEQUEL(</a:t>
            </a:r>
            <a:r>
              <a:rPr lang="pt-BR" sz="2800" b="1" dirty="0" err="1" smtClean="0">
                <a:latin typeface="Calibri" pitchFamily="34" charset="0"/>
                <a:cs typeface="Calibri" pitchFamily="34" charset="0"/>
              </a:rPr>
              <a:t>Estructured</a:t>
            </a: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800" b="1" dirty="0" err="1" smtClean="0">
                <a:latin typeface="Calibri" pitchFamily="34" charset="0"/>
                <a:cs typeface="Calibri" pitchFamily="34" charset="0"/>
              </a:rPr>
              <a:t>Inglish</a:t>
            </a: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800" b="1" dirty="0" err="1" smtClean="0">
                <a:latin typeface="Calibri" pitchFamily="34" charset="0"/>
                <a:cs typeface="Calibri" pitchFamily="34" charset="0"/>
              </a:rPr>
              <a:t>query</a:t>
            </a: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800" b="1" dirty="0" err="1" smtClean="0">
                <a:latin typeface="Calibri" pitchFamily="34" charset="0"/>
                <a:cs typeface="Calibri" pitchFamily="34" charset="0"/>
              </a:rPr>
              <a:t>Language</a:t>
            </a: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 –Linguagem Inglesa de Consulta estruturada) que  passou a se chamar SQL, apresentada oficialmente pela IBM em novembro de 1976 em seu IBM JOURNAL.</a:t>
            </a:r>
            <a:endParaRPr lang="pt-BR" sz="28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357694"/>
            <a:ext cx="3019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357290" y="5786454"/>
            <a:ext cx="707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>SQL(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Structured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Query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Language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- Linguagem de consulta estruturada)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Padronização da Linguagem</a:t>
            </a:r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Elisandra\Desktop\sized_oracl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286256"/>
            <a:ext cx="4214842" cy="2214578"/>
          </a:xfrm>
          <a:prstGeom prst="rect">
            <a:avLst/>
          </a:prstGeom>
          <a:noFill/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00100" y="1643050"/>
            <a:ext cx="7772400" cy="292895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 seguida um grupo de engenheiros que trabalhavam no projeto de desenvolvimento da do system/R se desligaram da IBM e fundaram a uma nova empresa chamada </a:t>
            </a:r>
            <a:r>
              <a:rPr kumimoji="0" lang="pt-BR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Relational</a:t>
            </a:r>
            <a:r>
              <a:rPr kumimoji="0" lang="pt-BR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Software. Nessa empresa eles projetaram o novo </a:t>
            </a: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SGDB(Sistema gerenciador de banco de dados) ORACLE </a:t>
            </a:r>
            <a:r>
              <a:rPr lang="pt-BR" sz="2600" b="1" dirty="0" smtClean="0">
                <a:latin typeface="Calibri" pitchFamily="34" charset="0"/>
                <a:cs typeface="Calibri" pitchFamily="34" charset="0"/>
              </a:rPr>
              <a:t>baseado na linguagem SQL. Esse produto acabou se tornando</a:t>
            </a: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líder no mercado e a empresa mudou seu nome para ORACLE.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772400" cy="857272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Padronização da linguagem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7158" y="1142984"/>
            <a:ext cx="8572560" cy="3429024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662488" algn="l"/>
              </a:tabLst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Outros produtos(SGDB) baseados na SQL foram lançados como o INGRES,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SQLAnywhere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  entre outros. Isso levou o Instituto INSI(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American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National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Standards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Institute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pt-BR" b="1" u="sng" dirty="0" smtClean="0">
                <a:latin typeface="Calibri" pitchFamily="34" charset="0"/>
                <a:cs typeface="Calibri" pitchFamily="34" charset="0"/>
              </a:rPr>
              <a:t>Instituto Americano de padrões Nacionais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) e  o ISSO (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International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Standards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Organization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pt-BR" b="1" u="sng" dirty="0" smtClean="0">
                <a:latin typeface="Calibri" pitchFamily="34" charset="0"/>
                <a:cs typeface="Calibri" pitchFamily="34" charset="0"/>
              </a:rPr>
              <a:t>Organização de padrões internacionais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) a formar um </a:t>
            </a:r>
            <a:r>
              <a:rPr lang="pt-BR" b="1" dirty="0" err="1" smtClean="0">
                <a:latin typeface="Calibri" pitchFamily="34" charset="0"/>
                <a:cs typeface="Calibri" pitchFamily="34" charset="0"/>
              </a:rPr>
              <a:t>comite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 cujo o objetivo era criar uma padronização para a SQL resultando com isso no decorrer dos anos criaram os padrões: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14546" y="4000504"/>
            <a:ext cx="4572000" cy="2677656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Font typeface="Webdings" pitchFamily="18" charset="2"/>
              <a:buNone/>
            </a:pPr>
            <a:endParaRPr lang="pt-BR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Font typeface="Webdings" pitchFamily="18" charset="2"/>
              <a:buNone/>
            </a:pPr>
            <a:r>
              <a:rPr lang="pt-B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Padrões ANSI:</a:t>
            </a:r>
          </a:p>
          <a:p>
            <a:pPr algn="ctr">
              <a:buFont typeface="Webdings" pitchFamily="18" charset="2"/>
              <a:buNone/>
            </a:pPr>
            <a:r>
              <a:rPr lang="pt-B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SQL/86</a:t>
            </a:r>
          </a:p>
          <a:p>
            <a:pPr algn="ctr">
              <a:buFont typeface="Webdings" pitchFamily="18" charset="2"/>
              <a:buNone/>
            </a:pPr>
            <a:r>
              <a:rPr lang="pt-B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SQL/89</a:t>
            </a:r>
          </a:p>
          <a:p>
            <a:pPr algn="ctr">
              <a:buFont typeface="Webdings" pitchFamily="18" charset="2"/>
              <a:buNone/>
            </a:pPr>
            <a:r>
              <a:rPr lang="pt-B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SQL/92</a:t>
            </a:r>
          </a:p>
          <a:p>
            <a:pPr algn="ctr">
              <a:buFont typeface="Webdings" pitchFamily="18" charset="2"/>
              <a:buNone/>
            </a:pPr>
            <a:r>
              <a:rPr lang="pt-B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SQL/99</a:t>
            </a:r>
          </a:p>
          <a:p>
            <a:pPr algn="ctr">
              <a:buFont typeface="Webdings" pitchFamily="18" charset="2"/>
              <a:buNone/>
            </a:pPr>
            <a:r>
              <a:rPr lang="pt-B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SQL/2003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Definição da linguagem</a:t>
            </a:r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1428736"/>
            <a:ext cx="7772400" cy="32147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A linguagem SQL é um meio de poder se comunicar com o banco de dados para executar uma operação como incluir excluir registros ou extrair informações. Ela não é uma linguagem de programação, é necessário que se utilize uma ferramenta de desenvolvimento cuja linguagem de programação permita a inserção e execução de comandos SQL como é o caso dessas citadas abaixo: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 descr="C:\Users\Elisandra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4286255"/>
            <a:ext cx="3286148" cy="2399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Tipos de dados</a:t>
            </a:r>
            <a:endParaRPr lang="pt-B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14282" y="1397000"/>
          <a:ext cx="871543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136"/>
                <a:gridCol w="58343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de dado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CHAR(n)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Cadeia de caracteres</a:t>
                      </a:r>
                      <a:r>
                        <a:rPr lang="pt-BR" baseline="0" dirty="0" smtClean="0"/>
                        <a:t> com tamanho </a:t>
                      </a:r>
                      <a:r>
                        <a:rPr lang="pt-BR" baseline="0" dirty="0" err="1" smtClean="0"/>
                        <a:t>maximo</a:t>
                      </a:r>
                      <a:r>
                        <a:rPr lang="pt-BR" baseline="0" dirty="0" smtClean="0"/>
                        <a:t> definido por n e fixo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VARCHAR(n)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Cadeia de caracteres</a:t>
                      </a:r>
                      <a:r>
                        <a:rPr lang="pt-BR" baseline="0" dirty="0" smtClean="0"/>
                        <a:t> com tamanho </a:t>
                      </a:r>
                      <a:r>
                        <a:rPr lang="pt-BR" baseline="0" dirty="0" err="1" smtClean="0"/>
                        <a:t>maximo</a:t>
                      </a:r>
                      <a:r>
                        <a:rPr lang="pt-BR" baseline="0" dirty="0" smtClean="0"/>
                        <a:t> definido por n  e variável.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INTEGER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numérico inteiro(sem casas decimais)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SAMALLINT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numérico inteiro(sem casas decimais)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DECIMAL (tamanho, decimais)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numérico fracionado (com casas decimais)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NUMERIC (tamanho, decimais)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Similar </a:t>
                      </a:r>
                      <a:r>
                        <a:rPr lang="pt-BR" dirty="0" smtClean="0"/>
                        <a:t>ao </a:t>
                      </a:r>
                      <a:r>
                        <a:rPr lang="pt-BR" dirty="0" smtClean="0"/>
                        <a:t>tipo Decimal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numérico com casas decimais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 armazenar uma data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 armazenar um valor que representa um </a:t>
                      </a:r>
                      <a:r>
                        <a:rPr lang="pt-BR" dirty="0" smtClean="0"/>
                        <a:t>horário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BLOB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 de dado binário para</a:t>
                      </a:r>
                      <a:r>
                        <a:rPr lang="pt-BR" baseline="0" dirty="0" smtClean="0"/>
                        <a:t> armazenamento de arquivo de imagens, som, </a:t>
                      </a:r>
                      <a:r>
                        <a:rPr lang="pt-BR" baseline="0" smtClean="0"/>
                        <a:t>ou vídeo.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42910" y="1643050"/>
            <a:ext cx="7772400" cy="457200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Embora no inicio da aprendizagem a linguagem SQL possa parecer um pouco complexa, com o SQL conseguem-se resultados com poucas linhas de código, economizando muito tempo de programação tornando o código-fonte mais fácil de ser lido e mantido. </a:t>
            </a:r>
          </a:p>
          <a:p>
            <a:pPr marL="0" indent="0" algn="just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Tenha certeza de que é um investimento com retorno garantido e um imperativo para quem está envolvido no desenvolvimento de aplicações Cliente/Servidor.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Linguagem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261</TotalTime>
  <Words>620</Words>
  <Application>Microsoft Office PowerPoint</Application>
  <PresentationFormat>Apresentação na tela (4:3)</PresentationFormat>
  <Paragraphs>116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Equity</vt:lpstr>
      <vt:lpstr>Curso Técnico em Informática</vt:lpstr>
      <vt:lpstr>Slide 2</vt:lpstr>
      <vt:lpstr>Slide 3</vt:lpstr>
      <vt:lpstr>Slide 4</vt:lpstr>
      <vt:lpstr>Padronização da Linguagem</vt:lpstr>
      <vt:lpstr>Padronização da linguagem</vt:lpstr>
      <vt:lpstr>Definição da linguagem</vt:lpstr>
      <vt:lpstr>Tipos de dados</vt:lpstr>
      <vt:lpstr>Linguagem SQL</vt:lpstr>
      <vt:lpstr> Instruções SQL</vt:lpstr>
      <vt:lpstr>Vamos abordar dois grupos de instruções da SQL</vt:lpstr>
      <vt:lpstr>Instruções DDL (Data definition Language) - Linguagem de definição de dados.</vt:lpstr>
      <vt:lpstr>Principais comandos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em Informática</dc:title>
  <dc:creator>Elisandra</dc:creator>
  <cp:lastModifiedBy>Andreia</cp:lastModifiedBy>
  <cp:revision>30</cp:revision>
  <dcterms:created xsi:type="dcterms:W3CDTF">2010-08-16T18:28:20Z</dcterms:created>
  <dcterms:modified xsi:type="dcterms:W3CDTF">2013-08-29T14:06:41Z</dcterms:modified>
</cp:coreProperties>
</file>