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4" r:id="rId3"/>
    <p:sldId id="261" r:id="rId4"/>
    <p:sldId id="266" r:id="rId5"/>
    <p:sldId id="265" r:id="rId6"/>
    <p:sldId id="262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ED994-B998-442E-986B-AD1B2EDD8930}" type="datetimeFigureOut">
              <a:rPr lang="pt-BR" smtClean="0"/>
              <a:pPr/>
              <a:t>18/04/2024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57B9C-501D-40D7-B5F7-EF8271DDCB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72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4/18/2024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500034" y="3200400"/>
            <a:ext cx="8143932" cy="2371740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Linguagens e Técnicas para banco de dados II</a:t>
            </a:r>
          </a:p>
          <a:p>
            <a:endParaRPr lang="pt-BR" sz="32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pt-BR" sz="3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2º Módulo</a:t>
            </a:r>
            <a:endParaRPr lang="pt-BR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latin typeface="Calibri" pitchFamily="34" charset="0"/>
                <a:cs typeface="Calibri" pitchFamily="34" charset="0"/>
              </a:rPr>
              <a:t>Curso Técnico em Informática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5"/>
          <p:cNvGraphicFramePr>
            <a:graphicFrameLocks/>
          </p:cNvGraphicFramePr>
          <p:nvPr/>
        </p:nvGraphicFramePr>
        <p:xfrm>
          <a:off x="571472" y="2214554"/>
          <a:ext cx="8229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106"/>
                <a:gridCol w="504349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sz="2800" dirty="0" smtClean="0"/>
                        <a:t>Operadores </a:t>
                      </a:r>
                      <a:r>
                        <a:rPr lang="pt-BR" sz="2800" baseline="0" dirty="0" smtClean="0"/>
                        <a:t> relacionais</a:t>
                      </a:r>
                      <a:endParaRPr lang="pt-BR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&gt;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Maior 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&lt;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Menor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&gt;=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Maior ou igual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&lt;=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Menor ou igual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=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Igual 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&lt;&gt;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Diferente</a:t>
                      </a:r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611560" y="548680"/>
            <a:ext cx="757242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just"/>
            <a:r>
              <a:rPr lang="pt-BR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Operadores relacionais</a:t>
            </a:r>
            <a:endParaRPr lang="pt-BR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11560" y="1484784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 smtClean="0">
                <a:latin typeface="Calibri" pitchFamily="34" charset="0"/>
              </a:rPr>
              <a:t>São utilizados em SQL para efetuar comparações entre campos e valores, através do resultado da comparação pode-se encontrar, alterar e deletar registros.</a:t>
            </a:r>
            <a:endParaRPr lang="pt-BR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03040" y="1700808"/>
            <a:ext cx="8640960" cy="4824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3600" dirty="0" smtClean="0">
                <a:latin typeface="Calibri" pitchFamily="34" charset="0"/>
              </a:rPr>
              <a:t>Alterando dados: comando </a:t>
            </a:r>
            <a:r>
              <a:rPr lang="pt-BR" sz="4400" b="1" dirty="0" smtClean="0">
                <a:latin typeface="Calibri" pitchFamily="34" charset="0"/>
              </a:rPr>
              <a:t>UPDATE</a:t>
            </a:r>
            <a:r>
              <a:rPr lang="pt-BR" sz="3600" dirty="0" smtClean="0">
                <a:latin typeface="Calibri" pitchFamily="34" charset="0"/>
              </a:rPr>
              <a:t/>
            </a:r>
            <a:br>
              <a:rPr lang="pt-BR" sz="3600" dirty="0" smtClean="0">
                <a:latin typeface="Calibri" pitchFamily="34" charset="0"/>
              </a:rPr>
            </a:br>
            <a:endParaRPr lang="pt-BR" sz="3600" dirty="0" smtClean="0">
              <a:latin typeface="Calibri" pitchFamily="34" charset="0"/>
            </a:endParaRPr>
          </a:p>
          <a:p>
            <a:pPr>
              <a:buNone/>
            </a:pPr>
            <a:r>
              <a:rPr lang="pt-BR" sz="3600" dirty="0" smtClean="0">
                <a:latin typeface="Calibri" pitchFamily="34" charset="0"/>
              </a:rPr>
              <a:t/>
            </a:r>
            <a:br>
              <a:rPr lang="pt-BR" sz="3600" dirty="0" smtClean="0">
                <a:latin typeface="Calibri" pitchFamily="34" charset="0"/>
              </a:rPr>
            </a:br>
            <a:r>
              <a:rPr lang="pt-BR" sz="3600" b="1" dirty="0" smtClean="0">
                <a:latin typeface="Calibri" pitchFamily="34" charset="0"/>
              </a:rPr>
              <a:t> UPDATE </a:t>
            </a:r>
            <a:r>
              <a:rPr lang="pt-BR" sz="3600" b="1" dirty="0" smtClean="0">
                <a:solidFill>
                  <a:srgbClr val="FF0000"/>
                </a:solidFill>
                <a:latin typeface="Calibri" pitchFamily="34" charset="0"/>
              </a:rPr>
              <a:t>&lt;nome da tabela&gt;  </a:t>
            </a:r>
            <a:r>
              <a:rPr lang="pt-BR" sz="3600" b="1" dirty="0" smtClean="0">
                <a:latin typeface="Calibri" pitchFamily="34" charset="0"/>
              </a:rPr>
              <a:t>SET</a:t>
            </a:r>
            <a:r>
              <a:rPr lang="pt-BR" sz="3600" b="1" dirty="0" smtClean="0">
                <a:solidFill>
                  <a:srgbClr val="FF0000"/>
                </a:solidFill>
                <a:latin typeface="Calibri" pitchFamily="34" charset="0"/>
              </a:rPr>
              <a:t> &lt;campo que será alterado&gt; </a:t>
            </a:r>
            <a:r>
              <a:rPr lang="pt-BR" sz="3600" b="1" dirty="0" smtClean="0">
                <a:latin typeface="Calibri" pitchFamily="34" charset="0"/>
              </a:rPr>
              <a:t>= </a:t>
            </a:r>
            <a:r>
              <a:rPr lang="pt-BR" sz="3600" b="1" dirty="0" smtClean="0">
                <a:solidFill>
                  <a:srgbClr val="FF0000"/>
                </a:solidFill>
                <a:latin typeface="Calibri" pitchFamily="34" charset="0"/>
              </a:rPr>
              <a:t>&lt;alteração do campo&gt; </a:t>
            </a:r>
            <a:r>
              <a:rPr lang="pt-BR" sz="3600" b="1" dirty="0" smtClean="0">
                <a:latin typeface="Calibri" pitchFamily="34" charset="0"/>
              </a:rPr>
              <a:t>WHERE </a:t>
            </a:r>
            <a:r>
              <a:rPr lang="pt-BR" sz="3600" b="1" dirty="0" smtClean="0">
                <a:solidFill>
                  <a:srgbClr val="FF0000"/>
                </a:solidFill>
                <a:latin typeface="Calibri" pitchFamily="34" charset="0"/>
              </a:rPr>
              <a:t>&lt;condição para alteração&gt;;</a:t>
            </a:r>
          </a:p>
          <a:p>
            <a:pPr>
              <a:buNone/>
            </a:pPr>
            <a:endParaRPr lang="pt-BR" sz="3600" dirty="0" smtClean="0">
              <a:latin typeface="Calibri" pitchFamily="34" charset="0"/>
            </a:endParaRPr>
          </a:p>
          <a:p>
            <a:pPr>
              <a:buNone/>
            </a:pPr>
            <a:endParaRPr lang="pt-BR" sz="3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pt-BR" sz="32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pt-B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12968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Instruções DML - Data </a:t>
            </a:r>
            <a:r>
              <a:rPr lang="pt-BR" sz="3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Manipulation</a:t>
            </a:r>
            <a:r>
              <a:rPr lang="pt-BR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</a:t>
            </a:r>
            <a:r>
              <a:rPr lang="pt-BR" sz="3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Language</a:t>
            </a:r>
            <a:endParaRPr lang="pt-BR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59632" y="2996952"/>
            <a:ext cx="122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  <a:latin typeface="Calibri" pitchFamily="34" charset="0"/>
              </a:rPr>
              <a:t>Atualizar</a:t>
            </a:r>
            <a:endParaRPr lang="pt-BR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80112" y="292494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  <a:latin typeface="Calibri" pitchFamily="34" charset="0"/>
              </a:rPr>
              <a:t>Conjunto, campo</a:t>
            </a:r>
            <a:endParaRPr lang="pt-BR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59632" y="57332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  <a:latin typeface="Calibri" pitchFamily="34" charset="0"/>
              </a:rPr>
              <a:t>Onde</a:t>
            </a:r>
            <a:endParaRPr lang="pt-BR" b="1" dirty="0">
              <a:solidFill>
                <a:srgbClr val="0070C0"/>
              </a:solidFill>
              <a:latin typeface="Calibri" pitchFamily="34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 rot="5400000">
            <a:off x="1331640" y="3429000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6012160" y="3501008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rot="16200000" flipV="1">
            <a:off x="1223628" y="5481228"/>
            <a:ext cx="43204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772816"/>
            <a:ext cx="864096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>
                <a:latin typeface="Calibri" pitchFamily="34" charset="0"/>
              </a:rPr>
              <a:t>Alterando dados: comando </a:t>
            </a:r>
            <a:r>
              <a:rPr lang="pt-BR" sz="4400" b="1" dirty="0" smtClean="0">
                <a:latin typeface="Calibri" pitchFamily="34" charset="0"/>
              </a:rPr>
              <a:t>UPDATE</a:t>
            </a:r>
            <a:r>
              <a:rPr lang="pt-BR" sz="3600" dirty="0" smtClean="0">
                <a:latin typeface="Calibri" pitchFamily="34" charset="0"/>
              </a:rPr>
              <a:t/>
            </a:r>
            <a:br>
              <a:rPr lang="pt-BR" sz="3600" dirty="0" smtClean="0">
                <a:latin typeface="Calibri" pitchFamily="34" charset="0"/>
              </a:rPr>
            </a:br>
            <a:r>
              <a:rPr lang="pt-BR" sz="3600" dirty="0" smtClean="0">
                <a:latin typeface="Calibri" pitchFamily="34" charset="0"/>
              </a:rPr>
              <a:t/>
            </a:r>
            <a:br>
              <a:rPr lang="pt-BR" sz="3600" dirty="0" smtClean="0">
                <a:latin typeface="Calibri" pitchFamily="34" charset="0"/>
              </a:rPr>
            </a:br>
            <a:r>
              <a:rPr lang="pt-BR" sz="3600" dirty="0" smtClean="0">
                <a:latin typeface="Calibri" pitchFamily="34" charset="0"/>
              </a:rPr>
              <a:t>Exemplo:</a:t>
            </a:r>
          </a:p>
          <a:p>
            <a:pPr marL="0" indent="0">
              <a:buNone/>
            </a:pPr>
            <a:r>
              <a:rPr lang="pt-BR" sz="4000" b="1" dirty="0" smtClean="0">
                <a:latin typeface="Calibri" pitchFamily="34" charset="0"/>
              </a:rPr>
              <a:t>UPDATE </a:t>
            </a:r>
            <a:r>
              <a:rPr lang="pt-BR" sz="4000" b="1" dirty="0" err="1" smtClean="0">
                <a:latin typeface="Calibri" pitchFamily="34" charset="0"/>
              </a:rPr>
              <a:t>funcionario</a:t>
            </a:r>
            <a:r>
              <a:rPr lang="pt-BR" sz="4000" b="1" dirty="0" smtClean="0">
                <a:latin typeface="Calibri" pitchFamily="34" charset="0"/>
              </a:rPr>
              <a:t> SET matricula = 3 WHERE matricula = 1;</a:t>
            </a:r>
          </a:p>
          <a:p>
            <a:pPr>
              <a:buNone/>
            </a:pPr>
            <a:endParaRPr lang="pt-BR" sz="3600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pt-BR" sz="2800" dirty="0" err="1" smtClean="0">
                <a:latin typeface="Calibri" pitchFamily="34" charset="0"/>
                <a:cs typeface="Calibri" pitchFamily="34" charset="0"/>
              </a:rPr>
              <a:t>Obs</a:t>
            </a:r>
            <a:r>
              <a:rPr lang="pt-BR" sz="2800" dirty="0" smtClean="0">
                <a:latin typeface="Calibri" pitchFamily="34" charset="0"/>
                <a:cs typeface="Calibri" pitchFamily="34" charset="0"/>
              </a:rPr>
              <a:t> : Deve-se indicar em qual registro deve ser feita a alteração. </a:t>
            </a:r>
          </a:p>
          <a:p>
            <a:pPr>
              <a:buNone/>
            </a:pPr>
            <a:endParaRPr lang="pt-BR" sz="3600" dirty="0" smtClean="0">
              <a:solidFill>
                <a:srgbClr val="FF0000"/>
              </a:solidFill>
              <a:latin typeface="Calibri" pitchFamily="34" charset="0"/>
            </a:endParaRPr>
          </a:p>
          <a:p>
            <a:pPr>
              <a:buNone/>
            </a:pPr>
            <a:endParaRPr lang="pt-BR" sz="3600" dirty="0" smtClean="0">
              <a:latin typeface="Calibri" pitchFamily="34" charset="0"/>
            </a:endParaRPr>
          </a:p>
          <a:p>
            <a:pPr>
              <a:buNone/>
            </a:pPr>
            <a:endParaRPr lang="pt-BR" sz="3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pt-BR" sz="32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pt-B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12968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Instruções DML - Data </a:t>
            </a:r>
            <a:r>
              <a:rPr lang="pt-BR" sz="3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Manipulation</a:t>
            </a:r>
            <a:r>
              <a:rPr lang="pt-BR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</a:t>
            </a:r>
            <a:r>
              <a:rPr lang="pt-BR" sz="3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Language</a:t>
            </a:r>
            <a:endParaRPr lang="pt-BR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772816"/>
            <a:ext cx="864096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>
                <a:latin typeface="Calibri" pitchFamily="34" charset="0"/>
                <a:cs typeface="Calibri" pitchFamily="34" charset="0"/>
              </a:rPr>
              <a:t>Para alterar mais de um registro coloque-os separados com virgula e campos do tipo texto entre apostrofes.</a:t>
            </a:r>
          </a:p>
          <a:p>
            <a:pPr marL="0" indent="0">
              <a:buNone/>
            </a:pPr>
            <a:endParaRPr lang="pt-BR" sz="3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pt-BR" sz="3600" dirty="0" smtClean="0">
                <a:latin typeface="Calibri" pitchFamily="34" charset="0"/>
                <a:cs typeface="Calibri" pitchFamily="34" charset="0"/>
              </a:rPr>
              <a:t>Exemplo:</a:t>
            </a:r>
          </a:p>
          <a:p>
            <a:pPr>
              <a:buNone/>
            </a:pPr>
            <a:r>
              <a:rPr lang="pt-BR" sz="4000" b="1" dirty="0" smtClean="0">
                <a:latin typeface="Calibri" pitchFamily="34" charset="0"/>
              </a:rPr>
              <a:t>UPDATE </a:t>
            </a:r>
            <a:r>
              <a:rPr lang="pt-BR" sz="4000" b="1" dirty="0" err="1" smtClean="0">
                <a:latin typeface="Calibri" pitchFamily="34" charset="0"/>
              </a:rPr>
              <a:t>funcionario</a:t>
            </a:r>
            <a:r>
              <a:rPr lang="pt-BR" sz="4000" b="1" dirty="0" smtClean="0">
                <a:latin typeface="Calibri" pitchFamily="34" charset="0"/>
              </a:rPr>
              <a:t> SET matricula = 4, nome= ‘Pedro’ WHERE matricula = 3;</a:t>
            </a:r>
            <a:endParaRPr lang="pt-BR" sz="4000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pt-B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12968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Instruções DML - Data </a:t>
            </a:r>
            <a:r>
              <a:rPr lang="pt-BR" sz="3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Manipulation</a:t>
            </a:r>
            <a:r>
              <a:rPr lang="pt-BR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</a:t>
            </a:r>
            <a:r>
              <a:rPr lang="pt-BR" sz="3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Language</a:t>
            </a:r>
            <a:endParaRPr lang="pt-BR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87624" y="1556792"/>
            <a:ext cx="7200800" cy="4572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719138" algn="l"/>
                <a:tab pos="989013" algn="l"/>
              </a:tabLst>
            </a:pPr>
            <a:r>
              <a:rPr lang="pt-BR" dirty="0" smtClean="0">
                <a:latin typeface="Calibri" pitchFamily="34" charset="0"/>
              </a:rPr>
              <a:t>Deletando dados: Comando </a:t>
            </a:r>
            <a:r>
              <a:rPr lang="pt-BR" sz="4000" b="1" dirty="0" smtClean="0">
                <a:latin typeface="Calibri" pitchFamily="34" charset="0"/>
              </a:rPr>
              <a:t>DELETE</a:t>
            </a:r>
          </a:p>
          <a:p>
            <a:pPr marL="0" indent="0">
              <a:buNone/>
              <a:tabLst>
                <a:tab pos="719138" algn="l"/>
                <a:tab pos="989013" algn="l"/>
              </a:tabLst>
            </a:pPr>
            <a:endParaRPr lang="pt-BR" sz="4000" b="1" dirty="0" smtClean="0">
              <a:latin typeface="Calibri" pitchFamily="34" charset="0"/>
            </a:endParaRPr>
          </a:p>
          <a:p>
            <a:pPr marL="0" indent="0">
              <a:buNone/>
              <a:tabLst>
                <a:tab pos="719138" algn="l"/>
                <a:tab pos="989013" algn="l"/>
              </a:tabLst>
            </a:pPr>
            <a:endParaRPr lang="pt-BR" sz="4000" b="1" dirty="0" smtClean="0">
              <a:latin typeface="Calibri" pitchFamily="34" charset="0"/>
            </a:endParaRPr>
          </a:p>
          <a:p>
            <a:pPr marL="0" indent="0">
              <a:buNone/>
              <a:tabLst>
                <a:tab pos="719138" algn="l"/>
                <a:tab pos="989013" algn="l"/>
              </a:tabLst>
            </a:pPr>
            <a:r>
              <a:rPr lang="pt-BR" sz="4000" b="1" dirty="0" smtClean="0">
                <a:latin typeface="Calibri" pitchFamily="34" charset="0"/>
              </a:rPr>
              <a:t>DELETE FROM</a:t>
            </a:r>
            <a:r>
              <a:rPr lang="pt-BR" sz="4000" b="1" dirty="0" smtClean="0">
                <a:solidFill>
                  <a:srgbClr val="FF0000"/>
                </a:solidFill>
                <a:latin typeface="Calibri" pitchFamily="34" charset="0"/>
              </a:rPr>
              <a:t>&lt;nome da tabela&gt; </a:t>
            </a:r>
            <a:r>
              <a:rPr lang="pt-BR" sz="4000" b="1" dirty="0" smtClean="0">
                <a:latin typeface="Calibri" pitchFamily="34" charset="0"/>
              </a:rPr>
              <a:t>WHERE</a:t>
            </a:r>
            <a:r>
              <a:rPr lang="pt-BR" sz="4000" b="1" dirty="0" smtClean="0">
                <a:solidFill>
                  <a:srgbClr val="FF0000"/>
                </a:solidFill>
                <a:latin typeface="Calibri" pitchFamily="34" charset="0"/>
              </a:rPr>
              <a:t> &lt;campo que </a:t>
            </a:r>
            <a:r>
              <a:rPr lang="pt-BR" sz="4000" b="1" dirty="0" err="1" smtClean="0">
                <a:solidFill>
                  <a:srgbClr val="FF0000"/>
                </a:solidFill>
                <a:latin typeface="Calibri" pitchFamily="34" charset="0"/>
              </a:rPr>
              <a:t>sera</a:t>
            </a:r>
            <a:r>
              <a:rPr lang="pt-BR" sz="40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</a:p>
          <a:p>
            <a:pPr marL="0" indent="0">
              <a:buNone/>
              <a:tabLst>
                <a:tab pos="719138" algn="l"/>
                <a:tab pos="989013" algn="l"/>
              </a:tabLst>
            </a:pPr>
            <a:r>
              <a:rPr lang="pt-BR" sz="4000" b="1" dirty="0" smtClean="0">
                <a:solidFill>
                  <a:srgbClr val="FF0000"/>
                </a:solidFill>
                <a:latin typeface="Calibri" pitchFamily="34" charset="0"/>
              </a:rPr>
              <a:t>comparado&gt; </a:t>
            </a:r>
            <a:r>
              <a:rPr lang="pt-BR" sz="4000" b="1" dirty="0" smtClean="0">
                <a:latin typeface="Calibri" pitchFamily="34" charset="0"/>
              </a:rPr>
              <a:t>= </a:t>
            </a:r>
            <a:r>
              <a:rPr lang="pt-BR" sz="4000" b="1" dirty="0" smtClean="0">
                <a:solidFill>
                  <a:srgbClr val="FF0000"/>
                </a:solidFill>
                <a:latin typeface="Calibri" pitchFamily="34" charset="0"/>
              </a:rPr>
              <a:t>&lt;valor para comparação&gt;;</a:t>
            </a:r>
          </a:p>
          <a:p>
            <a:pPr marL="0" indent="0">
              <a:buNone/>
              <a:tabLst>
                <a:tab pos="719138" algn="l"/>
                <a:tab pos="989013" algn="l"/>
              </a:tabLst>
            </a:pPr>
            <a:r>
              <a:rPr lang="pt-BR" b="1" dirty="0" smtClean="0">
                <a:latin typeface="Calibri" pitchFamily="34" charset="0"/>
              </a:rPr>
              <a:t/>
            </a:r>
            <a:br>
              <a:rPr lang="pt-BR" b="1" dirty="0" smtClean="0">
                <a:latin typeface="Calibri" pitchFamily="34" charset="0"/>
              </a:rPr>
            </a:b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12968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Instruções DML - Data </a:t>
            </a:r>
            <a:r>
              <a:rPr lang="pt-BR" sz="3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Manipulation</a:t>
            </a:r>
            <a:r>
              <a:rPr lang="pt-BR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</a:t>
            </a:r>
            <a:r>
              <a:rPr lang="pt-BR" sz="3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Language</a:t>
            </a:r>
            <a:endParaRPr lang="pt-BR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31640" y="2420888"/>
            <a:ext cx="122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  <a:latin typeface="Calibri" pitchFamily="34" charset="0"/>
              </a:rPr>
              <a:t>Excluir</a:t>
            </a:r>
            <a:endParaRPr lang="pt-BR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131840" y="2276872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  <a:latin typeface="Calibri" pitchFamily="34" charset="0"/>
              </a:rPr>
              <a:t>de</a:t>
            </a:r>
            <a:endParaRPr lang="pt-BR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51520" y="41490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  <a:latin typeface="Calibri" pitchFamily="34" charset="0"/>
              </a:rPr>
              <a:t>onde</a:t>
            </a:r>
            <a:endParaRPr lang="pt-BR" b="1" dirty="0">
              <a:solidFill>
                <a:srgbClr val="0070C0"/>
              </a:solidFill>
              <a:latin typeface="Calibri" pitchFamily="34" charset="0"/>
            </a:endParaRPr>
          </a:p>
        </p:txBody>
      </p:sp>
      <p:cxnSp>
        <p:nvCxnSpPr>
          <p:cNvPr id="9" name="Conector de seta reta 8"/>
          <p:cNvCxnSpPr>
            <a:stCxn id="5" idx="2"/>
          </p:cNvCxnSpPr>
          <p:nvPr/>
        </p:nvCxnSpPr>
        <p:spPr>
          <a:xfrm rot="5400000">
            <a:off x="1677927" y="2947989"/>
            <a:ext cx="42355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2"/>
          </p:cNvCxnSpPr>
          <p:nvPr/>
        </p:nvCxnSpPr>
        <p:spPr>
          <a:xfrm rot="5400000">
            <a:off x="3118484" y="2875584"/>
            <a:ext cx="49476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7" idx="0"/>
          </p:cNvCxnSpPr>
          <p:nvPr/>
        </p:nvCxnSpPr>
        <p:spPr>
          <a:xfrm rot="5400000" flipH="1" flipV="1">
            <a:off x="809581" y="3699031"/>
            <a:ext cx="288032" cy="612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700808"/>
            <a:ext cx="8712968" cy="4752528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719138" algn="l"/>
                <a:tab pos="989013" algn="l"/>
              </a:tabLst>
            </a:pPr>
            <a:r>
              <a:rPr lang="pt-BR" dirty="0" smtClean="0">
                <a:latin typeface="Calibri" pitchFamily="34" charset="0"/>
              </a:rPr>
              <a:t>Deletando dados: Comando </a:t>
            </a:r>
            <a:r>
              <a:rPr lang="pt-BR" sz="4000" b="1" dirty="0" smtClean="0">
                <a:latin typeface="Calibri" pitchFamily="34" charset="0"/>
              </a:rPr>
              <a:t>DELETE</a:t>
            </a:r>
          </a:p>
          <a:p>
            <a:pPr marL="0" indent="0">
              <a:buNone/>
              <a:tabLst>
                <a:tab pos="719138" algn="l"/>
                <a:tab pos="989013" algn="l"/>
              </a:tabLst>
            </a:pPr>
            <a:r>
              <a:rPr lang="pt-BR" b="1" dirty="0" smtClean="0">
                <a:latin typeface="Calibri" pitchFamily="34" charset="0"/>
              </a:rPr>
              <a:t/>
            </a:r>
            <a:br>
              <a:rPr lang="pt-BR" b="1" dirty="0" smtClean="0">
                <a:latin typeface="Calibri" pitchFamily="34" charset="0"/>
              </a:rPr>
            </a:br>
            <a:r>
              <a:rPr lang="pt-BR" sz="2400" dirty="0" smtClean="0">
                <a:latin typeface="Calibri" pitchFamily="34" charset="0"/>
              </a:rPr>
              <a:t>In</a:t>
            </a:r>
            <a:r>
              <a:rPr lang="pt-BR" sz="2400" dirty="0" smtClean="0">
                <a:latin typeface="Calibri" pitchFamily="34" charset="0"/>
                <a:cs typeface="Calibri" pitchFamily="34" charset="0"/>
              </a:rPr>
              <a:t>dica-se  qual registro deve ser deletado , para isso utilizamos o operador relacional “=“ indicando qual registro deve ser deletado comparando o valor de um campo do registro, assim se existir registro com o valor comparado esse será excluído. </a:t>
            </a:r>
          </a:p>
          <a:p>
            <a:pPr>
              <a:buNone/>
            </a:pPr>
            <a:r>
              <a:rPr lang="pt-BR" sz="2400" dirty="0" smtClean="0">
                <a:latin typeface="Calibri" pitchFamily="34" charset="0"/>
                <a:cs typeface="Calibri" pitchFamily="34" charset="0"/>
              </a:rPr>
              <a:t>Exemplo:</a:t>
            </a:r>
          </a:p>
          <a:p>
            <a:pPr>
              <a:buNone/>
            </a:pPr>
            <a:endParaRPr lang="pt-BR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  <a:tabLst>
                <a:tab pos="719138" algn="l"/>
                <a:tab pos="989013" algn="l"/>
              </a:tabLst>
            </a:pPr>
            <a:r>
              <a:rPr lang="pt-BR" sz="4800" b="1" dirty="0" smtClean="0">
                <a:latin typeface="Calibri" pitchFamily="34" charset="0"/>
              </a:rPr>
              <a:t>DELETE FROM </a:t>
            </a:r>
            <a:r>
              <a:rPr lang="pt-BR" sz="4800" b="1" dirty="0" err="1" smtClean="0">
                <a:latin typeface="Calibri" pitchFamily="34" charset="0"/>
              </a:rPr>
              <a:t>Funcionario</a:t>
            </a:r>
            <a:endParaRPr lang="pt-BR" sz="4800" b="1" dirty="0" smtClean="0">
              <a:latin typeface="Calibri" pitchFamily="34" charset="0"/>
            </a:endParaRPr>
          </a:p>
          <a:p>
            <a:pPr marL="0" indent="0">
              <a:buNone/>
              <a:tabLst>
                <a:tab pos="719138" algn="l"/>
                <a:tab pos="989013" algn="l"/>
              </a:tabLst>
            </a:pPr>
            <a:r>
              <a:rPr lang="pt-BR" sz="4800" b="1" dirty="0" smtClean="0">
                <a:latin typeface="Calibri" pitchFamily="34" charset="0"/>
              </a:rPr>
              <a:t> WHERE matricula = 4;</a:t>
            </a:r>
          </a:p>
          <a:p>
            <a:pPr>
              <a:buNone/>
            </a:pPr>
            <a:endParaRPr lang="pt-BR" sz="2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12968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Instruções DML - Data </a:t>
            </a:r>
            <a:r>
              <a:rPr lang="pt-BR" sz="3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Manipulation</a:t>
            </a:r>
            <a:r>
              <a:rPr lang="pt-BR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</a:t>
            </a:r>
            <a:r>
              <a:rPr lang="pt-BR" sz="3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Language</a:t>
            </a:r>
            <a:endParaRPr lang="pt-BR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509</TotalTime>
  <Words>172</Words>
  <Application>Microsoft Office PowerPoint</Application>
  <PresentationFormat>Apresentação na tela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Franklin Gothic Book</vt:lpstr>
      <vt:lpstr>Perpetua</vt:lpstr>
      <vt:lpstr>Wingdings 2</vt:lpstr>
      <vt:lpstr>Equity</vt:lpstr>
      <vt:lpstr>Curso Técnico em Informática</vt:lpstr>
      <vt:lpstr>Apresentação do PowerPoint</vt:lpstr>
      <vt:lpstr>Instruções DML - Data Manipulation Language</vt:lpstr>
      <vt:lpstr>Instruções DML - Data Manipulation Language</vt:lpstr>
      <vt:lpstr>Instruções DML - Data Manipulation Language</vt:lpstr>
      <vt:lpstr>Instruções DML - Data Manipulation Language</vt:lpstr>
      <vt:lpstr>Instruções DML - Data Manipulation Language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Técnico em Informática</dc:title>
  <dc:creator>Elisandra</dc:creator>
  <cp:lastModifiedBy>suporte</cp:lastModifiedBy>
  <cp:revision>59</cp:revision>
  <dcterms:created xsi:type="dcterms:W3CDTF">2010-08-16T18:28:20Z</dcterms:created>
  <dcterms:modified xsi:type="dcterms:W3CDTF">2024-04-18T13:56:29Z</dcterms:modified>
</cp:coreProperties>
</file>