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3" r:id="rId4"/>
    <p:sldId id="269" r:id="rId5"/>
    <p:sldId id="270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6" autoAdjust="0"/>
    <p:restoredTop sz="94660"/>
  </p:normalViewPr>
  <p:slideViewPr>
    <p:cSldViewPr>
      <p:cViewPr varScale="1">
        <p:scale>
          <a:sx n="87" d="100"/>
          <a:sy n="87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D994-B998-442E-986B-AD1B2EDD8930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7B9C-501D-40D7-B5F7-EF8271DDCB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9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00034" y="3200400"/>
            <a:ext cx="8143932" cy="2371740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Banco de dados II</a:t>
            </a:r>
          </a:p>
          <a:p>
            <a:endParaRPr lang="pt-BR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pt-BR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2º </a:t>
            </a:r>
            <a:r>
              <a:rPr lang="pt-BR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Etim</a:t>
            </a:r>
            <a:r>
              <a:rPr lang="pt-BR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BR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Etim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 em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792276-08E5-45B1-A6BB-1C046B4619C8}"/>
              </a:ext>
            </a:extLst>
          </p:cNvPr>
          <p:cNvSpPr txBox="1"/>
          <p:nvPr/>
        </p:nvSpPr>
        <p:spPr>
          <a:xfrm>
            <a:off x="6660232" y="5949280"/>
            <a:ext cx="2244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Profª</a:t>
            </a:r>
            <a:r>
              <a:rPr lang="pt-BR" sz="3200" dirty="0"/>
              <a:t> Andreia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74846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>Inserindo dados:  Comando  </a:t>
            </a:r>
            <a:r>
              <a:rPr lang="pt-BR" sz="4000" b="1" dirty="0">
                <a:latin typeface="Calibri" pitchFamily="34" charset="0"/>
              </a:rPr>
              <a:t>INSERT</a:t>
            </a: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3500" dirty="0">
                <a:latin typeface="Calibri" pitchFamily="34" charset="0"/>
              </a:rPr>
              <a:t>INSERT INTO &lt;</a:t>
            </a:r>
            <a:r>
              <a:rPr lang="pt-BR" sz="3500" dirty="0">
                <a:solidFill>
                  <a:srgbClr val="FF0000"/>
                </a:solidFill>
                <a:latin typeface="Calibri" pitchFamily="34" charset="0"/>
              </a:rPr>
              <a:t>nome da tabela</a:t>
            </a:r>
            <a:r>
              <a:rPr lang="pt-BR" sz="3500" dirty="0">
                <a:latin typeface="Calibri" pitchFamily="34" charset="0"/>
              </a:rPr>
              <a:t>&gt; VALUES (&lt;</a:t>
            </a:r>
            <a:r>
              <a:rPr lang="pt-BR" sz="3500" dirty="0">
                <a:solidFill>
                  <a:srgbClr val="FF0000"/>
                </a:solidFill>
                <a:latin typeface="Calibri" pitchFamily="34" charset="0"/>
              </a:rPr>
              <a:t>dados que serão inseridos na tabela</a:t>
            </a:r>
            <a:r>
              <a:rPr lang="pt-BR" sz="3500" dirty="0">
                <a:latin typeface="Calibri" pitchFamily="34" charset="0"/>
              </a:rPr>
              <a:t>&gt;);</a:t>
            </a: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>Esses dados devem estar separados por virgula, os dados par campos do tipo texto(</a:t>
            </a:r>
            <a:r>
              <a:rPr lang="pt-BR" sz="2800" dirty="0" err="1">
                <a:latin typeface="Calibri" pitchFamily="34" charset="0"/>
              </a:rPr>
              <a:t>char</a:t>
            </a:r>
            <a:r>
              <a:rPr lang="pt-BR" sz="2800" dirty="0">
                <a:latin typeface="Calibri" pitchFamily="34" charset="0"/>
              </a:rPr>
              <a:t> e </a:t>
            </a:r>
            <a:r>
              <a:rPr lang="pt-BR" sz="2800" dirty="0" err="1">
                <a:latin typeface="Calibri" pitchFamily="34" charset="0"/>
              </a:rPr>
              <a:t>varchar</a:t>
            </a:r>
            <a:r>
              <a:rPr lang="pt-BR" sz="2800" dirty="0">
                <a:latin typeface="Calibri" pitchFamily="34" charset="0"/>
              </a:rPr>
              <a:t>) deverão ser inseridos entre apostrofes. Os dados devem ser inseridos na ordem em que os campos  estão na tabela como mostra o exemplo a seguir.</a:t>
            </a:r>
            <a:r>
              <a:rPr lang="pt-BR" dirty="0"/>
              <a:t> </a:t>
            </a:r>
            <a:br>
              <a:rPr lang="pt-BR" dirty="0"/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– Linguagem de Manipulação de dados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276872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Inserir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79713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em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2276872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Valores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648358" y="2744924"/>
            <a:ext cx="3592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>
            <a:off x="2015716" y="274492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6200000" flipH="1">
            <a:off x="5868144" y="263691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284984"/>
            <a:ext cx="8964488" cy="25922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2800" dirty="0">
                <a:latin typeface="Calibri" pitchFamily="34" charset="0"/>
              </a:rPr>
              <a:t>Exemplo inserindo um registro : </a:t>
            </a:r>
          </a:p>
          <a:p>
            <a:pPr marL="0" indent="0">
              <a:buNone/>
            </a:pPr>
            <a:r>
              <a:rPr lang="pt-BR" sz="16000" b="1" dirty="0" err="1">
                <a:latin typeface="Calibri" pitchFamily="34" charset="0"/>
              </a:rPr>
              <a:t>Insert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 err="1">
                <a:latin typeface="Calibri" pitchFamily="34" charset="0"/>
              </a:rPr>
              <a:t>into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 err="1">
                <a:latin typeface="Calibri" pitchFamily="34" charset="0"/>
              </a:rPr>
              <a:t>funcionario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 err="1">
                <a:latin typeface="Calibri" pitchFamily="34" charset="0"/>
              </a:rPr>
              <a:t>values</a:t>
            </a:r>
            <a:endParaRPr lang="pt-BR" sz="16000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( 1,'</a:t>
            </a:r>
            <a:r>
              <a:rPr lang="pt-BR" sz="16000" b="1" dirty="0" err="1">
                <a:latin typeface="Calibri" pitchFamily="34" charset="0"/>
              </a:rPr>
              <a:t>Elisandra</a:t>
            </a:r>
            <a:r>
              <a:rPr lang="pt-BR" sz="16000" b="1" dirty="0">
                <a:latin typeface="Calibri" pitchFamily="34" charset="0"/>
              </a:rPr>
              <a:t>','rua das </a:t>
            </a:r>
            <a:r>
              <a:rPr lang="pt-BR" sz="16000" b="1" dirty="0" err="1">
                <a:latin typeface="Calibri" pitchFamily="34" charset="0"/>
              </a:rPr>
              <a:t>Avores</a:t>
            </a:r>
            <a:r>
              <a:rPr lang="pt-BR" sz="16000" b="1" dirty="0">
                <a:latin typeface="Calibri" pitchFamily="34" charset="0"/>
              </a:rPr>
              <a:t>',</a:t>
            </a: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'professora');</a:t>
            </a:r>
          </a:p>
          <a:p>
            <a:pPr marL="0" indent="0">
              <a:buNone/>
            </a:pP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– Linguagem de Manipulação de dados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528392" cy="163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748464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>Inserindo dados:  Comando  </a:t>
            </a:r>
            <a:r>
              <a:rPr lang="pt-BR" sz="4000" b="1" dirty="0">
                <a:latin typeface="Calibri" pitchFamily="34" charset="0"/>
              </a:rPr>
              <a:t>INSERT</a:t>
            </a: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3500" b="1" dirty="0">
                <a:latin typeface="Calibri" pitchFamily="34" charset="0"/>
              </a:rPr>
              <a:t>INSERT INTO &lt;</a:t>
            </a:r>
            <a:r>
              <a:rPr lang="pt-BR" sz="3500" b="1" dirty="0">
                <a:solidFill>
                  <a:srgbClr val="FF0000"/>
                </a:solidFill>
                <a:latin typeface="Calibri" pitchFamily="34" charset="0"/>
              </a:rPr>
              <a:t>nome da tabela</a:t>
            </a:r>
            <a:r>
              <a:rPr lang="pt-BR" sz="3500" b="1" dirty="0">
                <a:latin typeface="Calibri" pitchFamily="34" charset="0"/>
              </a:rPr>
              <a:t>&gt; (&lt;</a:t>
            </a:r>
            <a:r>
              <a:rPr lang="pt-BR" sz="3500" b="1" dirty="0">
                <a:solidFill>
                  <a:srgbClr val="FF0000"/>
                </a:solidFill>
                <a:latin typeface="Calibri" pitchFamily="34" charset="0"/>
              </a:rPr>
              <a:t>Campos</a:t>
            </a:r>
            <a:r>
              <a:rPr lang="pt-BR" sz="3500" b="1" dirty="0">
                <a:latin typeface="Calibri" pitchFamily="34" charset="0"/>
              </a:rPr>
              <a:t>&gt;) VALUES (&lt;</a:t>
            </a:r>
            <a:r>
              <a:rPr lang="pt-BR" sz="3500" b="1" dirty="0">
                <a:solidFill>
                  <a:srgbClr val="FF0000"/>
                </a:solidFill>
                <a:latin typeface="Calibri" pitchFamily="34" charset="0"/>
              </a:rPr>
              <a:t>dados que serão inseridos na tabela</a:t>
            </a:r>
            <a:r>
              <a:rPr lang="pt-BR" sz="3500" b="1" dirty="0">
                <a:latin typeface="Calibri" pitchFamily="34" charset="0"/>
              </a:rPr>
              <a:t>&gt;);</a:t>
            </a:r>
            <a:endParaRPr lang="pt-BR" sz="2800" b="1" dirty="0">
              <a:latin typeface="Calibri" pitchFamily="34" charset="0"/>
            </a:endParaRPr>
          </a:p>
          <a:p>
            <a:pPr marL="0" indent="0">
              <a:buNone/>
            </a:pP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– Linguagem de Manipulação de dados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276872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Inserir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79713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em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00562" y="4786322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Calibri" pitchFamily="34" charset="0"/>
              </a:rPr>
              <a:t>Valores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648358" y="2744924"/>
            <a:ext cx="3592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>
            <a:off x="2015716" y="274492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6200000" flipV="1">
            <a:off x="4643438" y="43576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284984"/>
            <a:ext cx="8964488" cy="25922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2800" dirty="0">
                <a:latin typeface="Calibri" pitchFamily="34" charset="0"/>
              </a:rPr>
              <a:t>Exemplo inserindo um registro : </a:t>
            </a:r>
          </a:p>
          <a:p>
            <a:pPr marL="0" indent="0">
              <a:buNone/>
            </a:pPr>
            <a:r>
              <a:rPr lang="pt-BR" sz="16000" b="1" dirty="0" err="1">
                <a:latin typeface="Calibri" pitchFamily="34" charset="0"/>
              </a:rPr>
              <a:t>Insert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 err="1">
                <a:latin typeface="Calibri" pitchFamily="34" charset="0"/>
              </a:rPr>
              <a:t>into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 err="1">
                <a:latin typeface="Calibri" pitchFamily="34" charset="0"/>
              </a:rPr>
              <a:t>funcionario</a:t>
            </a:r>
            <a:r>
              <a:rPr lang="pt-BR" sz="16000" b="1" dirty="0">
                <a:latin typeface="Calibri" pitchFamily="34" charset="0"/>
              </a:rPr>
              <a:t>(Matricula, nome) </a:t>
            </a:r>
            <a:r>
              <a:rPr lang="pt-BR" sz="16000" b="1" dirty="0" err="1">
                <a:latin typeface="Calibri" pitchFamily="34" charset="0"/>
              </a:rPr>
              <a:t>values</a:t>
            </a:r>
            <a:endParaRPr lang="pt-BR" sz="16000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( 1,'Elisandra’);</a:t>
            </a:r>
          </a:p>
          <a:p>
            <a:pPr marL="0" indent="0">
              <a:buNone/>
            </a:pP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– Linguagem de Manipulação de dados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528392" cy="163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00808"/>
            <a:ext cx="9144000" cy="47251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2800" dirty="0">
                <a:latin typeface="Calibri" pitchFamily="34" charset="0"/>
              </a:rPr>
              <a:t>Exemplo mais de um registro : </a:t>
            </a:r>
          </a:p>
          <a:p>
            <a:pPr marL="0" indent="0">
              <a:buNone/>
            </a:pPr>
            <a:endParaRPr lang="pt-BR" sz="1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17600" b="1" dirty="0">
                <a:latin typeface="Calibri" pitchFamily="34" charset="0"/>
              </a:rPr>
              <a:t> </a:t>
            </a:r>
            <a:r>
              <a:rPr lang="pt-BR" sz="17600" b="1" dirty="0" err="1">
                <a:latin typeface="Calibri" pitchFamily="34" charset="0"/>
              </a:rPr>
              <a:t>Insert</a:t>
            </a:r>
            <a:r>
              <a:rPr lang="pt-BR" sz="17600" b="1" dirty="0">
                <a:latin typeface="Calibri" pitchFamily="34" charset="0"/>
              </a:rPr>
              <a:t> </a:t>
            </a:r>
            <a:r>
              <a:rPr lang="pt-BR" sz="17600" b="1" dirty="0" err="1">
                <a:latin typeface="Calibri" pitchFamily="34" charset="0"/>
              </a:rPr>
              <a:t>into</a:t>
            </a:r>
            <a:r>
              <a:rPr lang="pt-BR" sz="17600" b="1" dirty="0">
                <a:latin typeface="Calibri" pitchFamily="34" charset="0"/>
              </a:rPr>
              <a:t> </a:t>
            </a:r>
            <a:r>
              <a:rPr lang="pt-BR" sz="17600" b="1" dirty="0" err="1">
                <a:latin typeface="Calibri" pitchFamily="34" charset="0"/>
              </a:rPr>
              <a:t>funcionario</a:t>
            </a:r>
            <a:r>
              <a:rPr lang="pt-BR" sz="17600" b="1" dirty="0">
                <a:latin typeface="Calibri" pitchFamily="34" charset="0"/>
              </a:rPr>
              <a:t> </a:t>
            </a:r>
            <a:r>
              <a:rPr lang="pt-BR" sz="17600" b="1" dirty="0" err="1">
                <a:latin typeface="Calibri" pitchFamily="34" charset="0"/>
              </a:rPr>
              <a:t>values</a:t>
            </a:r>
            <a:endParaRPr lang="pt-BR" sz="17600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1600" b="1" dirty="0">
                <a:latin typeface="Calibri" pitchFamily="34" charset="0"/>
              </a:rPr>
              <a:t>(</a:t>
            </a:r>
            <a:r>
              <a:rPr lang="pt-BR" sz="16000" b="1" dirty="0">
                <a:latin typeface="Calibri" pitchFamily="34" charset="0"/>
              </a:rPr>
              <a:t> 1,'</a:t>
            </a:r>
            <a:r>
              <a:rPr lang="pt-BR" sz="16000" b="1" dirty="0" err="1">
                <a:latin typeface="Calibri" pitchFamily="34" charset="0"/>
              </a:rPr>
              <a:t>Elisandra</a:t>
            </a:r>
            <a:r>
              <a:rPr lang="pt-BR" sz="16000" b="1" dirty="0">
                <a:latin typeface="Calibri" pitchFamily="34" charset="0"/>
              </a:rPr>
              <a:t>',‘Iguape',</a:t>
            </a: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 'professora'</a:t>
            </a:r>
            <a:r>
              <a:rPr lang="pt-BR" sz="21600" b="1" dirty="0">
                <a:latin typeface="Calibri" pitchFamily="34" charset="0"/>
              </a:rPr>
              <a:t>)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21600" b="1" dirty="0">
                <a:latin typeface="Calibri" pitchFamily="34" charset="0"/>
              </a:rPr>
              <a:t> ( </a:t>
            </a:r>
            <a:r>
              <a:rPr lang="pt-BR" sz="16000" b="1" dirty="0">
                <a:latin typeface="Calibri" pitchFamily="34" charset="0"/>
              </a:rPr>
              <a:t>2,‘Luis',’Iguape',</a:t>
            </a: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 'professor'</a:t>
            </a:r>
            <a:r>
              <a:rPr lang="pt-BR" sz="21600" b="1" dirty="0">
                <a:latin typeface="Calibri" pitchFamily="34" charset="0"/>
              </a:rPr>
              <a:t>)</a:t>
            </a:r>
            <a:r>
              <a:rPr lang="pt-BR" sz="16000" b="1" dirty="0">
                <a:latin typeface="Calibri" pitchFamily="34" charset="0"/>
              </a:rPr>
              <a:t> </a:t>
            </a:r>
            <a:r>
              <a:rPr lang="pt-BR" sz="16000" b="1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pt-BR" sz="21600" b="1" dirty="0">
                <a:latin typeface="Calibri" pitchFamily="34" charset="0"/>
              </a:rPr>
              <a:t> ( </a:t>
            </a:r>
            <a:r>
              <a:rPr lang="pt-BR" sz="16000" b="1" dirty="0">
                <a:latin typeface="Calibri" pitchFamily="34" charset="0"/>
              </a:rPr>
              <a:t>3, ‘</a:t>
            </a:r>
            <a:r>
              <a:rPr lang="pt-BR" sz="16000" b="1" dirty="0" err="1">
                <a:latin typeface="Calibri" pitchFamily="34" charset="0"/>
              </a:rPr>
              <a:t>Andreia</a:t>
            </a:r>
            <a:r>
              <a:rPr lang="pt-BR" sz="16000" b="1" dirty="0">
                <a:latin typeface="Calibri" pitchFamily="34" charset="0"/>
              </a:rPr>
              <a:t>‘ , ‘Miracatu‘ ,</a:t>
            </a:r>
          </a:p>
          <a:p>
            <a:pPr marL="0" indent="0">
              <a:buNone/>
            </a:pPr>
            <a:r>
              <a:rPr lang="pt-BR" sz="16000" b="1" dirty="0">
                <a:latin typeface="Calibri" pitchFamily="34" charset="0"/>
              </a:rPr>
              <a:t> 'professora'</a:t>
            </a:r>
            <a:r>
              <a:rPr lang="pt-BR" sz="21600" b="1" dirty="0">
                <a:latin typeface="Calibri" pitchFamily="34" charset="0"/>
              </a:rPr>
              <a:t>)</a:t>
            </a:r>
            <a:r>
              <a:rPr lang="pt-BR" sz="16000" b="1" dirty="0">
                <a:latin typeface="Calibri" pitchFamily="34" charset="0"/>
              </a:rPr>
              <a:t> ;</a:t>
            </a:r>
          </a:p>
          <a:p>
            <a:pPr marL="0" indent="0">
              <a:buNone/>
            </a:pPr>
            <a:endParaRPr lang="pt-BR" sz="2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sz="2800" dirty="0">
                <a:latin typeface="Calibri" pitchFamily="34" charset="0"/>
              </a:rPr>
              <a:t/>
            </a:r>
            <a:br>
              <a:rPr lang="pt-BR" sz="2800" dirty="0">
                <a:latin typeface="Calibri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– Linguagem de Manipulação de dados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612</TotalTime>
  <Words>156</Words>
  <Application>Microsoft Office PowerPoint</Application>
  <PresentationFormat>Apresentação na tela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 Etim em Desenvolvimento de Sistemas</vt:lpstr>
      <vt:lpstr>Instruções DML – Linguagem de Manipulação de dados</vt:lpstr>
      <vt:lpstr>Instruções DML – Linguagem de Manipulação de dados</vt:lpstr>
      <vt:lpstr>Instruções DML – Linguagem de Manipulação de dados</vt:lpstr>
      <vt:lpstr>Instruções DML – Linguagem de Manipulação de dados</vt:lpstr>
      <vt:lpstr>Instruções DML – Linguagem de Manipulação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</dc:title>
  <dc:creator>Elisandra</dc:creator>
  <cp:lastModifiedBy>suporte</cp:lastModifiedBy>
  <cp:revision>66</cp:revision>
  <dcterms:created xsi:type="dcterms:W3CDTF">2010-08-16T18:28:20Z</dcterms:created>
  <dcterms:modified xsi:type="dcterms:W3CDTF">2024-03-19T13:56:02Z</dcterms:modified>
</cp:coreProperties>
</file>