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3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59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10C17-F419-8E49-952F-29D27470FC36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B6F5B3AC-75E9-224B-8E3B-B47C8674861D}">
      <dgm:prSet phldrT="[Text]"/>
      <dgm:spPr/>
      <dgm:t>
        <a:bodyPr/>
        <a:lstStyle/>
        <a:p>
          <a:r>
            <a:rPr lang="en-US" dirty="0"/>
            <a:t>Setup and dependencies</a:t>
          </a:r>
        </a:p>
      </dgm:t>
    </dgm:pt>
    <dgm:pt modelId="{828503E7-5070-4E4B-8BF2-C4C563C18E9D}" type="parTrans" cxnId="{6601DCEE-DD43-224E-BB4B-2366AA742D6E}">
      <dgm:prSet/>
      <dgm:spPr/>
      <dgm:t>
        <a:bodyPr/>
        <a:lstStyle/>
        <a:p>
          <a:endParaRPr lang="en-US"/>
        </a:p>
      </dgm:t>
    </dgm:pt>
    <dgm:pt modelId="{C379E143-1C82-244B-A360-5682E4D39339}" type="sibTrans" cxnId="{6601DCEE-DD43-224E-BB4B-2366AA742D6E}">
      <dgm:prSet/>
      <dgm:spPr/>
      <dgm:t>
        <a:bodyPr/>
        <a:lstStyle/>
        <a:p>
          <a:endParaRPr lang="en-US"/>
        </a:p>
      </dgm:t>
    </dgm:pt>
    <dgm:pt modelId="{2999A98B-7D6C-AB4E-A545-1BB35B4E292E}">
      <dgm:prSet phldrT="[Text]"/>
      <dgm:spPr/>
      <dgm:t>
        <a:bodyPr/>
        <a:lstStyle/>
        <a:p>
          <a:r>
            <a:rPr lang="en-US" dirty="0"/>
            <a:t>Merging two data sets: joins</a:t>
          </a:r>
        </a:p>
      </dgm:t>
    </dgm:pt>
    <dgm:pt modelId="{653050F8-04C0-2F4D-A4F5-8BF66CEFCC31}" type="parTrans" cxnId="{D3E44A91-868A-3748-ABE6-B24C8E9AFA6F}">
      <dgm:prSet/>
      <dgm:spPr/>
      <dgm:t>
        <a:bodyPr/>
        <a:lstStyle/>
        <a:p>
          <a:endParaRPr lang="en-US"/>
        </a:p>
      </dgm:t>
    </dgm:pt>
    <dgm:pt modelId="{B57A72B1-E5EC-514D-9E50-C4B8149DF874}" type="sibTrans" cxnId="{D3E44A91-868A-3748-ABE6-B24C8E9AFA6F}">
      <dgm:prSet/>
      <dgm:spPr/>
      <dgm:t>
        <a:bodyPr/>
        <a:lstStyle/>
        <a:p>
          <a:endParaRPr lang="en-US"/>
        </a:p>
      </dgm:t>
    </dgm:pt>
    <dgm:pt modelId="{0147D58A-1924-394C-9AE7-2D508A8CF782}">
      <dgm:prSet phldrT="[Text]"/>
      <dgm:spPr/>
      <dgm:t>
        <a:bodyPr/>
        <a:lstStyle/>
        <a:p>
          <a:r>
            <a:rPr lang="en-US" dirty="0"/>
            <a:t>Approximate string matching</a:t>
          </a:r>
        </a:p>
      </dgm:t>
    </dgm:pt>
    <dgm:pt modelId="{45369092-9E29-584E-87E7-022301299EC9}" type="parTrans" cxnId="{C97AD233-9908-1549-84B7-1A6623FC5FDF}">
      <dgm:prSet/>
      <dgm:spPr/>
      <dgm:t>
        <a:bodyPr/>
        <a:lstStyle/>
        <a:p>
          <a:endParaRPr lang="en-US"/>
        </a:p>
      </dgm:t>
    </dgm:pt>
    <dgm:pt modelId="{2CF4DC79-442C-4B4E-A6D3-FD386F901448}" type="sibTrans" cxnId="{C97AD233-9908-1549-84B7-1A6623FC5FDF}">
      <dgm:prSet/>
      <dgm:spPr/>
      <dgm:t>
        <a:bodyPr/>
        <a:lstStyle/>
        <a:p>
          <a:endParaRPr lang="en-US"/>
        </a:p>
      </dgm:t>
    </dgm:pt>
    <dgm:pt modelId="{1523A0BC-7893-AF45-AD56-AB527C7D8114}">
      <dgm:prSet/>
      <dgm:spPr/>
      <dgm:t>
        <a:bodyPr/>
        <a:lstStyle/>
        <a:p>
          <a:r>
            <a:rPr lang="en-US" dirty="0"/>
            <a:t>“Fuzzy” joins</a:t>
          </a:r>
        </a:p>
      </dgm:t>
    </dgm:pt>
    <dgm:pt modelId="{032553E8-AB5F-1A44-B822-4D38C60FFD17}" type="parTrans" cxnId="{83E2C48C-26F3-7742-AF26-FD5C2A762945}">
      <dgm:prSet/>
      <dgm:spPr/>
      <dgm:t>
        <a:bodyPr/>
        <a:lstStyle/>
        <a:p>
          <a:endParaRPr lang="en-US"/>
        </a:p>
      </dgm:t>
    </dgm:pt>
    <dgm:pt modelId="{DAFBA928-335F-0D4C-86D1-282B55C86626}" type="sibTrans" cxnId="{83E2C48C-26F3-7742-AF26-FD5C2A762945}">
      <dgm:prSet/>
      <dgm:spPr/>
      <dgm:t>
        <a:bodyPr/>
        <a:lstStyle/>
        <a:p>
          <a:endParaRPr lang="en-US"/>
        </a:p>
      </dgm:t>
    </dgm:pt>
    <dgm:pt modelId="{46E4E0FE-7AA3-F14C-9D3E-3863FEF6369F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ED7C70A3-7919-D34C-BC68-4E060503E2F6}" type="parTrans" cxnId="{5A1D9175-F731-E547-A967-3F0A3E2C15EC}">
      <dgm:prSet/>
      <dgm:spPr/>
      <dgm:t>
        <a:bodyPr/>
        <a:lstStyle/>
        <a:p>
          <a:endParaRPr lang="en-US"/>
        </a:p>
      </dgm:t>
    </dgm:pt>
    <dgm:pt modelId="{0A172EC3-B8F9-6045-8AD7-D0B7C8F15CDB}" type="sibTrans" cxnId="{5A1D9175-F731-E547-A967-3F0A3E2C15EC}">
      <dgm:prSet/>
      <dgm:spPr/>
      <dgm:t>
        <a:bodyPr/>
        <a:lstStyle/>
        <a:p>
          <a:endParaRPr lang="en-US"/>
        </a:p>
      </dgm:t>
    </dgm:pt>
    <dgm:pt modelId="{75AEA4CC-934E-9542-844A-C739352706E9}" type="pres">
      <dgm:prSet presAssocID="{5DA10C17-F419-8E49-952F-29D27470FC36}" presName="Name0" presStyleCnt="0">
        <dgm:presLayoutVars>
          <dgm:dir/>
          <dgm:resizeHandles val="exact"/>
        </dgm:presLayoutVars>
      </dgm:prSet>
      <dgm:spPr/>
    </dgm:pt>
    <dgm:pt modelId="{B783911B-3238-4F4D-A318-234574DF92A0}" type="pres">
      <dgm:prSet presAssocID="{B6F5B3AC-75E9-224B-8E3B-B47C8674861D}" presName="parTxOnly" presStyleLbl="node1" presStyleIdx="0" presStyleCnt="5">
        <dgm:presLayoutVars>
          <dgm:bulletEnabled val="1"/>
        </dgm:presLayoutVars>
      </dgm:prSet>
      <dgm:spPr/>
    </dgm:pt>
    <dgm:pt modelId="{3869E32A-F5F4-0D40-8575-13F62186CDD9}" type="pres">
      <dgm:prSet presAssocID="{C379E143-1C82-244B-A360-5682E4D39339}" presName="parSpace" presStyleCnt="0"/>
      <dgm:spPr/>
    </dgm:pt>
    <dgm:pt modelId="{AE7DAC26-0407-FC46-B999-2D7979135D05}" type="pres">
      <dgm:prSet presAssocID="{2999A98B-7D6C-AB4E-A545-1BB35B4E292E}" presName="parTxOnly" presStyleLbl="node1" presStyleIdx="1" presStyleCnt="5">
        <dgm:presLayoutVars>
          <dgm:bulletEnabled val="1"/>
        </dgm:presLayoutVars>
      </dgm:prSet>
      <dgm:spPr/>
    </dgm:pt>
    <dgm:pt modelId="{40657941-3F0D-ED42-80A7-025BBBCCD4E9}" type="pres">
      <dgm:prSet presAssocID="{B57A72B1-E5EC-514D-9E50-C4B8149DF874}" presName="parSpace" presStyleCnt="0"/>
      <dgm:spPr/>
    </dgm:pt>
    <dgm:pt modelId="{7D059EBD-057B-B34C-936A-54ED14B9C5F6}" type="pres">
      <dgm:prSet presAssocID="{0147D58A-1924-394C-9AE7-2D508A8CF782}" presName="parTxOnly" presStyleLbl="node1" presStyleIdx="2" presStyleCnt="5">
        <dgm:presLayoutVars>
          <dgm:bulletEnabled val="1"/>
        </dgm:presLayoutVars>
      </dgm:prSet>
      <dgm:spPr/>
    </dgm:pt>
    <dgm:pt modelId="{9721C29C-3CD1-8A46-B45E-F14CD455CF77}" type="pres">
      <dgm:prSet presAssocID="{2CF4DC79-442C-4B4E-A6D3-FD386F901448}" presName="parSpace" presStyleCnt="0"/>
      <dgm:spPr/>
    </dgm:pt>
    <dgm:pt modelId="{1CEC5EA1-FB13-B14C-99D7-D45A371F531A}" type="pres">
      <dgm:prSet presAssocID="{1523A0BC-7893-AF45-AD56-AB527C7D8114}" presName="parTxOnly" presStyleLbl="node1" presStyleIdx="3" presStyleCnt="5">
        <dgm:presLayoutVars>
          <dgm:bulletEnabled val="1"/>
        </dgm:presLayoutVars>
      </dgm:prSet>
      <dgm:spPr/>
    </dgm:pt>
    <dgm:pt modelId="{B3EEB276-08C1-8841-8C08-2CC7C47A0A11}" type="pres">
      <dgm:prSet presAssocID="{DAFBA928-335F-0D4C-86D1-282B55C86626}" presName="parSpace" presStyleCnt="0"/>
      <dgm:spPr/>
    </dgm:pt>
    <dgm:pt modelId="{7E7A0262-4E5A-3C4E-8AD4-9711AC42AA1A}" type="pres">
      <dgm:prSet presAssocID="{46E4E0FE-7AA3-F14C-9D3E-3863FEF6369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E455B03-BF07-ED4E-BE8D-C4BA8DA50ABC}" type="presOf" srcId="{2999A98B-7D6C-AB4E-A545-1BB35B4E292E}" destId="{AE7DAC26-0407-FC46-B999-2D7979135D05}" srcOrd="0" destOrd="0" presId="urn:microsoft.com/office/officeart/2005/8/layout/hChevron3"/>
    <dgm:cxn modelId="{D3787810-01DF-5A4F-AD02-F1118B319174}" type="presOf" srcId="{1523A0BC-7893-AF45-AD56-AB527C7D8114}" destId="{1CEC5EA1-FB13-B14C-99D7-D45A371F531A}" srcOrd="0" destOrd="0" presId="urn:microsoft.com/office/officeart/2005/8/layout/hChevron3"/>
    <dgm:cxn modelId="{A5BEAF1A-DB5D-8D4A-BA15-686FECB9FD9F}" type="presOf" srcId="{B6F5B3AC-75E9-224B-8E3B-B47C8674861D}" destId="{B783911B-3238-4F4D-A318-234574DF92A0}" srcOrd="0" destOrd="0" presId="urn:microsoft.com/office/officeart/2005/8/layout/hChevron3"/>
    <dgm:cxn modelId="{C97AD233-9908-1549-84B7-1A6623FC5FDF}" srcId="{5DA10C17-F419-8E49-952F-29D27470FC36}" destId="{0147D58A-1924-394C-9AE7-2D508A8CF782}" srcOrd="2" destOrd="0" parTransId="{45369092-9E29-584E-87E7-022301299EC9}" sibTransId="{2CF4DC79-442C-4B4E-A6D3-FD386F901448}"/>
    <dgm:cxn modelId="{5A1D9175-F731-E547-A967-3F0A3E2C15EC}" srcId="{5DA10C17-F419-8E49-952F-29D27470FC36}" destId="{46E4E0FE-7AA3-F14C-9D3E-3863FEF6369F}" srcOrd="4" destOrd="0" parTransId="{ED7C70A3-7919-D34C-BC68-4E060503E2F6}" sibTransId="{0A172EC3-B8F9-6045-8AD7-D0B7C8F15CDB}"/>
    <dgm:cxn modelId="{83E2C48C-26F3-7742-AF26-FD5C2A762945}" srcId="{5DA10C17-F419-8E49-952F-29D27470FC36}" destId="{1523A0BC-7893-AF45-AD56-AB527C7D8114}" srcOrd="3" destOrd="0" parTransId="{032553E8-AB5F-1A44-B822-4D38C60FFD17}" sibTransId="{DAFBA928-335F-0D4C-86D1-282B55C86626}"/>
    <dgm:cxn modelId="{EF57128D-50A8-3A45-BB6B-5C90DF9A23D2}" type="presOf" srcId="{46E4E0FE-7AA3-F14C-9D3E-3863FEF6369F}" destId="{7E7A0262-4E5A-3C4E-8AD4-9711AC42AA1A}" srcOrd="0" destOrd="0" presId="urn:microsoft.com/office/officeart/2005/8/layout/hChevron3"/>
    <dgm:cxn modelId="{D3E44A91-868A-3748-ABE6-B24C8E9AFA6F}" srcId="{5DA10C17-F419-8E49-952F-29D27470FC36}" destId="{2999A98B-7D6C-AB4E-A545-1BB35B4E292E}" srcOrd="1" destOrd="0" parTransId="{653050F8-04C0-2F4D-A4F5-8BF66CEFCC31}" sibTransId="{B57A72B1-E5EC-514D-9E50-C4B8149DF874}"/>
    <dgm:cxn modelId="{DEEAAFA8-0054-B043-BE2B-9AE626B698AE}" type="presOf" srcId="{5DA10C17-F419-8E49-952F-29D27470FC36}" destId="{75AEA4CC-934E-9542-844A-C739352706E9}" srcOrd="0" destOrd="0" presId="urn:microsoft.com/office/officeart/2005/8/layout/hChevron3"/>
    <dgm:cxn modelId="{E38B42E5-55F2-5A4D-AFA1-086C99F4111D}" type="presOf" srcId="{0147D58A-1924-394C-9AE7-2D508A8CF782}" destId="{7D059EBD-057B-B34C-936A-54ED14B9C5F6}" srcOrd="0" destOrd="0" presId="urn:microsoft.com/office/officeart/2005/8/layout/hChevron3"/>
    <dgm:cxn modelId="{6601DCEE-DD43-224E-BB4B-2366AA742D6E}" srcId="{5DA10C17-F419-8E49-952F-29D27470FC36}" destId="{B6F5B3AC-75E9-224B-8E3B-B47C8674861D}" srcOrd="0" destOrd="0" parTransId="{828503E7-5070-4E4B-8BF2-C4C563C18E9D}" sibTransId="{C379E143-1C82-244B-A360-5682E4D39339}"/>
    <dgm:cxn modelId="{6BCDC093-8322-8E41-9268-D8727DF0CE25}" type="presParOf" srcId="{75AEA4CC-934E-9542-844A-C739352706E9}" destId="{B783911B-3238-4F4D-A318-234574DF92A0}" srcOrd="0" destOrd="0" presId="urn:microsoft.com/office/officeart/2005/8/layout/hChevron3"/>
    <dgm:cxn modelId="{FAB535D7-17A2-1843-84A2-5EFDF519D323}" type="presParOf" srcId="{75AEA4CC-934E-9542-844A-C739352706E9}" destId="{3869E32A-F5F4-0D40-8575-13F62186CDD9}" srcOrd="1" destOrd="0" presId="urn:microsoft.com/office/officeart/2005/8/layout/hChevron3"/>
    <dgm:cxn modelId="{476929AF-DBBB-7349-BD4E-0F5145AB090D}" type="presParOf" srcId="{75AEA4CC-934E-9542-844A-C739352706E9}" destId="{AE7DAC26-0407-FC46-B999-2D7979135D05}" srcOrd="2" destOrd="0" presId="urn:microsoft.com/office/officeart/2005/8/layout/hChevron3"/>
    <dgm:cxn modelId="{9C392CDE-560A-B14C-9BFF-BDAD6863C8CE}" type="presParOf" srcId="{75AEA4CC-934E-9542-844A-C739352706E9}" destId="{40657941-3F0D-ED42-80A7-025BBBCCD4E9}" srcOrd="3" destOrd="0" presId="urn:microsoft.com/office/officeart/2005/8/layout/hChevron3"/>
    <dgm:cxn modelId="{81A342E7-87FB-AE46-B0DD-47ED24CC7F8C}" type="presParOf" srcId="{75AEA4CC-934E-9542-844A-C739352706E9}" destId="{7D059EBD-057B-B34C-936A-54ED14B9C5F6}" srcOrd="4" destOrd="0" presId="urn:microsoft.com/office/officeart/2005/8/layout/hChevron3"/>
    <dgm:cxn modelId="{9B8DBED3-E4F7-0848-9BD6-6ECF797D2B3C}" type="presParOf" srcId="{75AEA4CC-934E-9542-844A-C739352706E9}" destId="{9721C29C-3CD1-8A46-B45E-F14CD455CF77}" srcOrd="5" destOrd="0" presId="urn:microsoft.com/office/officeart/2005/8/layout/hChevron3"/>
    <dgm:cxn modelId="{7A7B62D8-8637-AE4B-B992-0287DFBD6184}" type="presParOf" srcId="{75AEA4CC-934E-9542-844A-C739352706E9}" destId="{1CEC5EA1-FB13-B14C-99D7-D45A371F531A}" srcOrd="6" destOrd="0" presId="urn:microsoft.com/office/officeart/2005/8/layout/hChevron3"/>
    <dgm:cxn modelId="{0EF2DE31-14A4-DF43-8A21-869B7EEF13FF}" type="presParOf" srcId="{75AEA4CC-934E-9542-844A-C739352706E9}" destId="{B3EEB276-08C1-8841-8C08-2CC7C47A0A11}" srcOrd="7" destOrd="0" presId="urn:microsoft.com/office/officeart/2005/8/layout/hChevron3"/>
    <dgm:cxn modelId="{C8B37AEF-2078-ED44-A454-92353F3202F7}" type="presParOf" srcId="{75AEA4CC-934E-9542-844A-C739352706E9}" destId="{7E7A0262-4E5A-3C4E-8AD4-9711AC42AA1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3911B-3238-4F4D-A318-234574DF92A0}">
      <dsp:nvSpPr>
        <dsp:cNvPr id="0" name=""/>
        <dsp:cNvSpPr/>
      </dsp:nvSpPr>
      <dsp:spPr>
        <a:xfrm>
          <a:off x="1283" y="331228"/>
          <a:ext cx="2503103" cy="100124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Setup and dependencies</a:t>
          </a:r>
        </a:p>
      </dsp:txBody>
      <dsp:txXfrm>
        <a:off x="1283" y="331228"/>
        <a:ext cx="2252793" cy="1001241"/>
      </dsp:txXfrm>
    </dsp:sp>
    <dsp:sp modelId="{AE7DAC26-0407-FC46-B999-2D7979135D05}">
      <dsp:nvSpPr>
        <dsp:cNvPr id="0" name=""/>
        <dsp:cNvSpPr/>
      </dsp:nvSpPr>
      <dsp:spPr>
        <a:xfrm>
          <a:off x="2003766" y="331228"/>
          <a:ext cx="2503103" cy="100124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Merging two data sets: joins</a:t>
          </a:r>
        </a:p>
      </dsp:txBody>
      <dsp:txXfrm>
        <a:off x="2504387" y="331228"/>
        <a:ext cx="1501862" cy="1001241"/>
      </dsp:txXfrm>
    </dsp:sp>
    <dsp:sp modelId="{7D059EBD-057B-B34C-936A-54ED14B9C5F6}">
      <dsp:nvSpPr>
        <dsp:cNvPr id="0" name=""/>
        <dsp:cNvSpPr/>
      </dsp:nvSpPr>
      <dsp:spPr>
        <a:xfrm>
          <a:off x="4006248" y="331228"/>
          <a:ext cx="2503103" cy="100124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Approximate string matching</a:t>
          </a:r>
        </a:p>
      </dsp:txBody>
      <dsp:txXfrm>
        <a:off x="4506869" y="331228"/>
        <a:ext cx="1501862" cy="1001241"/>
      </dsp:txXfrm>
    </dsp:sp>
    <dsp:sp modelId="{1CEC5EA1-FB13-B14C-99D7-D45A371F531A}">
      <dsp:nvSpPr>
        <dsp:cNvPr id="0" name=""/>
        <dsp:cNvSpPr/>
      </dsp:nvSpPr>
      <dsp:spPr>
        <a:xfrm>
          <a:off x="6008730" y="331228"/>
          <a:ext cx="2503103" cy="100124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“Fuzzy” joins</a:t>
          </a:r>
        </a:p>
      </dsp:txBody>
      <dsp:txXfrm>
        <a:off x="6509351" y="331228"/>
        <a:ext cx="1501862" cy="1001241"/>
      </dsp:txXfrm>
    </dsp:sp>
    <dsp:sp modelId="{7E7A0262-4E5A-3C4E-8AD4-9711AC42AA1A}">
      <dsp:nvSpPr>
        <dsp:cNvPr id="0" name=""/>
        <dsp:cNvSpPr/>
      </dsp:nvSpPr>
      <dsp:spPr>
        <a:xfrm>
          <a:off x="8011213" y="331228"/>
          <a:ext cx="2503103" cy="100124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Conclusion</a:t>
          </a:r>
        </a:p>
      </dsp:txBody>
      <dsp:txXfrm>
        <a:off x="8511834" y="331228"/>
        <a:ext cx="1501862" cy="1001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D7950-E9E4-8E42-994F-51FF26D0723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76F25-B383-9D4F-A4B6-CFA4115B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0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76F25-B383-9D4F-A4B6-CFA4115B56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0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6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8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9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4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73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0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2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7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4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llemanau/NUIT_text_matching_worksh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6EA0-1F22-4C44-B71D-FC1BFC986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Text Analysis: Matching and Linking for Joining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AE234-1F98-1446-B981-23F9DDB3B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Austin Alleman</a:t>
            </a:r>
          </a:p>
          <a:p>
            <a:r>
              <a:rPr lang="en-US" dirty="0"/>
              <a:t>November 20, 2019</a:t>
            </a:r>
          </a:p>
        </p:txBody>
      </p:sp>
    </p:spTree>
    <p:extLst>
      <p:ext uri="{BB962C8B-B14F-4D97-AF65-F5344CB8AC3E}">
        <p14:creationId xmlns:p14="http://schemas.microsoft.com/office/powerpoint/2010/main" val="321702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B1ED-2BE2-FE46-9E83-57DC5F27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3" y="311549"/>
            <a:ext cx="11127179" cy="874314"/>
          </a:xfrm>
        </p:spPr>
        <p:txBody>
          <a:bodyPr>
            <a:normAutofit/>
          </a:bodyPr>
          <a:lstStyle/>
          <a:p>
            <a:r>
              <a:rPr lang="en-US" dirty="0"/>
              <a:t>Workshop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4E76-F34D-E04E-B2AB-D0238C779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1386073"/>
            <a:ext cx="11127179" cy="5160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All materials, including these slides, R scripts, and an </a:t>
            </a:r>
            <a:r>
              <a:rPr lang="en-US" sz="2800" dirty="0" err="1"/>
              <a:t>RMarkdown</a:t>
            </a:r>
            <a:r>
              <a:rPr lang="en-US" sz="2800" dirty="0"/>
              <a:t> version of this workshop are available here: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https://github.com/allemanau/NUIT_text_matching_workshop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E6321C-3218-824B-96F0-9821E8B22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864" y="3039547"/>
            <a:ext cx="8562975" cy="3506904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22CF68F6-FAC6-D14A-A5AD-F04E7218B5CF}"/>
              </a:ext>
            </a:extLst>
          </p:cNvPr>
          <p:cNvSpPr/>
          <p:nvPr/>
        </p:nvSpPr>
        <p:spPr>
          <a:xfrm rot="3727237">
            <a:off x="8816471" y="4491740"/>
            <a:ext cx="1122119" cy="412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4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B1ED-2BE2-FE46-9E83-57DC5F27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3" y="311549"/>
            <a:ext cx="11127179" cy="874314"/>
          </a:xfrm>
        </p:spPr>
        <p:txBody>
          <a:bodyPr>
            <a:normAutofit/>
          </a:bodyPr>
          <a:lstStyle/>
          <a:p>
            <a:r>
              <a:rPr lang="en-US" dirty="0"/>
              <a:t>INTRODUCTIONS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556"/>
            <a:ext cx="10515600" cy="49241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Who am I?</a:t>
            </a:r>
          </a:p>
          <a:p>
            <a:r>
              <a:rPr lang="en-US" sz="2800" dirty="0"/>
              <a:t>Data science research consultant with NUIT RCS</a:t>
            </a:r>
          </a:p>
          <a:p>
            <a:r>
              <a:rPr lang="en-US" sz="2800" dirty="0"/>
              <a:t>Fuzzy logic evangelist and practitioner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Who are you?</a:t>
            </a:r>
            <a:endParaRPr lang="en-US" sz="2800" dirty="0"/>
          </a:p>
          <a:p>
            <a:r>
              <a:rPr lang="en-US" sz="2800" dirty="0"/>
              <a:t>Introduce yourself to your neighbors!</a:t>
            </a:r>
          </a:p>
          <a:p>
            <a:r>
              <a:rPr lang="en-US" sz="2800" dirty="0"/>
              <a:t>What do you work on? What brings you here?</a:t>
            </a:r>
          </a:p>
        </p:txBody>
      </p:sp>
    </p:spTree>
    <p:extLst>
      <p:ext uri="{BB962C8B-B14F-4D97-AF65-F5344CB8AC3E}">
        <p14:creationId xmlns:p14="http://schemas.microsoft.com/office/powerpoint/2010/main" val="243410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B1ED-2BE2-FE46-9E83-57DC5F27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3" y="311549"/>
            <a:ext cx="11127179" cy="874314"/>
          </a:xfrm>
        </p:spPr>
        <p:txBody>
          <a:bodyPr>
            <a:normAutofit/>
          </a:bodyPr>
          <a:lstStyle/>
          <a:p>
            <a:r>
              <a:rPr lang="en-US" dirty="0"/>
              <a:t>ORDER OF OPERATIONS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2BA762-4F27-3E4A-B2FF-2E9F29061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641673"/>
              </p:ext>
            </p:extLst>
          </p:nvPr>
        </p:nvGraphicFramePr>
        <p:xfrm>
          <a:off x="838200" y="1393826"/>
          <a:ext cx="10515600" cy="1663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D4C8E18-88E5-1D49-94AA-E68C965494A9}"/>
              </a:ext>
            </a:extLst>
          </p:cNvPr>
          <p:cNvSpPr/>
          <p:nvPr/>
        </p:nvSpPr>
        <p:spPr>
          <a:xfrm>
            <a:off x="838200" y="4882752"/>
            <a:ext cx="2615912" cy="16636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5C1B75-7191-8444-9DCA-9507D3956670}"/>
              </a:ext>
            </a:extLst>
          </p:cNvPr>
          <p:cNvSpPr/>
          <p:nvPr/>
        </p:nvSpPr>
        <p:spPr>
          <a:xfrm>
            <a:off x="2776537" y="2968626"/>
            <a:ext cx="2615912" cy="16636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201630-6EEC-0E4A-B0AA-745D0F6C5C81}"/>
              </a:ext>
            </a:extLst>
          </p:cNvPr>
          <p:cNvSpPr/>
          <p:nvPr/>
        </p:nvSpPr>
        <p:spPr>
          <a:xfrm>
            <a:off x="4754396" y="4882752"/>
            <a:ext cx="2615912" cy="16636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28792-B566-B443-81B0-92F142D98D12}"/>
              </a:ext>
            </a:extLst>
          </p:cNvPr>
          <p:cNvSpPr/>
          <p:nvPr/>
        </p:nvSpPr>
        <p:spPr>
          <a:xfrm>
            <a:off x="6799551" y="2968625"/>
            <a:ext cx="2615912" cy="16636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769D6-36F1-DC42-8D62-A32C2DA4C9F0}"/>
              </a:ext>
            </a:extLst>
          </p:cNvPr>
          <p:cNvSpPr/>
          <p:nvPr/>
        </p:nvSpPr>
        <p:spPr>
          <a:xfrm>
            <a:off x="8764733" y="4882752"/>
            <a:ext cx="2615912" cy="16636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7AF49E-6A54-624B-960A-B64EDF266824}"/>
              </a:ext>
            </a:extLst>
          </p:cNvPr>
          <p:cNvCxnSpPr>
            <a:cxnSpLocks/>
          </p:cNvCxnSpPr>
          <p:nvPr/>
        </p:nvCxnSpPr>
        <p:spPr>
          <a:xfrm flipV="1">
            <a:off x="2143125" y="2728913"/>
            <a:ext cx="0" cy="21538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B6D5E5-1572-4A42-96EC-035C58B1E414}"/>
              </a:ext>
            </a:extLst>
          </p:cNvPr>
          <p:cNvCxnSpPr>
            <a:cxnSpLocks/>
          </p:cNvCxnSpPr>
          <p:nvPr/>
        </p:nvCxnSpPr>
        <p:spPr>
          <a:xfrm flipV="1">
            <a:off x="10067925" y="2728913"/>
            <a:ext cx="0" cy="21538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F6C229-2D3E-164B-8BAB-B361D41616B6}"/>
              </a:ext>
            </a:extLst>
          </p:cNvPr>
          <p:cNvCxnSpPr>
            <a:cxnSpLocks/>
          </p:cNvCxnSpPr>
          <p:nvPr/>
        </p:nvCxnSpPr>
        <p:spPr>
          <a:xfrm flipV="1">
            <a:off x="6091237" y="2728913"/>
            <a:ext cx="0" cy="21538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59452C-B4A8-4640-A050-0BC92A748435}"/>
              </a:ext>
            </a:extLst>
          </p:cNvPr>
          <p:cNvCxnSpPr>
            <a:cxnSpLocks/>
          </p:cNvCxnSpPr>
          <p:nvPr/>
        </p:nvCxnSpPr>
        <p:spPr>
          <a:xfrm flipV="1">
            <a:off x="4114800" y="2728913"/>
            <a:ext cx="0" cy="23971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A85C07-06D4-C64B-B9B1-096E512EDF6B}"/>
              </a:ext>
            </a:extLst>
          </p:cNvPr>
          <p:cNvCxnSpPr>
            <a:cxnSpLocks/>
          </p:cNvCxnSpPr>
          <p:nvPr/>
        </p:nvCxnSpPr>
        <p:spPr>
          <a:xfrm flipV="1">
            <a:off x="8110538" y="2728913"/>
            <a:ext cx="0" cy="23971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2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3990-9E3C-B549-80CD-95F22A9A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519"/>
            <a:ext cx="10515600" cy="54644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8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B1ED-2BE2-FE46-9E83-57DC5F27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3" y="311549"/>
            <a:ext cx="11127179" cy="874314"/>
          </a:xfrm>
        </p:spPr>
        <p:txBody>
          <a:bodyPr>
            <a:normAutofit/>
          </a:bodyPr>
          <a:lstStyle/>
          <a:p>
            <a:r>
              <a:rPr lang="en-US" dirty="0"/>
              <a:t>INTRODUCTIONS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556"/>
            <a:ext cx="10515600" cy="49241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Who am I?</a:t>
            </a:r>
          </a:p>
          <a:p>
            <a:r>
              <a:rPr lang="en-US" dirty="0"/>
              <a:t>Data science research consultant with NUIT RCS</a:t>
            </a:r>
          </a:p>
          <a:p>
            <a:r>
              <a:rPr lang="en-US" dirty="0"/>
              <a:t>Fuzzy logic evangelist and practitioner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Who are you? Maybe…</a:t>
            </a:r>
          </a:p>
          <a:p>
            <a:r>
              <a:rPr lang="en-US" dirty="0"/>
              <a:t>Handling manual entry data?</a:t>
            </a:r>
          </a:p>
          <a:p>
            <a:pPr lvl="1"/>
            <a:r>
              <a:rPr lang="en-US" dirty="0"/>
              <a:t>Scraped data</a:t>
            </a:r>
          </a:p>
          <a:p>
            <a:pPr lvl="1"/>
            <a:r>
              <a:rPr lang="en-US" dirty="0"/>
              <a:t>Hand-coded data sets</a:t>
            </a:r>
          </a:p>
          <a:p>
            <a:r>
              <a:rPr lang="en-US" dirty="0"/>
              <a:t>Dealing with disparate data sources?</a:t>
            </a:r>
          </a:p>
          <a:p>
            <a:pPr lvl="1"/>
            <a:r>
              <a:rPr lang="en-US" dirty="0"/>
              <a:t>Systematic inconsistencies among names</a:t>
            </a:r>
          </a:p>
          <a:p>
            <a:r>
              <a:rPr lang="en-US" dirty="0"/>
              <a:t>Just curious?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But really, who are you?</a:t>
            </a:r>
            <a:endParaRPr lang="en-US" dirty="0"/>
          </a:p>
          <a:p>
            <a:r>
              <a:rPr lang="en-US" dirty="0"/>
              <a:t>Introduce yourself to your neighbors!</a:t>
            </a:r>
          </a:p>
          <a:p>
            <a:r>
              <a:rPr lang="en-US" dirty="0"/>
              <a:t>What do you work on? What brings you here?</a:t>
            </a:r>
          </a:p>
        </p:txBody>
      </p:sp>
    </p:spTree>
    <p:extLst>
      <p:ext uri="{BB962C8B-B14F-4D97-AF65-F5344CB8AC3E}">
        <p14:creationId xmlns:p14="http://schemas.microsoft.com/office/powerpoint/2010/main" val="320825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3990-9E3C-B549-80CD-95F22A9A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519"/>
            <a:ext cx="10515600" cy="54644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166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{7CED0287-BF74-3C49-B1A9-5A5905B2B2AD}tf10001120</Template>
  <TotalTime>2439</TotalTime>
  <Words>182</Words>
  <Application>Microsoft Macintosh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Text Analysis: Matching and Linking for Joining Data</vt:lpstr>
      <vt:lpstr>Workshop Resources</vt:lpstr>
      <vt:lpstr>INTRODUCTIONS</vt:lpstr>
      <vt:lpstr>ORDER OF OPERATIONS</vt:lpstr>
      <vt:lpstr>PowerPoint Presentation</vt:lpstr>
      <vt:lpstr>INTRODUCTIONS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Analysis: Matching and Linking for Joining Data</dc:title>
  <dc:creator>Austin Alleman</dc:creator>
  <cp:lastModifiedBy>Austin Alleman</cp:lastModifiedBy>
  <cp:revision>15</cp:revision>
  <dcterms:created xsi:type="dcterms:W3CDTF">2019-11-12T20:57:57Z</dcterms:created>
  <dcterms:modified xsi:type="dcterms:W3CDTF">2019-11-14T13:59:09Z</dcterms:modified>
</cp:coreProperties>
</file>