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notesMasterIdLst>
    <p:notesMasterId r:id="rId44"/>
  </p:notesMasterIdLst>
  <p:sldIdLst>
    <p:sldId id="256" r:id="rId2"/>
    <p:sldId id="261" r:id="rId3"/>
    <p:sldId id="262" r:id="rId4"/>
    <p:sldId id="308" r:id="rId5"/>
    <p:sldId id="263" r:id="rId6"/>
    <p:sldId id="270" r:id="rId7"/>
    <p:sldId id="271" r:id="rId8"/>
    <p:sldId id="272" r:id="rId9"/>
    <p:sldId id="273" r:id="rId10"/>
    <p:sldId id="285" r:id="rId11"/>
    <p:sldId id="306" r:id="rId12"/>
    <p:sldId id="274" r:id="rId13"/>
    <p:sldId id="310" r:id="rId14"/>
    <p:sldId id="311" r:id="rId15"/>
    <p:sldId id="265" r:id="rId16"/>
    <p:sldId id="307" r:id="rId17"/>
    <p:sldId id="298" r:id="rId18"/>
    <p:sldId id="312" r:id="rId19"/>
    <p:sldId id="322" r:id="rId20"/>
    <p:sldId id="323" r:id="rId21"/>
    <p:sldId id="324" r:id="rId22"/>
    <p:sldId id="325" r:id="rId23"/>
    <p:sldId id="266" r:id="rId24"/>
    <p:sldId id="299" r:id="rId25"/>
    <p:sldId id="314" r:id="rId26"/>
    <p:sldId id="300" r:id="rId27"/>
    <p:sldId id="315" r:id="rId28"/>
    <p:sldId id="301" r:id="rId29"/>
    <p:sldId id="316" r:id="rId30"/>
    <p:sldId id="317" r:id="rId31"/>
    <p:sldId id="304" r:id="rId32"/>
    <p:sldId id="303" r:id="rId33"/>
    <p:sldId id="318" r:id="rId34"/>
    <p:sldId id="319" r:id="rId35"/>
    <p:sldId id="302" r:id="rId36"/>
    <p:sldId id="320" r:id="rId37"/>
    <p:sldId id="321" r:id="rId38"/>
    <p:sldId id="305" r:id="rId39"/>
    <p:sldId id="267" r:id="rId40"/>
    <p:sldId id="313" r:id="rId41"/>
    <p:sldId id="268" r:id="rId42"/>
    <p:sldId id="26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4D79D-8C5E-D74D-AE65-45608B81D79B}">
          <p14:sldIdLst>
            <p14:sldId id="256"/>
            <p14:sldId id="261"/>
            <p14:sldId id="262"/>
            <p14:sldId id="308"/>
            <p14:sldId id="263"/>
            <p14:sldId id="270"/>
            <p14:sldId id="271"/>
            <p14:sldId id="272"/>
            <p14:sldId id="273"/>
            <p14:sldId id="285"/>
            <p14:sldId id="306"/>
            <p14:sldId id="274"/>
            <p14:sldId id="310"/>
            <p14:sldId id="311"/>
            <p14:sldId id="265"/>
            <p14:sldId id="307"/>
            <p14:sldId id="298"/>
            <p14:sldId id="312"/>
            <p14:sldId id="322"/>
            <p14:sldId id="323"/>
            <p14:sldId id="324"/>
            <p14:sldId id="325"/>
            <p14:sldId id="266"/>
            <p14:sldId id="299"/>
            <p14:sldId id="314"/>
            <p14:sldId id="300"/>
            <p14:sldId id="315"/>
            <p14:sldId id="301"/>
            <p14:sldId id="316"/>
            <p14:sldId id="317"/>
            <p14:sldId id="304"/>
            <p14:sldId id="303"/>
            <p14:sldId id="318"/>
            <p14:sldId id="319"/>
            <p14:sldId id="302"/>
            <p14:sldId id="320"/>
            <p14:sldId id="321"/>
            <p14:sldId id="305"/>
            <p14:sldId id="267"/>
            <p14:sldId id="313"/>
            <p14:sldId id="268"/>
            <p14:sldId id="260"/>
          </p14:sldIdLst>
        </p14:section>
        <p14:section name="slide graveyard / &quot;appendix&quot;" id="{6D11BC20-CC89-7848-AEC6-CA29F34F2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/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“Fuzzy”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/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A10C17-F419-8E49-952F-29D27470FC36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B6F5B3AC-75E9-224B-8E3B-B47C8674861D}">
      <dgm:prSet phldrT="[Text]"/>
      <dgm:spPr>
        <a:solidFill>
          <a:schemeClr val="accent2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Problem context</a:t>
          </a:r>
        </a:p>
      </dgm:t>
    </dgm:pt>
    <dgm:pt modelId="{828503E7-5070-4E4B-8BF2-C4C563C18E9D}" type="parTrans" cxnId="{6601DCEE-DD43-224E-BB4B-2366AA742D6E}">
      <dgm:prSet/>
      <dgm:spPr/>
      <dgm:t>
        <a:bodyPr/>
        <a:lstStyle/>
        <a:p>
          <a:endParaRPr lang="en-US"/>
        </a:p>
      </dgm:t>
    </dgm:pt>
    <dgm:pt modelId="{C379E143-1C82-244B-A360-5682E4D39339}" type="sibTrans" cxnId="{6601DCEE-DD43-224E-BB4B-2366AA742D6E}">
      <dgm:prSet/>
      <dgm:spPr/>
      <dgm:t>
        <a:bodyPr/>
        <a:lstStyle/>
        <a:p>
          <a:endParaRPr lang="en-US"/>
        </a:p>
      </dgm:t>
    </dgm:pt>
    <dgm:pt modelId="{2999A98B-7D6C-AB4E-A545-1BB35B4E292E}">
      <dgm:prSet phldrT="[Text]"/>
      <dgm:spPr>
        <a:solidFill>
          <a:schemeClr val="accent3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Joins</a:t>
          </a:r>
        </a:p>
      </dgm:t>
    </dgm:pt>
    <dgm:pt modelId="{653050F8-04C0-2F4D-A4F5-8BF66CEFCC31}" type="parTrans" cxnId="{D3E44A91-868A-3748-ABE6-B24C8E9AFA6F}">
      <dgm:prSet/>
      <dgm:spPr/>
      <dgm:t>
        <a:bodyPr/>
        <a:lstStyle/>
        <a:p>
          <a:endParaRPr lang="en-US"/>
        </a:p>
      </dgm:t>
    </dgm:pt>
    <dgm:pt modelId="{B57A72B1-E5EC-514D-9E50-C4B8149DF874}" type="sibTrans" cxnId="{D3E44A91-868A-3748-ABE6-B24C8E9AFA6F}">
      <dgm:prSet/>
      <dgm:spPr/>
      <dgm:t>
        <a:bodyPr/>
        <a:lstStyle/>
        <a:p>
          <a:endParaRPr lang="en-US"/>
        </a:p>
      </dgm:t>
    </dgm:pt>
    <dgm:pt modelId="{0147D58A-1924-394C-9AE7-2D508A8CF782}">
      <dgm:prSet phldrT="[Text]"/>
      <dgm:spPr>
        <a:solidFill>
          <a:schemeClr val="accent4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Fuzzy string matching</a:t>
          </a:r>
        </a:p>
      </dgm:t>
    </dgm:pt>
    <dgm:pt modelId="{45369092-9E29-584E-87E7-022301299EC9}" type="parTrans" cxnId="{C97AD233-9908-1549-84B7-1A6623FC5FDF}">
      <dgm:prSet/>
      <dgm:spPr/>
      <dgm:t>
        <a:bodyPr/>
        <a:lstStyle/>
        <a:p>
          <a:endParaRPr lang="en-US"/>
        </a:p>
      </dgm:t>
    </dgm:pt>
    <dgm:pt modelId="{2CF4DC79-442C-4B4E-A6D3-FD386F901448}" type="sibTrans" cxnId="{C97AD233-9908-1549-84B7-1A6623FC5FDF}">
      <dgm:prSet/>
      <dgm:spPr/>
      <dgm:t>
        <a:bodyPr/>
        <a:lstStyle/>
        <a:p>
          <a:endParaRPr lang="en-US"/>
        </a:p>
      </dgm:t>
    </dgm:pt>
    <dgm:pt modelId="{1523A0BC-7893-AF45-AD56-AB527C7D8114}">
      <dgm:prSet/>
      <dgm:spPr>
        <a:solidFill>
          <a:schemeClr val="accent5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Fuzzy joins</a:t>
          </a:r>
        </a:p>
      </dgm:t>
    </dgm:pt>
    <dgm:pt modelId="{032553E8-AB5F-1A44-B822-4D38C60FFD17}" type="parTrans" cxnId="{83E2C48C-26F3-7742-AF26-FD5C2A762945}">
      <dgm:prSet/>
      <dgm:spPr/>
      <dgm:t>
        <a:bodyPr/>
        <a:lstStyle/>
        <a:p>
          <a:endParaRPr lang="en-US"/>
        </a:p>
      </dgm:t>
    </dgm:pt>
    <dgm:pt modelId="{DAFBA928-335F-0D4C-86D1-282B55C86626}" type="sibTrans" cxnId="{83E2C48C-26F3-7742-AF26-FD5C2A762945}">
      <dgm:prSet/>
      <dgm:spPr/>
      <dgm:t>
        <a:bodyPr/>
        <a:lstStyle/>
        <a:p>
          <a:endParaRPr lang="en-US"/>
        </a:p>
      </dgm:t>
    </dgm:pt>
    <dgm:pt modelId="{46E4E0FE-7AA3-F14C-9D3E-3863FEF6369F}">
      <dgm:prSet/>
      <dgm:spPr>
        <a:solidFill>
          <a:schemeClr val="accent6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D7C70A3-7919-D34C-BC68-4E060503E2F6}" type="parTrans" cxnId="{5A1D9175-F731-E547-A967-3F0A3E2C15EC}">
      <dgm:prSet/>
      <dgm:spPr/>
      <dgm:t>
        <a:bodyPr/>
        <a:lstStyle/>
        <a:p>
          <a:endParaRPr lang="en-US"/>
        </a:p>
      </dgm:t>
    </dgm:pt>
    <dgm:pt modelId="{0A172EC3-B8F9-6045-8AD7-D0B7C8F15CDB}" type="sibTrans" cxnId="{5A1D9175-F731-E547-A967-3F0A3E2C15EC}">
      <dgm:prSet/>
      <dgm:spPr/>
      <dgm:t>
        <a:bodyPr/>
        <a:lstStyle/>
        <a:p>
          <a:endParaRPr lang="en-US"/>
        </a:p>
      </dgm:t>
    </dgm:pt>
    <dgm:pt modelId="{75AEA4CC-934E-9542-844A-C739352706E9}" type="pres">
      <dgm:prSet presAssocID="{5DA10C17-F419-8E49-952F-29D27470FC36}" presName="Name0" presStyleCnt="0">
        <dgm:presLayoutVars>
          <dgm:dir/>
          <dgm:resizeHandles val="exact"/>
        </dgm:presLayoutVars>
      </dgm:prSet>
      <dgm:spPr/>
    </dgm:pt>
    <dgm:pt modelId="{B783911B-3238-4F4D-A318-234574DF92A0}" type="pres">
      <dgm:prSet presAssocID="{B6F5B3AC-75E9-224B-8E3B-B47C8674861D}" presName="parTxOnly" presStyleLbl="node1" presStyleIdx="0" presStyleCnt="5">
        <dgm:presLayoutVars>
          <dgm:bulletEnabled val="1"/>
        </dgm:presLayoutVars>
      </dgm:prSet>
      <dgm:spPr/>
    </dgm:pt>
    <dgm:pt modelId="{3869E32A-F5F4-0D40-8575-13F62186CDD9}" type="pres">
      <dgm:prSet presAssocID="{C379E143-1C82-244B-A360-5682E4D39339}" presName="parSpace" presStyleCnt="0"/>
      <dgm:spPr/>
    </dgm:pt>
    <dgm:pt modelId="{AE7DAC26-0407-FC46-B999-2D7979135D05}" type="pres">
      <dgm:prSet presAssocID="{2999A98B-7D6C-AB4E-A545-1BB35B4E292E}" presName="parTxOnly" presStyleLbl="node1" presStyleIdx="1" presStyleCnt="5">
        <dgm:presLayoutVars>
          <dgm:bulletEnabled val="1"/>
        </dgm:presLayoutVars>
      </dgm:prSet>
      <dgm:spPr/>
    </dgm:pt>
    <dgm:pt modelId="{40657941-3F0D-ED42-80A7-025BBBCCD4E9}" type="pres">
      <dgm:prSet presAssocID="{B57A72B1-E5EC-514D-9E50-C4B8149DF874}" presName="parSpace" presStyleCnt="0"/>
      <dgm:spPr/>
    </dgm:pt>
    <dgm:pt modelId="{7D059EBD-057B-B34C-936A-54ED14B9C5F6}" type="pres">
      <dgm:prSet presAssocID="{0147D58A-1924-394C-9AE7-2D508A8CF782}" presName="parTxOnly" presStyleLbl="node1" presStyleIdx="2" presStyleCnt="5">
        <dgm:presLayoutVars>
          <dgm:bulletEnabled val="1"/>
        </dgm:presLayoutVars>
      </dgm:prSet>
      <dgm:spPr/>
    </dgm:pt>
    <dgm:pt modelId="{9721C29C-3CD1-8A46-B45E-F14CD455CF77}" type="pres">
      <dgm:prSet presAssocID="{2CF4DC79-442C-4B4E-A6D3-FD386F901448}" presName="parSpace" presStyleCnt="0"/>
      <dgm:spPr/>
    </dgm:pt>
    <dgm:pt modelId="{1CEC5EA1-FB13-B14C-99D7-D45A371F531A}" type="pres">
      <dgm:prSet presAssocID="{1523A0BC-7893-AF45-AD56-AB527C7D8114}" presName="parTxOnly" presStyleLbl="node1" presStyleIdx="3" presStyleCnt="5">
        <dgm:presLayoutVars>
          <dgm:bulletEnabled val="1"/>
        </dgm:presLayoutVars>
      </dgm:prSet>
      <dgm:spPr/>
    </dgm:pt>
    <dgm:pt modelId="{B3EEB276-08C1-8841-8C08-2CC7C47A0A11}" type="pres">
      <dgm:prSet presAssocID="{DAFBA928-335F-0D4C-86D1-282B55C86626}" presName="parSpace" presStyleCnt="0"/>
      <dgm:spPr/>
    </dgm:pt>
    <dgm:pt modelId="{7E7A0262-4E5A-3C4E-8AD4-9711AC42AA1A}" type="pres">
      <dgm:prSet presAssocID="{46E4E0FE-7AA3-F14C-9D3E-3863FEF6369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E455B03-BF07-ED4E-BE8D-C4BA8DA50ABC}" type="presOf" srcId="{2999A98B-7D6C-AB4E-A545-1BB35B4E292E}" destId="{AE7DAC26-0407-FC46-B999-2D7979135D05}" srcOrd="0" destOrd="0" presId="urn:microsoft.com/office/officeart/2005/8/layout/hChevron3"/>
    <dgm:cxn modelId="{D3787810-01DF-5A4F-AD02-F1118B319174}" type="presOf" srcId="{1523A0BC-7893-AF45-AD56-AB527C7D8114}" destId="{1CEC5EA1-FB13-B14C-99D7-D45A371F531A}" srcOrd="0" destOrd="0" presId="urn:microsoft.com/office/officeart/2005/8/layout/hChevron3"/>
    <dgm:cxn modelId="{A5BEAF1A-DB5D-8D4A-BA15-686FECB9FD9F}" type="presOf" srcId="{B6F5B3AC-75E9-224B-8E3B-B47C8674861D}" destId="{B783911B-3238-4F4D-A318-234574DF92A0}" srcOrd="0" destOrd="0" presId="urn:microsoft.com/office/officeart/2005/8/layout/hChevron3"/>
    <dgm:cxn modelId="{C97AD233-9908-1549-84B7-1A6623FC5FDF}" srcId="{5DA10C17-F419-8E49-952F-29D27470FC36}" destId="{0147D58A-1924-394C-9AE7-2D508A8CF782}" srcOrd="2" destOrd="0" parTransId="{45369092-9E29-584E-87E7-022301299EC9}" sibTransId="{2CF4DC79-442C-4B4E-A6D3-FD386F901448}"/>
    <dgm:cxn modelId="{5A1D9175-F731-E547-A967-3F0A3E2C15EC}" srcId="{5DA10C17-F419-8E49-952F-29D27470FC36}" destId="{46E4E0FE-7AA3-F14C-9D3E-3863FEF6369F}" srcOrd="4" destOrd="0" parTransId="{ED7C70A3-7919-D34C-BC68-4E060503E2F6}" sibTransId="{0A172EC3-B8F9-6045-8AD7-D0B7C8F15CDB}"/>
    <dgm:cxn modelId="{83E2C48C-26F3-7742-AF26-FD5C2A762945}" srcId="{5DA10C17-F419-8E49-952F-29D27470FC36}" destId="{1523A0BC-7893-AF45-AD56-AB527C7D8114}" srcOrd="3" destOrd="0" parTransId="{032553E8-AB5F-1A44-B822-4D38C60FFD17}" sibTransId="{DAFBA928-335F-0D4C-86D1-282B55C86626}"/>
    <dgm:cxn modelId="{EF57128D-50A8-3A45-BB6B-5C90DF9A23D2}" type="presOf" srcId="{46E4E0FE-7AA3-F14C-9D3E-3863FEF6369F}" destId="{7E7A0262-4E5A-3C4E-8AD4-9711AC42AA1A}" srcOrd="0" destOrd="0" presId="urn:microsoft.com/office/officeart/2005/8/layout/hChevron3"/>
    <dgm:cxn modelId="{D3E44A91-868A-3748-ABE6-B24C8E9AFA6F}" srcId="{5DA10C17-F419-8E49-952F-29D27470FC36}" destId="{2999A98B-7D6C-AB4E-A545-1BB35B4E292E}" srcOrd="1" destOrd="0" parTransId="{653050F8-04C0-2F4D-A4F5-8BF66CEFCC31}" sibTransId="{B57A72B1-E5EC-514D-9E50-C4B8149DF874}"/>
    <dgm:cxn modelId="{DEEAAFA8-0054-B043-BE2B-9AE626B698AE}" type="presOf" srcId="{5DA10C17-F419-8E49-952F-29D27470FC36}" destId="{75AEA4CC-934E-9542-844A-C739352706E9}" srcOrd="0" destOrd="0" presId="urn:microsoft.com/office/officeart/2005/8/layout/hChevron3"/>
    <dgm:cxn modelId="{E38B42E5-55F2-5A4D-AFA1-086C99F4111D}" type="presOf" srcId="{0147D58A-1924-394C-9AE7-2D508A8CF782}" destId="{7D059EBD-057B-B34C-936A-54ED14B9C5F6}" srcOrd="0" destOrd="0" presId="urn:microsoft.com/office/officeart/2005/8/layout/hChevron3"/>
    <dgm:cxn modelId="{6601DCEE-DD43-224E-BB4B-2366AA742D6E}" srcId="{5DA10C17-F419-8E49-952F-29D27470FC36}" destId="{B6F5B3AC-75E9-224B-8E3B-B47C8674861D}" srcOrd="0" destOrd="0" parTransId="{828503E7-5070-4E4B-8BF2-C4C563C18E9D}" sibTransId="{C379E143-1C82-244B-A360-5682E4D39339}"/>
    <dgm:cxn modelId="{6BCDC093-8322-8E41-9268-D8727DF0CE25}" type="presParOf" srcId="{75AEA4CC-934E-9542-844A-C739352706E9}" destId="{B783911B-3238-4F4D-A318-234574DF92A0}" srcOrd="0" destOrd="0" presId="urn:microsoft.com/office/officeart/2005/8/layout/hChevron3"/>
    <dgm:cxn modelId="{FAB535D7-17A2-1843-84A2-5EFDF519D323}" type="presParOf" srcId="{75AEA4CC-934E-9542-844A-C739352706E9}" destId="{3869E32A-F5F4-0D40-8575-13F62186CDD9}" srcOrd="1" destOrd="0" presId="urn:microsoft.com/office/officeart/2005/8/layout/hChevron3"/>
    <dgm:cxn modelId="{476929AF-DBBB-7349-BD4E-0F5145AB090D}" type="presParOf" srcId="{75AEA4CC-934E-9542-844A-C739352706E9}" destId="{AE7DAC26-0407-FC46-B999-2D7979135D05}" srcOrd="2" destOrd="0" presId="urn:microsoft.com/office/officeart/2005/8/layout/hChevron3"/>
    <dgm:cxn modelId="{9C392CDE-560A-B14C-9BFF-BDAD6863C8CE}" type="presParOf" srcId="{75AEA4CC-934E-9542-844A-C739352706E9}" destId="{40657941-3F0D-ED42-80A7-025BBBCCD4E9}" srcOrd="3" destOrd="0" presId="urn:microsoft.com/office/officeart/2005/8/layout/hChevron3"/>
    <dgm:cxn modelId="{81A342E7-87FB-AE46-B0DD-47ED24CC7F8C}" type="presParOf" srcId="{75AEA4CC-934E-9542-844A-C739352706E9}" destId="{7D059EBD-057B-B34C-936A-54ED14B9C5F6}" srcOrd="4" destOrd="0" presId="urn:microsoft.com/office/officeart/2005/8/layout/hChevron3"/>
    <dgm:cxn modelId="{9B8DBED3-E4F7-0848-9BD6-6ECF797D2B3C}" type="presParOf" srcId="{75AEA4CC-934E-9542-844A-C739352706E9}" destId="{9721C29C-3CD1-8A46-B45E-F14CD455CF77}" srcOrd="5" destOrd="0" presId="urn:microsoft.com/office/officeart/2005/8/layout/hChevron3"/>
    <dgm:cxn modelId="{7A7B62D8-8637-AE4B-B992-0287DFBD6184}" type="presParOf" srcId="{75AEA4CC-934E-9542-844A-C739352706E9}" destId="{1CEC5EA1-FB13-B14C-99D7-D45A371F531A}" srcOrd="6" destOrd="0" presId="urn:microsoft.com/office/officeart/2005/8/layout/hChevron3"/>
    <dgm:cxn modelId="{0EF2DE31-14A4-DF43-8A21-869B7EEF13FF}" type="presParOf" srcId="{75AEA4CC-934E-9542-844A-C739352706E9}" destId="{B3EEB276-08C1-8841-8C08-2CC7C47A0A11}" srcOrd="7" destOrd="0" presId="urn:microsoft.com/office/officeart/2005/8/layout/hChevron3"/>
    <dgm:cxn modelId="{C8B37AEF-2078-ED44-A454-92353F3202F7}" type="presParOf" srcId="{75AEA4CC-934E-9542-844A-C739352706E9}" destId="{7E7A0262-4E5A-3C4E-8AD4-9711AC42AA1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Joins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“Fuzzy”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3911B-3238-4F4D-A318-234574DF92A0}">
      <dsp:nvSpPr>
        <dsp:cNvPr id="0" name=""/>
        <dsp:cNvSpPr/>
      </dsp:nvSpPr>
      <dsp:spPr>
        <a:xfrm>
          <a:off x="1283" y="33122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context</a:t>
          </a:r>
        </a:p>
      </dsp:txBody>
      <dsp:txXfrm>
        <a:off x="1283" y="331228"/>
        <a:ext cx="2252793" cy="1001241"/>
      </dsp:txXfrm>
    </dsp:sp>
    <dsp:sp modelId="{AE7DAC26-0407-FC46-B999-2D7979135D05}">
      <dsp:nvSpPr>
        <dsp:cNvPr id="0" name=""/>
        <dsp:cNvSpPr/>
      </dsp:nvSpPr>
      <dsp:spPr>
        <a:xfrm>
          <a:off x="2003766" y="33122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Joins</a:t>
          </a:r>
        </a:p>
      </dsp:txBody>
      <dsp:txXfrm>
        <a:off x="2504387" y="331228"/>
        <a:ext cx="1501862" cy="1001241"/>
      </dsp:txXfrm>
    </dsp:sp>
    <dsp:sp modelId="{7D059EBD-057B-B34C-936A-54ED14B9C5F6}">
      <dsp:nvSpPr>
        <dsp:cNvPr id="0" name=""/>
        <dsp:cNvSpPr/>
      </dsp:nvSpPr>
      <dsp:spPr>
        <a:xfrm>
          <a:off x="4006248" y="33122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string matching</a:t>
          </a:r>
        </a:p>
      </dsp:txBody>
      <dsp:txXfrm>
        <a:off x="4506869" y="331228"/>
        <a:ext cx="1501862" cy="1001241"/>
      </dsp:txXfrm>
    </dsp:sp>
    <dsp:sp modelId="{1CEC5EA1-FB13-B14C-99D7-D45A371F531A}">
      <dsp:nvSpPr>
        <dsp:cNvPr id="0" name=""/>
        <dsp:cNvSpPr/>
      </dsp:nvSpPr>
      <dsp:spPr>
        <a:xfrm>
          <a:off x="6008730" y="33122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Fuzzy joins</a:t>
          </a:r>
        </a:p>
      </dsp:txBody>
      <dsp:txXfrm>
        <a:off x="6509351" y="331228"/>
        <a:ext cx="1501862" cy="1001241"/>
      </dsp:txXfrm>
    </dsp:sp>
    <dsp:sp modelId="{7E7A0262-4E5A-3C4E-8AD4-9711AC42AA1A}">
      <dsp:nvSpPr>
        <dsp:cNvPr id="0" name=""/>
        <dsp:cNvSpPr/>
      </dsp:nvSpPr>
      <dsp:spPr>
        <a:xfrm>
          <a:off x="8011213" y="33122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511834" y="331228"/>
        <a:ext cx="15018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7950-E9E4-8E42-994F-51FF26D07239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76F25-B383-9D4F-A4B6-CFA4115B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76F25-B383-9D4F-A4B6-CFA4115B5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7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8E04F9-E82D-3E49-8A14-59441F834E7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31AC5B-DDD3-734A-9FEF-A19B7CED9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lemanau/NUIT_text_matching_worksh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EA0-1F22-4C44-B71D-FC1BFC986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Text Analysis: Matching and Linking for Joining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AE234-1F98-1446-B981-23F9DDB3B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Austin Alleman</a:t>
            </a:r>
          </a:p>
          <a:p>
            <a:r>
              <a:rPr lang="en-US" dirty="0"/>
              <a:t>November 20, 2019</a:t>
            </a:r>
          </a:p>
        </p:txBody>
      </p:sp>
    </p:spTree>
    <p:extLst>
      <p:ext uri="{BB962C8B-B14F-4D97-AF65-F5344CB8AC3E}">
        <p14:creationId xmlns:p14="http://schemas.microsoft.com/office/powerpoint/2010/main" val="321702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26FE8B-648C-3B40-AF57-0367E9A2F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188960"/>
              </p:ext>
            </p:extLst>
          </p:nvPr>
        </p:nvGraphicFramePr>
        <p:xfrm>
          <a:off x="838200" y="4861420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546E83A7-4368-3646-A29A-B5AD9E9DACED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ANALYZING SCRAPED DATA</a:t>
            </a:r>
          </a:p>
        </p:txBody>
      </p:sp>
    </p:spTree>
    <p:extLst>
      <p:ext uri="{BB962C8B-B14F-4D97-AF65-F5344CB8AC3E}">
        <p14:creationId xmlns:p14="http://schemas.microsoft.com/office/powerpoint/2010/main" val="33651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B586CA-F36B-524D-BB74-BF48D500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732"/>
            <a:ext cx="10515600" cy="109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Today, let’s step into the shoes of an R-</a:t>
            </a:r>
            <a:r>
              <a:rPr lang="en-US" sz="2800" dirty="0" err="1"/>
              <a:t>saavy</a:t>
            </a:r>
            <a:r>
              <a:rPr lang="en-US" sz="2800" dirty="0"/>
              <a:t> grad school applicant.</a:t>
            </a:r>
          </a:p>
        </p:txBody>
      </p:sp>
    </p:spTree>
    <p:extLst>
      <p:ext uri="{BB962C8B-B14F-4D97-AF65-F5344CB8AC3E}">
        <p14:creationId xmlns:p14="http://schemas.microsoft.com/office/powerpoint/2010/main" val="33339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7C574-97B9-F14A-A8D1-C7C412F1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84440"/>
            <a:ext cx="11591925" cy="1279413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A9670F7-2BB8-5041-A962-6E1EDF8FFDD7}"/>
              </a:ext>
            </a:extLst>
          </p:cNvPr>
          <p:cNvSpPr/>
          <p:nvPr/>
        </p:nvSpPr>
        <p:spPr>
          <a:xfrm>
            <a:off x="3402805" y="1686507"/>
            <a:ext cx="8489157" cy="4887053"/>
          </a:xfrm>
          <a:prstGeom prst="wedgeRectCallout">
            <a:avLst>
              <a:gd name="adj1" fmla="val 35865"/>
              <a:gd name="adj2" fmla="val -5949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6E5B30-C690-D84F-8BA4-F84072F2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9" y="1784483"/>
            <a:ext cx="8249161" cy="4674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6BC657-1B84-B449-81A5-C04AA3AEB15F}"/>
              </a:ext>
            </a:extLst>
          </p:cNvPr>
          <p:cNvSpPr txBox="1"/>
          <p:nvPr/>
        </p:nvSpPr>
        <p:spPr>
          <a:xfrm>
            <a:off x="269591" y="2360318"/>
            <a:ext cx="30146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Application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School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Misc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73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70A3E-AD8B-7A4B-A856-784CAD16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02" y="824706"/>
            <a:ext cx="9724791" cy="1893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97DF4-0991-1E4B-8CF2-BF4A907D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6" y="3714750"/>
            <a:ext cx="11788864" cy="20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B586CA-F36B-524D-BB74-BF48D500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731"/>
            <a:ext cx="10515600" cy="5764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Exercise: </a:t>
            </a:r>
            <a:r>
              <a:rPr lang="en-US" sz="2800" dirty="0"/>
              <a:t>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/>
              <a:t>-compliant functions to investigate the admissions results data! (See handout.)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Compute the mean GPA for PhD applicants only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Compute the mean </a:t>
            </a:r>
            <a:r>
              <a:rPr lang="en-US" sz="2800" i="1" dirty="0"/>
              <a:t>total</a:t>
            </a:r>
            <a:r>
              <a:rPr lang="en-US" sz="2800" dirty="0"/>
              <a:t> GRE scores for PhD applicants only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Print the 50 schools with the most results overall in descending order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93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26FE8B-648C-3B40-AF57-0367E9A2F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062145"/>
              </p:ext>
            </p:extLst>
          </p:nvPr>
        </p:nvGraphicFramePr>
        <p:xfrm>
          <a:off x="838200" y="4861420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C338E6C-1171-6C48-BDE7-14914BDD0D32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COMBINING DATA SETS</a:t>
            </a:r>
          </a:p>
        </p:txBody>
      </p:sp>
    </p:spTree>
    <p:extLst>
      <p:ext uri="{BB962C8B-B14F-4D97-AF65-F5344CB8AC3E}">
        <p14:creationId xmlns:p14="http://schemas.microsoft.com/office/powerpoint/2010/main" val="33707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F2BD9-92A0-904D-B21F-3F8E0F1B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5" y="203287"/>
            <a:ext cx="10379129" cy="6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E7D97-F2D3-FC41-83CB-87845C2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66" y="408647"/>
            <a:ext cx="7712868" cy="1617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C46F7-7D77-484B-BCF2-A474898A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47" y="2251342"/>
            <a:ext cx="9436706" cy="41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5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Goal: </a:t>
            </a:r>
            <a:r>
              <a:rPr lang="en-US" sz="2800" dirty="0"/>
              <a:t>we want to combine the rankings from the first table with the admissions results from the second table where the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institution name</a:t>
            </a:r>
            <a:r>
              <a:rPr lang="en-US" sz="2800" dirty="0"/>
              <a:t> matches into a single table – otherwise known as a </a:t>
            </a:r>
            <a:r>
              <a:rPr lang="en-US" sz="2800" b="1" dirty="0"/>
              <a:t>join</a:t>
            </a:r>
            <a:r>
              <a:rPr lang="en-US" sz="2800" dirty="0"/>
              <a:t> or </a:t>
            </a:r>
            <a:r>
              <a:rPr lang="en-US" sz="2800" b="1" dirty="0"/>
              <a:t>inner join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: name of first table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/>
              <a:t>: name of first table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800" dirty="0"/>
              <a:t>: name of the column with values to be matched between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D05AA-3DFE-EA4E-9204-5D7F574C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65" y="2335211"/>
            <a:ext cx="9871270" cy="6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4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inner_join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/>
              <a:t>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cs typeface="Courier New" panose="02070309020205020404" pitchFamily="49" charset="0"/>
              </a:rPr>
              <a:t>, we get around ~3300 results matched to our top 10 programs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C5941-7D80-3F45-9E02-28B6B12C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4" y="1716700"/>
            <a:ext cx="11986012" cy="4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Workshop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4E76-F34D-E04E-B2AB-D0238C77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386073"/>
            <a:ext cx="11127179" cy="516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All materials, including these slides, R scripts, and an </a:t>
            </a:r>
            <a:r>
              <a:rPr lang="en-US" sz="2800" dirty="0" err="1"/>
              <a:t>RMarkdown</a:t>
            </a:r>
            <a:r>
              <a:rPr lang="en-US" sz="2800" dirty="0"/>
              <a:t> version of this workshop (for those who prefer) are available here: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https://github.com/allemanau/NUIT_text_matching_workshop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E6321C-3218-824B-96F0-9821E8B2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64" y="3039547"/>
            <a:ext cx="8562975" cy="350690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2CF68F6-FAC6-D14A-A5AD-F04E7218B5CF}"/>
              </a:ext>
            </a:extLst>
          </p:cNvPr>
          <p:cNvSpPr/>
          <p:nvPr/>
        </p:nvSpPr>
        <p:spPr>
          <a:xfrm rot="3727237">
            <a:off x="8816471" y="4491740"/>
            <a:ext cx="1122119" cy="41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94" y="123444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Visualizing the results, we see only 7 institutions matched results…?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DC1A1-FFB4-2347-BD22-84D9B64C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1186"/>
            <a:ext cx="10820400" cy="60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04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Let’s take a look at entries containing “Berkeley” in </a:t>
            </a:r>
            <a:r>
              <a:rPr lang="en-US" sz="2800" dirty="0" err="1">
                <a:cs typeface="Courier New" panose="02070309020205020404" pitchFamily="49" charset="0"/>
              </a:rPr>
              <a:t>admissions_results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7CBB4-1719-7949-9912-68D88762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9" y="2380167"/>
            <a:ext cx="1064398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There are 38 different schools containing “Berkeley”! (And these are just the ones that spelled “Berkeley” right </a:t>
            </a:r>
            <a:r>
              <a:rPr lang="en-US" sz="2800" i="1" dirty="0">
                <a:cs typeface="Courier New" panose="02070309020205020404" pitchFamily="49" charset="0"/>
              </a:rPr>
              <a:t>somewhere</a:t>
            </a:r>
            <a:r>
              <a:rPr lang="en-US" sz="2800" dirty="0">
                <a:cs typeface="Courier New" panose="02070309020205020404" pitchFamily="49" charset="0"/>
              </a:rPr>
              <a:t>.) Here are the first 12: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BBDE9-641F-AD44-AED4-D82484C2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35" y="1639887"/>
            <a:ext cx="7056729" cy="48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26FE8B-648C-3B40-AF57-0367E9A2F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106554"/>
              </p:ext>
            </p:extLst>
          </p:nvPr>
        </p:nvGraphicFramePr>
        <p:xfrm>
          <a:off x="838200" y="4861420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59F9388-7237-7248-9291-8AF7EC6C4508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 PAIRS OF NEARLY-MATCHED STRINGS</a:t>
            </a:r>
          </a:p>
        </p:txBody>
      </p:sp>
    </p:spTree>
    <p:extLst>
      <p:ext uri="{BB962C8B-B14F-4D97-AF65-F5344CB8AC3E}">
        <p14:creationId xmlns:p14="http://schemas.microsoft.com/office/powerpoint/2010/main" val="228322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 difference between two strings can be measured by a string distance function.  These functions come in many different flavors and are useful in different contexts – we’ll discuss four of them.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string a = first string</a:t>
            </a:r>
          </a:p>
          <a:p>
            <a:pPr marL="0" indent="0">
              <a:buNone/>
            </a:pPr>
            <a:r>
              <a:rPr lang="en-US" sz="2800" dirty="0"/>
              <a:t>string b = second string</a:t>
            </a:r>
          </a:p>
          <a:p>
            <a:pPr marL="0" indent="0">
              <a:buNone/>
            </a:pPr>
            <a:r>
              <a:rPr lang="en-US" sz="2800" dirty="0"/>
              <a:t>method = distance function name</a:t>
            </a:r>
          </a:p>
          <a:p>
            <a:pPr marL="0" indent="0">
              <a:buNone/>
            </a:pPr>
            <a:r>
              <a:rPr lang="en-US" sz="2800" dirty="0"/>
              <a:t>… = auxiliary arguments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15055-7261-044C-BEF0-04EE8D74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238290"/>
            <a:ext cx="11188412" cy="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distance:</a:t>
            </a:r>
            <a:r>
              <a:rPr lang="en-US" sz="2800" dirty="0"/>
              <a:t> given two strings, how many character insertions, deletions, and substitutions would it take to transform the first string to a second string?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3600" dirty="0"/>
              <a:t>“Northwestern”</a:t>
            </a:r>
          </a:p>
        </p:txBody>
      </p:sp>
    </p:spTree>
    <p:extLst>
      <p:ext uri="{BB962C8B-B14F-4D97-AF65-F5344CB8AC3E}">
        <p14:creationId xmlns:p14="http://schemas.microsoft.com/office/powerpoint/2010/main" val="190889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distance:</a:t>
            </a:r>
            <a:r>
              <a:rPr lang="en-US" sz="2800" dirty="0"/>
              <a:t> given two strings, how many character insertions, deletions, and substitutions would it take to transform the first string to a second string?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3600" dirty="0"/>
              <a:t>“Northwestern” → “</a:t>
            </a:r>
            <a:r>
              <a:rPr lang="en-US" sz="3600" dirty="0" err="1"/>
              <a:t>North</a:t>
            </a:r>
            <a:r>
              <a:rPr lang="en-US" sz="3600" dirty="0" err="1">
                <a:solidFill>
                  <a:srgbClr val="FF0000"/>
                </a:solidFill>
              </a:rPr>
              <a:t>e</a:t>
            </a:r>
            <a:r>
              <a:rPr lang="en-US" sz="3600" dirty="0" err="1"/>
              <a:t>estern</a:t>
            </a:r>
            <a:r>
              <a:rPr 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39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distance:</a:t>
            </a:r>
            <a:r>
              <a:rPr lang="en-US" sz="2800" dirty="0"/>
              <a:t> given two strings, how many character insertions, deletions, and substitutions would it take to transform the first string to a second string?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3600" dirty="0"/>
              <a:t>“Northwestern” → “</a:t>
            </a:r>
            <a:r>
              <a:rPr lang="en-US" sz="3600" dirty="0" err="1"/>
              <a:t>North</a:t>
            </a:r>
            <a:r>
              <a:rPr lang="en-US" sz="3600" dirty="0" err="1">
                <a:solidFill>
                  <a:srgbClr val="FF0000"/>
                </a:solidFill>
              </a:rPr>
              <a:t>e</a:t>
            </a:r>
            <a:r>
              <a:rPr lang="en-US" sz="3600" dirty="0" err="1"/>
              <a:t>estern</a:t>
            </a:r>
            <a:r>
              <a:rPr lang="en-US" sz="3600" dirty="0"/>
              <a:t>” → “Northe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stern”</a:t>
            </a:r>
          </a:p>
          <a:p>
            <a:pPr marL="0" indent="0" algn="ctr">
              <a:buNone/>
            </a:pPr>
            <a:r>
              <a:rPr lang="en-US" sz="3600" dirty="0"/>
              <a:t>lv(“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 = 2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/>
              <a:t>Check for yourself: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2EE40-280D-804B-AEF2-AB0B99E3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1" y="5591175"/>
            <a:ext cx="11874356" cy="4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9"/>
            <a:ext cx="11188412" cy="1471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q-gram distance:</a:t>
            </a:r>
            <a:r>
              <a:rPr lang="en-US" sz="2800" dirty="0"/>
              <a:t> given two strings, divide them into </a:t>
            </a:r>
            <a:r>
              <a:rPr lang="en-US" sz="2800" i="1" dirty="0"/>
              <a:t>grams</a:t>
            </a:r>
            <a:r>
              <a:rPr lang="en-US" sz="2800" dirty="0"/>
              <a:t> of size </a:t>
            </a:r>
            <a:r>
              <a:rPr lang="en-US" sz="2800" i="1" dirty="0"/>
              <a:t>q</a:t>
            </a:r>
            <a:r>
              <a:rPr lang="en-US" sz="2800" dirty="0"/>
              <a:t>, throwing out duplicates.</a:t>
            </a:r>
            <a:r>
              <a:rPr lang="en-US" sz="2800" b="1" dirty="0"/>
              <a:t> </a:t>
            </a:r>
            <a:r>
              <a:rPr lang="en-US" sz="2800" dirty="0"/>
              <a:t>How many grams are </a:t>
            </a:r>
            <a:r>
              <a:rPr lang="en-US" sz="2800" i="1" dirty="0"/>
              <a:t>not</a:t>
            </a:r>
            <a:r>
              <a:rPr lang="en-US" sz="2800" dirty="0"/>
              <a:t> shared by the strings?</a:t>
            </a:r>
            <a:endParaRPr 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0C16B9-018F-5846-B0DA-65CF411FC0E3}"/>
              </a:ext>
            </a:extLst>
          </p:cNvPr>
          <p:cNvSpPr txBox="1"/>
          <p:nvPr/>
        </p:nvSpPr>
        <p:spPr>
          <a:xfrm>
            <a:off x="209555" y="262841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No</a:t>
            </a:r>
            <a:r>
              <a:rPr lang="en-US" sz="2800" dirty="0"/>
              <a:t>rthwestern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F8839280-C4CA-3B48-A114-3BD9898ED1E7}"/>
              </a:ext>
            </a:extLst>
          </p:cNvPr>
          <p:cNvSpPr/>
          <p:nvPr/>
        </p:nvSpPr>
        <p:spPr>
          <a:xfrm>
            <a:off x="6049566" y="3482486"/>
            <a:ext cx="1104900" cy="108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680854-14AA-EE49-B830-CFE795E3EB0E}"/>
              </a:ext>
            </a:extLst>
          </p:cNvPr>
          <p:cNvSpPr txBox="1"/>
          <p:nvPr/>
        </p:nvSpPr>
        <p:spPr>
          <a:xfrm>
            <a:off x="2057400" y="1957389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i="1" dirty="0"/>
              <a:t>q</a:t>
            </a:r>
            <a:r>
              <a:rPr lang="en-US" sz="2800" dirty="0"/>
              <a:t> = 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3D3399-20D4-F343-8071-7AE6BB267102}"/>
              </a:ext>
            </a:extLst>
          </p:cNvPr>
          <p:cNvSpPr txBox="1"/>
          <p:nvPr/>
        </p:nvSpPr>
        <p:spPr>
          <a:xfrm>
            <a:off x="8010524" y="300309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1282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9"/>
            <a:ext cx="11188412" cy="1471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q-gram distance:</a:t>
            </a:r>
            <a:r>
              <a:rPr lang="en-US" sz="2800" dirty="0"/>
              <a:t> given two strings, divide them into </a:t>
            </a:r>
            <a:r>
              <a:rPr lang="en-US" sz="2800" i="1" dirty="0"/>
              <a:t>grams</a:t>
            </a:r>
            <a:r>
              <a:rPr lang="en-US" sz="2800" dirty="0"/>
              <a:t> of size </a:t>
            </a:r>
            <a:r>
              <a:rPr lang="en-US" sz="2800" i="1" dirty="0"/>
              <a:t>q</a:t>
            </a:r>
            <a:r>
              <a:rPr lang="en-US" sz="2800" dirty="0"/>
              <a:t>, throwing out duplicates.</a:t>
            </a:r>
            <a:r>
              <a:rPr lang="en-US" sz="2800" b="1" dirty="0"/>
              <a:t> </a:t>
            </a:r>
            <a:r>
              <a:rPr lang="en-US" sz="2800" dirty="0"/>
              <a:t>How many grams are </a:t>
            </a:r>
            <a:r>
              <a:rPr lang="en-US" sz="2800" i="1" dirty="0"/>
              <a:t>not</a:t>
            </a:r>
            <a:r>
              <a:rPr lang="en-US" sz="2800" dirty="0"/>
              <a:t> shared by the strings?</a:t>
            </a:r>
            <a:endParaRPr 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0C16B9-018F-5846-B0DA-65CF411FC0E3}"/>
              </a:ext>
            </a:extLst>
          </p:cNvPr>
          <p:cNvSpPr txBox="1"/>
          <p:nvPr/>
        </p:nvSpPr>
        <p:spPr>
          <a:xfrm>
            <a:off x="209555" y="262841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No</a:t>
            </a:r>
            <a:r>
              <a:rPr lang="en-US" sz="2800" dirty="0"/>
              <a:t>rthwestern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C1108A-7523-B747-92F8-B4D553FF99C0}"/>
              </a:ext>
            </a:extLst>
          </p:cNvPr>
          <p:cNvSpPr txBox="1"/>
          <p:nvPr/>
        </p:nvSpPr>
        <p:spPr>
          <a:xfrm>
            <a:off x="209554" y="315163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</a:t>
            </a:r>
            <a:r>
              <a:rPr lang="en-US" sz="2800" dirty="0">
                <a:highlight>
                  <a:srgbClr val="00FF00"/>
                </a:highlight>
              </a:rPr>
              <a:t>or</a:t>
            </a:r>
            <a:r>
              <a:rPr lang="en-US" sz="2800" dirty="0"/>
              <a:t>thwestern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F8839280-C4CA-3B48-A114-3BD9898ED1E7}"/>
              </a:ext>
            </a:extLst>
          </p:cNvPr>
          <p:cNvSpPr/>
          <p:nvPr/>
        </p:nvSpPr>
        <p:spPr>
          <a:xfrm>
            <a:off x="6049566" y="3482486"/>
            <a:ext cx="1104900" cy="108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680854-14AA-EE49-B830-CFE795E3EB0E}"/>
              </a:ext>
            </a:extLst>
          </p:cNvPr>
          <p:cNvSpPr txBox="1"/>
          <p:nvPr/>
        </p:nvSpPr>
        <p:spPr>
          <a:xfrm>
            <a:off x="2057400" y="1957389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i="1" dirty="0"/>
              <a:t>q</a:t>
            </a:r>
            <a:r>
              <a:rPr lang="en-US" sz="2800" dirty="0"/>
              <a:t> = 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3D3399-20D4-F343-8071-7AE6BB267102}"/>
              </a:ext>
            </a:extLst>
          </p:cNvPr>
          <p:cNvSpPr txBox="1"/>
          <p:nvPr/>
        </p:nvSpPr>
        <p:spPr>
          <a:xfrm>
            <a:off x="8010524" y="300309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BBDB54-2A01-D44C-B45C-71D20917C5F7}"/>
              </a:ext>
            </a:extLst>
          </p:cNvPr>
          <p:cNvSpPr txBox="1"/>
          <p:nvPr/>
        </p:nvSpPr>
        <p:spPr>
          <a:xfrm>
            <a:off x="8896349" y="277226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019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56"/>
            <a:ext cx="10515600" cy="49241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Who am I?</a:t>
            </a:r>
          </a:p>
          <a:p>
            <a:r>
              <a:rPr lang="en-US" sz="2800" dirty="0"/>
              <a:t>Data science research consultant with NUIT RCS</a:t>
            </a:r>
          </a:p>
          <a:p>
            <a:r>
              <a:rPr lang="en-US" sz="2800" dirty="0"/>
              <a:t>Fuzzy logic evangelist and practitioner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Who are you?</a:t>
            </a:r>
            <a:endParaRPr lang="en-US" sz="2800" dirty="0"/>
          </a:p>
          <a:p>
            <a:r>
              <a:rPr lang="en-US" sz="2800" dirty="0"/>
              <a:t>Introduce yourself to your neighbors!</a:t>
            </a:r>
          </a:p>
          <a:p>
            <a:r>
              <a:rPr lang="en-US" sz="2800" dirty="0"/>
              <a:t>What do you work on? What brings you here?</a:t>
            </a:r>
          </a:p>
        </p:txBody>
      </p:sp>
    </p:spTree>
    <p:extLst>
      <p:ext uri="{BB962C8B-B14F-4D97-AF65-F5344CB8AC3E}">
        <p14:creationId xmlns:p14="http://schemas.microsoft.com/office/powerpoint/2010/main" val="243410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9"/>
            <a:ext cx="11188412" cy="1471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q-gram distance:</a:t>
            </a:r>
            <a:r>
              <a:rPr lang="en-US" sz="2800" dirty="0"/>
              <a:t> given two strings, divide them into </a:t>
            </a:r>
            <a:r>
              <a:rPr lang="en-US" sz="2800" i="1" dirty="0"/>
              <a:t>grams</a:t>
            </a:r>
            <a:r>
              <a:rPr lang="en-US" sz="2800" dirty="0"/>
              <a:t> of size </a:t>
            </a:r>
            <a:r>
              <a:rPr lang="en-US" sz="2800" i="1" dirty="0"/>
              <a:t>q</a:t>
            </a:r>
            <a:r>
              <a:rPr lang="en-US" sz="2800" dirty="0"/>
              <a:t>, throwing out duplicates.</a:t>
            </a:r>
            <a:r>
              <a:rPr lang="en-US" sz="2800" b="1" dirty="0"/>
              <a:t> </a:t>
            </a:r>
            <a:r>
              <a:rPr lang="en-US" sz="2800" dirty="0"/>
              <a:t>How many grams are </a:t>
            </a:r>
            <a:r>
              <a:rPr lang="en-US" sz="2800" i="1" dirty="0"/>
              <a:t>not</a:t>
            </a:r>
            <a:r>
              <a:rPr lang="en-US" sz="2800" dirty="0"/>
              <a:t> shared by the strings?</a:t>
            </a:r>
            <a:endParaRPr 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0C16B9-018F-5846-B0DA-65CF411FC0E3}"/>
              </a:ext>
            </a:extLst>
          </p:cNvPr>
          <p:cNvSpPr txBox="1"/>
          <p:nvPr/>
        </p:nvSpPr>
        <p:spPr>
          <a:xfrm>
            <a:off x="209555" y="262841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No</a:t>
            </a:r>
            <a:r>
              <a:rPr lang="en-US" sz="2800" dirty="0"/>
              <a:t>rthwestern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C1108A-7523-B747-92F8-B4D553FF99C0}"/>
              </a:ext>
            </a:extLst>
          </p:cNvPr>
          <p:cNvSpPr txBox="1"/>
          <p:nvPr/>
        </p:nvSpPr>
        <p:spPr>
          <a:xfrm>
            <a:off x="209554" y="315163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</a:t>
            </a:r>
            <a:r>
              <a:rPr lang="en-US" sz="2800" dirty="0">
                <a:highlight>
                  <a:srgbClr val="00FF00"/>
                </a:highlight>
              </a:rPr>
              <a:t>or</a:t>
            </a:r>
            <a:r>
              <a:rPr lang="en-US" sz="2800" dirty="0"/>
              <a:t>thwestern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2ECA2A-A943-FC43-884B-4BB35DA48EEA}"/>
              </a:ext>
            </a:extLst>
          </p:cNvPr>
          <p:cNvSpPr txBox="1"/>
          <p:nvPr/>
        </p:nvSpPr>
        <p:spPr>
          <a:xfrm>
            <a:off x="209553" y="367485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</a:t>
            </a:r>
            <a:r>
              <a:rPr lang="en-US" sz="2800" dirty="0">
                <a:highlight>
                  <a:srgbClr val="00FF00"/>
                </a:highlight>
              </a:rPr>
              <a:t>rt</a:t>
            </a:r>
            <a:r>
              <a:rPr lang="en-US" sz="2800" dirty="0"/>
              <a:t>hwestern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30D5B0-6373-3644-912F-19FA063FEB03}"/>
              </a:ext>
            </a:extLst>
          </p:cNvPr>
          <p:cNvSpPr txBox="1"/>
          <p:nvPr/>
        </p:nvSpPr>
        <p:spPr>
          <a:xfrm>
            <a:off x="209552" y="419807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</a:t>
            </a:r>
            <a:r>
              <a:rPr lang="en-US" sz="2800" dirty="0">
                <a:highlight>
                  <a:srgbClr val="00FF00"/>
                </a:highlight>
              </a:rPr>
              <a:t>th</a:t>
            </a:r>
            <a:r>
              <a:rPr lang="en-US" sz="2800" dirty="0"/>
              <a:t>western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A02692-9CED-BB47-BABC-BD4B7826AF4C}"/>
              </a:ext>
            </a:extLst>
          </p:cNvPr>
          <p:cNvSpPr txBox="1"/>
          <p:nvPr/>
        </p:nvSpPr>
        <p:spPr>
          <a:xfrm>
            <a:off x="209551" y="472129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</a:t>
            </a:r>
            <a:r>
              <a:rPr lang="en-US" sz="2800" dirty="0">
                <a:highlight>
                  <a:srgbClr val="00FF00"/>
                </a:highlight>
              </a:rPr>
              <a:t>hw</a:t>
            </a:r>
            <a:r>
              <a:rPr lang="en-US" sz="2800" dirty="0"/>
              <a:t>estern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E6579-E65D-B041-B210-F03D7FF41749}"/>
              </a:ext>
            </a:extLst>
          </p:cNvPr>
          <p:cNvSpPr txBox="1"/>
          <p:nvPr/>
        </p:nvSpPr>
        <p:spPr>
          <a:xfrm>
            <a:off x="209550" y="524451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</a:t>
            </a:r>
            <a:r>
              <a:rPr lang="en-US" sz="2800" dirty="0">
                <a:highlight>
                  <a:srgbClr val="00FF00"/>
                </a:highlight>
              </a:rPr>
              <a:t>we</a:t>
            </a:r>
            <a:r>
              <a:rPr lang="en-US" sz="2800" dirty="0"/>
              <a:t>stern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DFFB17-893F-1F45-83B8-764B57DBBFA9}"/>
              </a:ext>
            </a:extLst>
          </p:cNvPr>
          <p:cNvSpPr txBox="1"/>
          <p:nvPr/>
        </p:nvSpPr>
        <p:spPr>
          <a:xfrm>
            <a:off x="2738437" y="262841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</a:t>
            </a:r>
            <a:r>
              <a:rPr lang="en-US" sz="2800" dirty="0">
                <a:highlight>
                  <a:srgbClr val="00FF00"/>
                </a:highlight>
              </a:rPr>
              <a:t>es</a:t>
            </a:r>
            <a:r>
              <a:rPr lang="en-US" sz="2800" dirty="0"/>
              <a:t>tern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B3DAA4-27E7-454D-BBE0-57AB9C2CEE55}"/>
              </a:ext>
            </a:extLst>
          </p:cNvPr>
          <p:cNvSpPr txBox="1"/>
          <p:nvPr/>
        </p:nvSpPr>
        <p:spPr>
          <a:xfrm>
            <a:off x="2738436" y="315163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Northwe</a:t>
            </a:r>
            <a:r>
              <a:rPr lang="en-US" sz="2800" dirty="0">
                <a:highlight>
                  <a:srgbClr val="00FF00"/>
                </a:highlight>
              </a:rPr>
              <a:t>st</a:t>
            </a:r>
            <a:r>
              <a:rPr lang="en-US" sz="2800" dirty="0"/>
              <a:t>ern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6594E-0820-F84C-A78B-52F2F4773EB2}"/>
              </a:ext>
            </a:extLst>
          </p:cNvPr>
          <p:cNvSpPr txBox="1"/>
          <p:nvPr/>
        </p:nvSpPr>
        <p:spPr>
          <a:xfrm>
            <a:off x="2738435" y="367485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Northwes</a:t>
            </a:r>
            <a:r>
              <a:rPr lang="en-US" sz="2800" dirty="0">
                <a:highlight>
                  <a:srgbClr val="00FF00"/>
                </a:highlight>
              </a:rPr>
              <a:t>te</a:t>
            </a:r>
            <a:r>
              <a:rPr lang="en-US" sz="2800" dirty="0"/>
              <a:t>rn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5546DD-6A30-904D-ADE7-85D44FD8CED5}"/>
              </a:ext>
            </a:extLst>
          </p:cNvPr>
          <p:cNvSpPr txBox="1"/>
          <p:nvPr/>
        </p:nvSpPr>
        <p:spPr>
          <a:xfrm>
            <a:off x="2738434" y="419807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Northwest</a:t>
            </a:r>
            <a:r>
              <a:rPr lang="en-US" sz="2800" dirty="0">
                <a:highlight>
                  <a:srgbClr val="00FF00"/>
                </a:highlight>
              </a:rPr>
              <a:t>er</a:t>
            </a:r>
            <a:r>
              <a:rPr lang="en-US" sz="2800" dirty="0"/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056184-0BF7-9343-9595-6AD0A7F0670B}"/>
              </a:ext>
            </a:extLst>
          </p:cNvPr>
          <p:cNvSpPr txBox="1"/>
          <p:nvPr/>
        </p:nvSpPr>
        <p:spPr>
          <a:xfrm>
            <a:off x="2738433" y="4721290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Northweste</a:t>
            </a:r>
            <a:r>
              <a:rPr lang="en-US" sz="2800" dirty="0">
                <a:highlight>
                  <a:srgbClr val="00FF00"/>
                </a:highlight>
              </a:rPr>
              <a:t>rn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F8839280-C4CA-3B48-A114-3BD9898ED1E7}"/>
              </a:ext>
            </a:extLst>
          </p:cNvPr>
          <p:cNvSpPr/>
          <p:nvPr/>
        </p:nvSpPr>
        <p:spPr>
          <a:xfrm>
            <a:off x="6049566" y="3482486"/>
            <a:ext cx="1104900" cy="108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680854-14AA-EE49-B830-CFE795E3EB0E}"/>
              </a:ext>
            </a:extLst>
          </p:cNvPr>
          <p:cNvSpPr txBox="1"/>
          <p:nvPr/>
        </p:nvSpPr>
        <p:spPr>
          <a:xfrm>
            <a:off x="2057400" y="1957389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</a:t>
            </a:r>
            <a:r>
              <a:rPr lang="en-US" sz="2800" i="1" dirty="0"/>
              <a:t>q</a:t>
            </a:r>
            <a:r>
              <a:rPr lang="en-US" sz="2800" dirty="0"/>
              <a:t> = 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3D3399-20D4-F343-8071-7AE6BB267102}"/>
              </a:ext>
            </a:extLst>
          </p:cNvPr>
          <p:cNvSpPr txBox="1"/>
          <p:nvPr/>
        </p:nvSpPr>
        <p:spPr>
          <a:xfrm>
            <a:off x="8010524" y="300309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BBDB54-2A01-D44C-B45C-71D20917C5F7}"/>
              </a:ext>
            </a:extLst>
          </p:cNvPr>
          <p:cNvSpPr txBox="1"/>
          <p:nvPr/>
        </p:nvSpPr>
        <p:spPr>
          <a:xfrm>
            <a:off x="8896349" y="277226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113135-2EE8-3749-92E3-071466488DFF}"/>
              </a:ext>
            </a:extLst>
          </p:cNvPr>
          <p:cNvSpPr txBox="1"/>
          <p:nvPr/>
        </p:nvSpPr>
        <p:spPr>
          <a:xfrm>
            <a:off x="8767762" y="340317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hw</a:t>
            </a:r>
            <a:endParaRPr lang="en-US" sz="28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0DC050-0B85-BD4E-9BB4-F579615F4D6C}"/>
              </a:ext>
            </a:extLst>
          </p:cNvPr>
          <p:cNvSpPr txBox="1"/>
          <p:nvPr/>
        </p:nvSpPr>
        <p:spPr>
          <a:xfrm>
            <a:off x="9648825" y="312278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F950A3-F88B-E24A-ADBE-F212C4FFF44E}"/>
              </a:ext>
            </a:extLst>
          </p:cNvPr>
          <p:cNvSpPr txBox="1"/>
          <p:nvPr/>
        </p:nvSpPr>
        <p:spPr>
          <a:xfrm>
            <a:off x="9794080" y="378322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C0915B-C638-1B4F-86F8-8FAE324E7672}"/>
              </a:ext>
            </a:extLst>
          </p:cNvPr>
          <p:cNvSpPr txBox="1"/>
          <p:nvPr/>
        </p:nvSpPr>
        <p:spPr>
          <a:xfrm>
            <a:off x="7929562" y="378321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</a:t>
            </a:r>
            <a:endParaRPr lang="en-US" sz="28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05E6CD-47C5-CA47-AC5B-24FC4276E78B}"/>
              </a:ext>
            </a:extLst>
          </p:cNvPr>
          <p:cNvSpPr txBox="1"/>
          <p:nvPr/>
        </p:nvSpPr>
        <p:spPr>
          <a:xfrm>
            <a:off x="8686800" y="417281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40AC0C-02A0-2140-A98D-9D0AA1E31D6F}"/>
              </a:ext>
            </a:extLst>
          </p:cNvPr>
          <p:cNvSpPr txBox="1"/>
          <p:nvPr/>
        </p:nvSpPr>
        <p:spPr>
          <a:xfrm>
            <a:off x="9525000" y="456588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er</a:t>
            </a:r>
            <a:endParaRPr lang="en-US" sz="28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9656D0-11D2-8A43-81BF-2BE5B21E4F0B}"/>
              </a:ext>
            </a:extLst>
          </p:cNvPr>
          <p:cNvSpPr txBox="1"/>
          <p:nvPr/>
        </p:nvSpPr>
        <p:spPr>
          <a:xfrm>
            <a:off x="10551318" y="425599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rn</a:t>
            </a:r>
            <a:endParaRPr lang="en-US" sz="280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817C83-FAF0-E445-99A4-A4E540E93C8A}"/>
              </a:ext>
            </a:extLst>
          </p:cNvPr>
          <p:cNvSpPr txBox="1"/>
          <p:nvPr/>
        </p:nvSpPr>
        <p:spPr>
          <a:xfrm>
            <a:off x="10544175" y="344098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678CF7-533B-C24C-8767-4EAE9A6ECAB2}"/>
              </a:ext>
            </a:extLst>
          </p:cNvPr>
          <p:cNvSpPr txBox="1"/>
          <p:nvPr/>
        </p:nvSpPr>
        <p:spPr>
          <a:xfrm>
            <a:off x="10401301" y="2818821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7060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9"/>
            <a:ext cx="11188412" cy="14716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q-gram distance:</a:t>
            </a:r>
            <a:r>
              <a:rPr lang="en-US" sz="2800" dirty="0"/>
              <a:t> given two strings, divide them into </a:t>
            </a:r>
            <a:r>
              <a:rPr lang="en-US" sz="2800" i="1" dirty="0"/>
              <a:t>grams</a:t>
            </a:r>
            <a:r>
              <a:rPr lang="en-US" sz="2800" dirty="0"/>
              <a:t> of size </a:t>
            </a:r>
            <a:r>
              <a:rPr lang="en-US" sz="2800" i="1" dirty="0"/>
              <a:t>q</a:t>
            </a:r>
            <a:r>
              <a:rPr lang="en-US" sz="2800" dirty="0"/>
              <a:t>, throwing out duplicates.</a:t>
            </a:r>
            <a:r>
              <a:rPr lang="en-US" sz="2800" b="1" dirty="0"/>
              <a:t> </a:t>
            </a:r>
            <a:r>
              <a:rPr lang="en-US" sz="2800" dirty="0"/>
              <a:t>How many grams are </a:t>
            </a:r>
            <a:r>
              <a:rPr lang="en-US" sz="2800" i="1" dirty="0"/>
              <a:t>not</a:t>
            </a:r>
            <a:r>
              <a:rPr lang="en-US" sz="2800" dirty="0"/>
              <a:t> shared by the strings?</a:t>
            </a:r>
            <a:endParaRPr lang="en-US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3DD1C-4987-104B-A9D8-9F8BC445D0A8}"/>
              </a:ext>
            </a:extLst>
          </p:cNvPr>
          <p:cNvSpPr txBox="1"/>
          <p:nvPr/>
        </p:nvSpPr>
        <p:spPr>
          <a:xfrm>
            <a:off x="1128713" y="1943101"/>
            <a:ext cx="372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Northwestern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EF29E-1266-0A4A-A40C-D007C25B8EBB}"/>
              </a:ext>
            </a:extLst>
          </p:cNvPr>
          <p:cNvSpPr txBox="1"/>
          <p:nvPr/>
        </p:nvSpPr>
        <p:spPr>
          <a:xfrm>
            <a:off x="7334252" y="1943101"/>
            <a:ext cx="372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Northeastern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BA5AD1-1A6B-2541-8B8F-09AE839529A4}"/>
              </a:ext>
            </a:extLst>
          </p:cNvPr>
          <p:cNvSpPr txBox="1"/>
          <p:nvPr/>
        </p:nvSpPr>
        <p:spPr>
          <a:xfrm>
            <a:off x="1490661" y="292916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892991-B81B-A748-8013-06AD9776D7C7}"/>
              </a:ext>
            </a:extLst>
          </p:cNvPr>
          <p:cNvSpPr txBox="1"/>
          <p:nvPr/>
        </p:nvSpPr>
        <p:spPr>
          <a:xfrm>
            <a:off x="2376486" y="2698331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43C061-0727-C147-AADA-48E64489AE2A}"/>
              </a:ext>
            </a:extLst>
          </p:cNvPr>
          <p:cNvSpPr txBox="1"/>
          <p:nvPr/>
        </p:nvSpPr>
        <p:spPr>
          <a:xfrm>
            <a:off x="2247899" y="332924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BAFB9-565D-8343-BB7D-355084045055}"/>
              </a:ext>
            </a:extLst>
          </p:cNvPr>
          <p:cNvSpPr txBox="1"/>
          <p:nvPr/>
        </p:nvSpPr>
        <p:spPr>
          <a:xfrm>
            <a:off x="3128962" y="304885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2EF76-2271-1146-B115-9DE917BBAAAD}"/>
              </a:ext>
            </a:extLst>
          </p:cNvPr>
          <p:cNvSpPr txBox="1"/>
          <p:nvPr/>
        </p:nvSpPr>
        <p:spPr>
          <a:xfrm>
            <a:off x="3274217" y="370928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6688B4-8DA1-934A-BC84-37A9E55C7A5D}"/>
              </a:ext>
            </a:extLst>
          </p:cNvPr>
          <p:cNvSpPr txBox="1"/>
          <p:nvPr/>
        </p:nvSpPr>
        <p:spPr>
          <a:xfrm>
            <a:off x="1409699" y="370928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</a:t>
            </a:r>
            <a:endParaRPr lang="en-US" sz="28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7C7D6-C5AE-A847-ABB3-170CE328E351}"/>
              </a:ext>
            </a:extLst>
          </p:cNvPr>
          <p:cNvSpPr txBox="1"/>
          <p:nvPr/>
        </p:nvSpPr>
        <p:spPr>
          <a:xfrm>
            <a:off x="2166937" y="409888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C232E-8C48-564D-A387-40A1C688BD43}"/>
              </a:ext>
            </a:extLst>
          </p:cNvPr>
          <p:cNvSpPr txBox="1"/>
          <p:nvPr/>
        </p:nvSpPr>
        <p:spPr>
          <a:xfrm>
            <a:off x="3005137" y="449194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er</a:t>
            </a:r>
            <a:endParaRPr lang="en-US" sz="28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D42434-C1CA-4940-BEF5-DFE4317C13E5}"/>
              </a:ext>
            </a:extLst>
          </p:cNvPr>
          <p:cNvSpPr txBox="1"/>
          <p:nvPr/>
        </p:nvSpPr>
        <p:spPr>
          <a:xfrm>
            <a:off x="4031455" y="418206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rn</a:t>
            </a:r>
            <a:endParaRPr lang="en-US" sz="28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66A952-3947-FC40-A4C3-F0A21DB37C08}"/>
              </a:ext>
            </a:extLst>
          </p:cNvPr>
          <p:cNvSpPr txBox="1"/>
          <p:nvPr/>
        </p:nvSpPr>
        <p:spPr>
          <a:xfrm>
            <a:off x="4024312" y="3367049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C5DDF-F44F-CB41-B75C-0837BC9F6C15}"/>
              </a:ext>
            </a:extLst>
          </p:cNvPr>
          <p:cNvSpPr txBox="1"/>
          <p:nvPr/>
        </p:nvSpPr>
        <p:spPr>
          <a:xfrm>
            <a:off x="3881438" y="274488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th</a:t>
            </a:r>
            <a:endParaRPr lang="en-US" sz="28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193165-9CA1-8445-89D2-BF0EC1EFBB47}"/>
              </a:ext>
            </a:extLst>
          </p:cNvPr>
          <p:cNvSpPr txBox="1"/>
          <p:nvPr/>
        </p:nvSpPr>
        <p:spPr>
          <a:xfrm>
            <a:off x="7993857" y="297960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083B0F-51D9-2049-940E-56759544462A}"/>
              </a:ext>
            </a:extLst>
          </p:cNvPr>
          <p:cNvSpPr txBox="1"/>
          <p:nvPr/>
        </p:nvSpPr>
        <p:spPr>
          <a:xfrm>
            <a:off x="8879682" y="274877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C499E2-875C-5C44-BD77-30C9796E39A2}"/>
              </a:ext>
            </a:extLst>
          </p:cNvPr>
          <p:cNvSpPr txBox="1"/>
          <p:nvPr/>
        </p:nvSpPr>
        <p:spPr>
          <a:xfrm>
            <a:off x="8751095" y="337968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78BD3D-B5FD-B440-A799-13E635CA510A}"/>
              </a:ext>
            </a:extLst>
          </p:cNvPr>
          <p:cNvSpPr txBox="1"/>
          <p:nvPr/>
        </p:nvSpPr>
        <p:spPr>
          <a:xfrm>
            <a:off x="9632158" y="309929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C6F9C-2B72-E845-964F-6CC96F1407DD}"/>
              </a:ext>
            </a:extLst>
          </p:cNvPr>
          <p:cNvSpPr txBox="1"/>
          <p:nvPr/>
        </p:nvSpPr>
        <p:spPr>
          <a:xfrm>
            <a:off x="9777413" y="375972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585D72-31EA-8D44-B73C-212A487BB431}"/>
              </a:ext>
            </a:extLst>
          </p:cNvPr>
          <p:cNvSpPr txBox="1"/>
          <p:nvPr/>
        </p:nvSpPr>
        <p:spPr>
          <a:xfrm>
            <a:off x="7912895" y="375972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</a:t>
            </a:r>
            <a:endParaRPr lang="en-US" sz="28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8A604A-97CA-D64A-85E9-35763616B172}"/>
              </a:ext>
            </a:extLst>
          </p:cNvPr>
          <p:cNvSpPr txBox="1"/>
          <p:nvPr/>
        </p:nvSpPr>
        <p:spPr>
          <a:xfrm>
            <a:off x="8670133" y="414932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D4B7FB-BED2-B342-BEE0-571640D7EEB1}"/>
              </a:ext>
            </a:extLst>
          </p:cNvPr>
          <p:cNvSpPr txBox="1"/>
          <p:nvPr/>
        </p:nvSpPr>
        <p:spPr>
          <a:xfrm>
            <a:off x="9508333" y="454238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er</a:t>
            </a:r>
            <a:endParaRPr lang="en-US" sz="28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88AD3B-612A-D640-B042-AD48292B801B}"/>
              </a:ext>
            </a:extLst>
          </p:cNvPr>
          <p:cNvSpPr txBox="1"/>
          <p:nvPr/>
        </p:nvSpPr>
        <p:spPr>
          <a:xfrm>
            <a:off x="10534651" y="423250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rn</a:t>
            </a:r>
            <a:endParaRPr lang="en-US" sz="28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C1E183-0E0D-0F4D-BDEA-A1247BFB0AD0}"/>
              </a:ext>
            </a:extLst>
          </p:cNvPr>
          <p:cNvSpPr txBox="1"/>
          <p:nvPr/>
        </p:nvSpPr>
        <p:spPr>
          <a:xfrm>
            <a:off x="10527508" y="3417491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3A8A98-3B71-784A-B9CB-7DCB6D16E41A}"/>
              </a:ext>
            </a:extLst>
          </p:cNvPr>
          <p:cNvSpPr txBox="1"/>
          <p:nvPr/>
        </p:nvSpPr>
        <p:spPr>
          <a:xfrm>
            <a:off x="10384634" y="279532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th</a:t>
            </a:r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9AD2F-CEA2-0145-9D4A-DC1B8E76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6" y="5827165"/>
            <a:ext cx="11843525" cy="3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 ratio:</a:t>
            </a:r>
            <a:r>
              <a:rPr lang="en-US" sz="2800" dirty="0"/>
              <a:t> given two strings, compute the </a:t>
            </a:r>
            <a:r>
              <a:rPr lang="en-US" sz="2800" dirty="0" err="1"/>
              <a:t>Levenshtein</a:t>
            </a:r>
            <a:r>
              <a:rPr lang="en-US" sz="2800" dirty="0"/>
              <a:t> distance. Then, divide by the length of the longer of the two strings.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lv(“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 = 2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5162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 ratio:</a:t>
            </a:r>
            <a:r>
              <a:rPr lang="en-US" sz="2800" dirty="0"/>
              <a:t> given two strings, compute the </a:t>
            </a:r>
            <a:r>
              <a:rPr lang="en-US" sz="2800" dirty="0" err="1"/>
              <a:t>Levenshtein</a:t>
            </a:r>
            <a:r>
              <a:rPr lang="en-US" sz="2800" dirty="0"/>
              <a:t> distance. Then, divide by the length of the longer of the two strings.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lv(“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 = 2</a:t>
            </a:r>
          </a:p>
          <a:p>
            <a:pPr marL="0" indent="0" algn="ctr">
              <a:buNone/>
            </a:pPr>
            <a:r>
              <a:rPr lang="en-US" sz="3600" dirty="0"/>
              <a:t>max(</a:t>
            </a:r>
            <a:r>
              <a:rPr lang="en-US" sz="3600" dirty="0" err="1"/>
              <a:t>str_length</a:t>
            </a:r>
            <a:r>
              <a:rPr lang="en-US" sz="3600" dirty="0"/>
              <a:t>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”))) = 12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598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Levenshtein</a:t>
            </a:r>
            <a:r>
              <a:rPr lang="en-US" sz="2800" b="1" dirty="0"/>
              <a:t> distance ratio:</a:t>
            </a:r>
            <a:r>
              <a:rPr lang="en-US" sz="2800" dirty="0"/>
              <a:t> given two strings, compute the </a:t>
            </a:r>
            <a:r>
              <a:rPr lang="en-US" sz="2800" dirty="0" err="1"/>
              <a:t>Levenshtein</a:t>
            </a:r>
            <a:r>
              <a:rPr lang="en-US" sz="2800" dirty="0"/>
              <a:t> distance. Then, divide by the length of the longer of the two strings.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lv(“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 = 2</a:t>
            </a:r>
          </a:p>
          <a:p>
            <a:pPr marL="0" indent="0" algn="ctr">
              <a:buNone/>
            </a:pPr>
            <a:r>
              <a:rPr lang="en-US" sz="3600" dirty="0"/>
              <a:t>max(</a:t>
            </a:r>
            <a:r>
              <a:rPr lang="en-US" sz="3600" dirty="0" err="1"/>
              <a:t>str_length</a:t>
            </a:r>
            <a:r>
              <a:rPr lang="en-US" sz="3600" dirty="0"/>
              <a:t>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”))) = 12</a:t>
            </a:r>
          </a:p>
          <a:p>
            <a:pPr marL="0" indent="0" algn="ctr">
              <a:buNone/>
            </a:pPr>
            <a:r>
              <a:rPr lang="en-US" sz="3600" dirty="0" err="1"/>
              <a:t>lvr</a:t>
            </a:r>
            <a:r>
              <a:rPr lang="en-US" sz="3600" dirty="0"/>
              <a:t>(“</a:t>
            </a:r>
            <a:r>
              <a:rPr lang="en-US" sz="3600" dirty="0">
                <a:solidFill>
                  <a:schemeClr val="tx1"/>
                </a:solidFill>
              </a:rPr>
              <a:t>Northwestern</a:t>
            </a:r>
            <a:r>
              <a:rPr lang="en-US" sz="3600" dirty="0"/>
              <a:t>”, “</a:t>
            </a:r>
            <a:r>
              <a:rPr lang="en-US" sz="3600" dirty="0">
                <a:solidFill>
                  <a:schemeClr val="tx1"/>
                </a:solidFill>
              </a:rPr>
              <a:t>Northeastern</a:t>
            </a:r>
            <a:r>
              <a:rPr lang="en-US" sz="3600" dirty="0"/>
              <a:t>”) = 2/12 = </a:t>
            </a:r>
            <a:r>
              <a:rPr lang="en-US" sz="3600" b="1" dirty="0"/>
              <a:t>.167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F85CF-576F-A847-909F-A8A53049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84" y="4418012"/>
            <a:ext cx="8842231" cy="22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1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Jaccard distance:</a:t>
            </a:r>
            <a:r>
              <a:rPr lang="en-US" sz="2800" dirty="0"/>
              <a:t> given two strings, compute the </a:t>
            </a:r>
            <a:r>
              <a:rPr lang="en-US" sz="2800" i="1" dirty="0"/>
              <a:t>q</a:t>
            </a:r>
            <a:r>
              <a:rPr lang="en-US" sz="2800" dirty="0"/>
              <a:t>-gram distance, and divide by the number of unique grams between the two strings.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889D2-8068-9D48-8407-1C4E9E3EC760}"/>
              </a:ext>
            </a:extLst>
          </p:cNvPr>
          <p:cNvSpPr txBox="1"/>
          <p:nvPr/>
        </p:nvSpPr>
        <p:spPr>
          <a:xfrm>
            <a:off x="4543657" y="156712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B27D3-2E0A-4C46-9D1B-A68FDA881403}"/>
              </a:ext>
            </a:extLst>
          </p:cNvPr>
          <p:cNvSpPr txBox="1"/>
          <p:nvPr/>
        </p:nvSpPr>
        <p:spPr>
          <a:xfrm>
            <a:off x="4011335" y="208817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6A333-F55D-9E41-AC12-74FB84497863}"/>
              </a:ext>
            </a:extLst>
          </p:cNvPr>
          <p:cNvSpPr txBox="1"/>
          <p:nvPr/>
        </p:nvSpPr>
        <p:spPr>
          <a:xfrm>
            <a:off x="5166678" y="209336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03CCB-600B-834D-919E-24C3F9FEA2EA}"/>
              </a:ext>
            </a:extLst>
          </p:cNvPr>
          <p:cNvSpPr txBox="1"/>
          <p:nvPr/>
        </p:nvSpPr>
        <p:spPr>
          <a:xfrm>
            <a:off x="3350426" y="161019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27E25-1981-CA4D-A04E-0EBD640EDCC4}"/>
              </a:ext>
            </a:extLst>
          </p:cNvPr>
          <p:cNvSpPr txBox="1"/>
          <p:nvPr/>
        </p:nvSpPr>
        <p:spPr>
          <a:xfrm>
            <a:off x="2721775" y="211822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9910A-0291-C940-A230-D40E82C99BBF}"/>
              </a:ext>
            </a:extLst>
          </p:cNvPr>
          <p:cNvSpPr txBox="1"/>
          <p:nvPr/>
        </p:nvSpPr>
        <p:spPr>
          <a:xfrm>
            <a:off x="2214569" y="167995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4051386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Jaccard distance:</a:t>
            </a:r>
            <a:r>
              <a:rPr lang="en-US" sz="2800" dirty="0"/>
              <a:t> given two strings, compute the </a:t>
            </a:r>
            <a:r>
              <a:rPr lang="en-US" sz="2800" i="1" dirty="0"/>
              <a:t>q</a:t>
            </a:r>
            <a:r>
              <a:rPr lang="en-US" sz="2800" dirty="0"/>
              <a:t>-gram distance, and divide by the number of unique grams between the two strings.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2E4AD-D61F-C744-B4E9-D7E9B526344B}"/>
              </a:ext>
            </a:extLst>
          </p:cNvPr>
          <p:cNvSpPr txBox="1"/>
          <p:nvPr/>
        </p:nvSpPr>
        <p:spPr>
          <a:xfrm>
            <a:off x="2094313" y="335166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61AE2-0490-2448-BCA3-5293B512310A}"/>
              </a:ext>
            </a:extLst>
          </p:cNvPr>
          <p:cNvSpPr txBox="1"/>
          <p:nvPr/>
        </p:nvSpPr>
        <p:spPr>
          <a:xfrm>
            <a:off x="2980138" y="312083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D9246-0080-CF4C-A89D-DE529B69666C}"/>
              </a:ext>
            </a:extLst>
          </p:cNvPr>
          <p:cNvSpPr txBox="1"/>
          <p:nvPr/>
        </p:nvSpPr>
        <p:spPr>
          <a:xfrm>
            <a:off x="2851551" y="375174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310F3-3D2A-2E44-BA5A-548F3A6B3436}"/>
              </a:ext>
            </a:extLst>
          </p:cNvPr>
          <p:cNvSpPr txBox="1"/>
          <p:nvPr/>
        </p:nvSpPr>
        <p:spPr>
          <a:xfrm>
            <a:off x="3732614" y="347135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7E13C-856A-3E45-8A75-52328D896476}"/>
              </a:ext>
            </a:extLst>
          </p:cNvPr>
          <p:cNvSpPr txBox="1"/>
          <p:nvPr/>
        </p:nvSpPr>
        <p:spPr>
          <a:xfrm>
            <a:off x="3835997" y="407398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15DB8-CB91-A349-9C5F-E79DAFE776A7}"/>
              </a:ext>
            </a:extLst>
          </p:cNvPr>
          <p:cNvSpPr txBox="1"/>
          <p:nvPr/>
        </p:nvSpPr>
        <p:spPr>
          <a:xfrm>
            <a:off x="2013351" y="413178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</a:t>
            </a:r>
            <a:endParaRPr 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3B65-2BF5-BD42-8591-F28C0AB96F3A}"/>
              </a:ext>
            </a:extLst>
          </p:cNvPr>
          <p:cNvSpPr txBox="1"/>
          <p:nvPr/>
        </p:nvSpPr>
        <p:spPr>
          <a:xfrm>
            <a:off x="2770589" y="452138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4BA4C-CE4E-D745-8E3A-C414AF9698EF}"/>
              </a:ext>
            </a:extLst>
          </p:cNvPr>
          <p:cNvSpPr txBox="1"/>
          <p:nvPr/>
        </p:nvSpPr>
        <p:spPr>
          <a:xfrm>
            <a:off x="3617529" y="471614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er</a:t>
            </a:r>
            <a:endParaRPr lang="en-US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9B4D4-8A22-B340-93DA-D443B606FB7A}"/>
              </a:ext>
            </a:extLst>
          </p:cNvPr>
          <p:cNvSpPr txBox="1"/>
          <p:nvPr/>
        </p:nvSpPr>
        <p:spPr>
          <a:xfrm>
            <a:off x="4635107" y="460456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rn</a:t>
            </a:r>
            <a:endParaRPr lang="en-US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3DE65-420B-0947-A598-3D3BBF3C4870}"/>
              </a:ext>
            </a:extLst>
          </p:cNvPr>
          <p:cNvSpPr txBox="1"/>
          <p:nvPr/>
        </p:nvSpPr>
        <p:spPr>
          <a:xfrm>
            <a:off x="4627964" y="378955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00DF7-CE51-EE45-9D38-268E0AFA1DFB}"/>
              </a:ext>
            </a:extLst>
          </p:cNvPr>
          <p:cNvSpPr txBox="1"/>
          <p:nvPr/>
        </p:nvSpPr>
        <p:spPr>
          <a:xfrm>
            <a:off x="4485090" y="316739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th</a:t>
            </a:r>
            <a:endParaRPr lang="en-US" sz="28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34F4D-3950-B946-B85A-C25604D09A35}"/>
              </a:ext>
            </a:extLst>
          </p:cNvPr>
          <p:cNvSpPr txBox="1"/>
          <p:nvPr/>
        </p:nvSpPr>
        <p:spPr>
          <a:xfrm>
            <a:off x="5350673" y="346123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CB85F-6A03-C640-A424-D402FBB888BA}"/>
              </a:ext>
            </a:extLst>
          </p:cNvPr>
          <p:cNvSpPr txBox="1"/>
          <p:nvPr/>
        </p:nvSpPr>
        <p:spPr>
          <a:xfrm>
            <a:off x="5345911" y="419706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07189-B2B9-9C45-86E7-418DDD3954E1}"/>
              </a:ext>
            </a:extLst>
          </p:cNvPr>
          <p:cNvSpPr txBox="1"/>
          <p:nvPr/>
        </p:nvSpPr>
        <p:spPr>
          <a:xfrm>
            <a:off x="3729045" y="279615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EB7113-D113-174D-8245-DC8796A3C0B1}"/>
              </a:ext>
            </a:extLst>
          </p:cNvPr>
          <p:cNvCxnSpPr>
            <a:cxnSpLocks/>
          </p:cNvCxnSpPr>
          <p:nvPr/>
        </p:nvCxnSpPr>
        <p:spPr>
          <a:xfrm>
            <a:off x="2013351" y="2796152"/>
            <a:ext cx="3819529" cy="273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9889D2-8068-9D48-8407-1C4E9E3EC760}"/>
              </a:ext>
            </a:extLst>
          </p:cNvPr>
          <p:cNvSpPr txBox="1"/>
          <p:nvPr/>
        </p:nvSpPr>
        <p:spPr>
          <a:xfrm>
            <a:off x="4543657" y="156712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B27D3-2E0A-4C46-9D1B-A68FDA881403}"/>
              </a:ext>
            </a:extLst>
          </p:cNvPr>
          <p:cNvSpPr txBox="1"/>
          <p:nvPr/>
        </p:nvSpPr>
        <p:spPr>
          <a:xfrm>
            <a:off x="4011335" y="208817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6A333-F55D-9E41-AC12-74FB84497863}"/>
              </a:ext>
            </a:extLst>
          </p:cNvPr>
          <p:cNvSpPr txBox="1"/>
          <p:nvPr/>
        </p:nvSpPr>
        <p:spPr>
          <a:xfrm>
            <a:off x="5166678" y="209336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03CCB-600B-834D-919E-24C3F9FEA2EA}"/>
              </a:ext>
            </a:extLst>
          </p:cNvPr>
          <p:cNvSpPr txBox="1"/>
          <p:nvPr/>
        </p:nvSpPr>
        <p:spPr>
          <a:xfrm>
            <a:off x="3350426" y="161019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27E25-1981-CA4D-A04E-0EBD640EDCC4}"/>
              </a:ext>
            </a:extLst>
          </p:cNvPr>
          <p:cNvSpPr txBox="1"/>
          <p:nvPr/>
        </p:nvSpPr>
        <p:spPr>
          <a:xfrm>
            <a:off x="2721775" y="211822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9910A-0291-C940-A230-D40E82C99BBF}"/>
              </a:ext>
            </a:extLst>
          </p:cNvPr>
          <p:cNvSpPr txBox="1"/>
          <p:nvPr/>
        </p:nvSpPr>
        <p:spPr>
          <a:xfrm>
            <a:off x="2214569" y="167995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59641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Jaccard distance:</a:t>
            </a:r>
            <a:r>
              <a:rPr lang="en-US" sz="2800" dirty="0"/>
              <a:t> given two strings, compute the </a:t>
            </a:r>
            <a:r>
              <a:rPr lang="en-US" sz="2800" i="1" dirty="0"/>
              <a:t>q</a:t>
            </a:r>
            <a:r>
              <a:rPr lang="en-US" sz="2800" dirty="0"/>
              <a:t>-gram distance, and divide by the number of unique grams between the two strings.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2E4AD-D61F-C744-B4E9-D7E9B526344B}"/>
              </a:ext>
            </a:extLst>
          </p:cNvPr>
          <p:cNvSpPr txBox="1"/>
          <p:nvPr/>
        </p:nvSpPr>
        <p:spPr>
          <a:xfrm>
            <a:off x="2094313" y="335166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61AE2-0490-2448-BCA3-5293B512310A}"/>
              </a:ext>
            </a:extLst>
          </p:cNvPr>
          <p:cNvSpPr txBox="1"/>
          <p:nvPr/>
        </p:nvSpPr>
        <p:spPr>
          <a:xfrm>
            <a:off x="2980138" y="312083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D9246-0080-CF4C-A89D-DE529B69666C}"/>
              </a:ext>
            </a:extLst>
          </p:cNvPr>
          <p:cNvSpPr txBox="1"/>
          <p:nvPr/>
        </p:nvSpPr>
        <p:spPr>
          <a:xfrm>
            <a:off x="2851551" y="375174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310F3-3D2A-2E44-BA5A-548F3A6B3436}"/>
              </a:ext>
            </a:extLst>
          </p:cNvPr>
          <p:cNvSpPr txBox="1"/>
          <p:nvPr/>
        </p:nvSpPr>
        <p:spPr>
          <a:xfrm>
            <a:off x="3732614" y="347135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7E13C-856A-3E45-8A75-52328D896476}"/>
              </a:ext>
            </a:extLst>
          </p:cNvPr>
          <p:cNvSpPr txBox="1"/>
          <p:nvPr/>
        </p:nvSpPr>
        <p:spPr>
          <a:xfrm>
            <a:off x="3835997" y="407398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15DB8-CB91-A349-9C5F-E79DAFE776A7}"/>
              </a:ext>
            </a:extLst>
          </p:cNvPr>
          <p:cNvSpPr txBox="1"/>
          <p:nvPr/>
        </p:nvSpPr>
        <p:spPr>
          <a:xfrm>
            <a:off x="2013351" y="4131788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</a:t>
            </a:r>
            <a:endParaRPr 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3B65-2BF5-BD42-8591-F28C0AB96F3A}"/>
              </a:ext>
            </a:extLst>
          </p:cNvPr>
          <p:cNvSpPr txBox="1"/>
          <p:nvPr/>
        </p:nvSpPr>
        <p:spPr>
          <a:xfrm>
            <a:off x="2770589" y="4521387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te</a:t>
            </a:r>
            <a:endParaRPr lang="en-US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4BA4C-CE4E-D745-8E3A-C414AF9698EF}"/>
              </a:ext>
            </a:extLst>
          </p:cNvPr>
          <p:cNvSpPr txBox="1"/>
          <p:nvPr/>
        </p:nvSpPr>
        <p:spPr>
          <a:xfrm>
            <a:off x="3617529" y="4716145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er</a:t>
            </a:r>
            <a:endParaRPr lang="en-US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9B4D4-8A22-B340-93DA-D443B606FB7A}"/>
              </a:ext>
            </a:extLst>
          </p:cNvPr>
          <p:cNvSpPr txBox="1"/>
          <p:nvPr/>
        </p:nvSpPr>
        <p:spPr>
          <a:xfrm>
            <a:off x="4635107" y="4604566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rn</a:t>
            </a:r>
            <a:endParaRPr lang="en-US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3DE65-420B-0947-A598-3D3BBF3C4870}"/>
              </a:ext>
            </a:extLst>
          </p:cNvPr>
          <p:cNvSpPr txBox="1"/>
          <p:nvPr/>
        </p:nvSpPr>
        <p:spPr>
          <a:xfrm>
            <a:off x="4627964" y="378955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00DF7-CE51-EE45-9D38-268E0AFA1DFB}"/>
              </a:ext>
            </a:extLst>
          </p:cNvPr>
          <p:cNvSpPr txBox="1"/>
          <p:nvPr/>
        </p:nvSpPr>
        <p:spPr>
          <a:xfrm>
            <a:off x="4485090" y="316739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th</a:t>
            </a:r>
            <a:endParaRPr lang="en-US" sz="28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34F4D-3950-B946-B85A-C25604D09A35}"/>
              </a:ext>
            </a:extLst>
          </p:cNvPr>
          <p:cNvSpPr txBox="1"/>
          <p:nvPr/>
        </p:nvSpPr>
        <p:spPr>
          <a:xfrm>
            <a:off x="5350673" y="3461234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CB85F-6A03-C640-A424-D402FBB888BA}"/>
              </a:ext>
            </a:extLst>
          </p:cNvPr>
          <p:cNvSpPr txBox="1"/>
          <p:nvPr/>
        </p:nvSpPr>
        <p:spPr>
          <a:xfrm>
            <a:off x="5345911" y="419706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707189-B2B9-9C45-86E7-418DDD3954E1}"/>
              </a:ext>
            </a:extLst>
          </p:cNvPr>
          <p:cNvSpPr txBox="1"/>
          <p:nvPr/>
        </p:nvSpPr>
        <p:spPr>
          <a:xfrm>
            <a:off x="3729045" y="279615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EB7113-D113-174D-8245-DC8796A3C0B1}"/>
              </a:ext>
            </a:extLst>
          </p:cNvPr>
          <p:cNvCxnSpPr>
            <a:cxnSpLocks/>
          </p:cNvCxnSpPr>
          <p:nvPr/>
        </p:nvCxnSpPr>
        <p:spPr>
          <a:xfrm>
            <a:off x="2013351" y="2796152"/>
            <a:ext cx="3819529" cy="273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9889D2-8068-9D48-8407-1C4E9E3EC760}"/>
              </a:ext>
            </a:extLst>
          </p:cNvPr>
          <p:cNvSpPr txBox="1"/>
          <p:nvPr/>
        </p:nvSpPr>
        <p:spPr>
          <a:xfrm>
            <a:off x="4543657" y="156712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ea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B27D3-2E0A-4C46-9D1B-A68FDA881403}"/>
              </a:ext>
            </a:extLst>
          </p:cNvPr>
          <p:cNvSpPr txBox="1"/>
          <p:nvPr/>
        </p:nvSpPr>
        <p:spPr>
          <a:xfrm>
            <a:off x="4011335" y="2088170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6A333-F55D-9E41-AC12-74FB84497863}"/>
              </a:ext>
            </a:extLst>
          </p:cNvPr>
          <p:cNvSpPr txBox="1"/>
          <p:nvPr/>
        </p:nvSpPr>
        <p:spPr>
          <a:xfrm>
            <a:off x="5166678" y="209336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03CCB-600B-834D-919E-24C3F9FEA2EA}"/>
              </a:ext>
            </a:extLst>
          </p:cNvPr>
          <p:cNvSpPr txBox="1"/>
          <p:nvPr/>
        </p:nvSpPr>
        <p:spPr>
          <a:xfrm>
            <a:off x="3350426" y="161019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0000"/>
                </a:solidFill>
              </a:rPr>
              <a:t>hw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27E25-1981-CA4D-A04E-0EBD640EDCC4}"/>
              </a:ext>
            </a:extLst>
          </p:cNvPr>
          <p:cNvSpPr txBox="1"/>
          <p:nvPr/>
        </p:nvSpPr>
        <p:spPr>
          <a:xfrm>
            <a:off x="2721775" y="2118223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9910A-0291-C940-A230-D40E82C99BBF}"/>
              </a:ext>
            </a:extLst>
          </p:cNvPr>
          <p:cNvSpPr txBox="1"/>
          <p:nvPr/>
        </p:nvSpPr>
        <p:spPr>
          <a:xfrm>
            <a:off x="2214569" y="1679952"/>
            <a:ext cx="75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BB5A77-B175-ED42-9161-B46BC06E570E}"/>
              </a:ext>
            </a:extLst>
          </p:cNvPr>
          <p:cNvSpPr txBox="1"/>
          <p:nvPr/>
        </p:nvSpPr>
        <p:spPr>
          <a:xfrm>
            <a:off x="6156804" y="2570101"/>
            <a:ext cx="55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2518B-2BE8-2649-A902-4BFA64B584FD}"/>
              </a:ext>
            </a:extLst>
          </p:cNvPr>
          <p:cNvSpPr txBox="1"/>
          <p:nvPr/>
        </p:nvSpPr>
        <p:spPr>
          <a:xfrm>
            <a:off x="7185101" y="2847926"/>
            <a:ext cx="55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8C8F07-C840-2740-B5CC-D82174C78733}"/>
              </a:ext>
            </a:extLst>
          </p:cNvPr>
          <p:cNvCxnSpPr>
            <a:cxnSpLocks/>
          </p:cNvCxnSpPr>
          <p:nvPr/>
        </p:nvCxnSpPr>
        <p:spPr>
          <a:xfrm>
            <a:off x="7026399" y="2827180"/>
            <a:ext cx="86201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6E4637-6EEE-E045-A52E-0ED71EF865D6}"/>
              </a:ext>
            </a:extLst>
          </p:cNvPr>
          <p:cNvSpPr txBox="1"/>
          <p:nvPr/>
        </p:nvSpPr>
        <p:spPr>
          <a:xfrm>
            <a:off x="7155115" y="2283215"/>
            <a:ext cx="55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65BE6C-0A86-0C45-9EBD-A92602F8FB5F}"/>
              </a:ext>
            </a:extLst>
          </p:cNvPr>
          <p:cNvSpPr txBox="1"/>
          <p:nvPr/>
        </p:nvSpPr>
        <p:spPr>
          <a:xfrm>
            <a:off x="8153426" y="2561918"/>
            <a:ext cx="55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46F6C-312D-754F-A5BC-1A129063D0A1}"/>
              </a:ext>
            </a:extLst>
          </p:cNvPr>
          <p:cNvSpPr txBox="1"/>
          <p:nvPr/>
        </p:nvSpPr>
        <p:spPr>
          <a:xfrm>
            <a:off x="8513577" y="2561918"/>
            <a:ext cx="130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.429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3D8B2-F87A-E14E-8A81-AC0A52EF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5657828"/>
            <a:ext cx="11188411" cy="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27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471488"/>
            <a:ext cx="11188412" cy="584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Exercise: </a:t>
            </a:r>
            <a:r>
              <a:rPr lang="en-US" sz="2800" dirty="0"/>
              <a:t>find the closest match (smallest distance) among the pairs of strings below by (a) </a:t>
            </a:r>
            <a:r>
              <a:rPr lang="en-US" sz="2800" dirty="0" err="1"/>
              <a:t>Levenshtein</a:t>
            </a:r>
            <a:r>
              <a:rPr lang="en-US" sz="2800" dirty="0"/>
              <a:t> distance ratio; (b) Jaccard distance.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the best matches the same?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729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26FE8B-648C-3B40-AF57-0367E9A2F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286143"/>
              </p:ext>
            </p:extLst>
          </p:nvPr>
        </p:nvGraphicFramePr>
        <p:xfrm>
          <a:off x="838200" y="4861420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A642F29-E0B9-7E4C-B279-570A252B3A3B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NEARLY-</a:t>
            </a:r>
            <a:r>
              <a:rPr lang="en-US" dirty="0" err="1"/>
              <a:t>MATCHed</a:t>
            </a:r>
            <a:r>
              <a:rPr lang="en-US" dirty="0"/>
              <a:t> KEYS IN JOINS </a:t>
            </a:r>
          </a:p>
        </p:txBody>
      </p:sp>
    </p:spTree>
    <p:extLst>
      <p:ext uri="{BB962C8B-B14F-4D97-AF65-F5344CB8AC3E}">
        <p14:creationId xmlns:p14="http://schemas.microsoft.com/office/powerpoint/2010/main" val="39541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WORKSHOP GOALS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64AFE3F-8DF0-1946-9DA9-88A8A3AB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56"/>
            <a:ext cx="10515600" cy="492411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String distance functions</a:t>
            </a:r>
          </a:p>
          <a:p>
            <a:r>
              <a:rPr lang="en-US" sz="2800" dirty="0"/>
              <a:t>When and how you might use fuzzy joins in R</a:t>
            </a:r>
          </a:p>
          <a:p>
            <a:r>
              <a:rPr lang="en-US" sz="2800" dirty="0"/>
              <a:t>Threshold analysis</a:t>
            </a:r>
          </a:p>
          <a:p>
            <a:r>
              <a:rPr lang="en-US" sz="2800" dirty="0"/>
              <a:t>Have fun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46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71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26FE8B-648C-3B40-AF57-0367E9A2F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45747"/>
              </p:ext>
            </p:extLst>
          </p:nvPr>
        </p:nvGraphicFramePr>
        <p:xfrm>
          <a:off x="838200" y="4861420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09B3F56-46B9-4A49-BEDE-790BA2B41EE5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EXTENSIONS AND RECAP</a:t>
            </a:r>
          </a:p>
        </p:txBody>
      </p:sp>
    </p:spTree>
    <p:extLst>
      <p:ext uri="{BB962C8B-B14F-4D97-AF65-F5344CB8AC3E}">
        <p14:creationId xmlns:p14="http://schemas.microsoft.com/office/powerpoint/2010/main" val="58195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990-9E3C-B549-80CD-95F22A9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5044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solidFill>
                  <a:schemeClr val="tx1"/>
                </a:solidFill>
              </a:rPr>
              <a:t> + a fun(?) narrative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2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097342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solidFill>
                  <a:schemeClr val="tx1"/>
                </a:solidFill>
              </a:rPr>
              <a:t> + a fun(?) narrative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1B75-7191-8444-9DCA-9507D3956670}"/>
              </a:ext>
            </a:extLst>
          </p:cNvPr>
          <p:cNvSpPr/>
          <p:nvPr/>
        </p:nvSpPr>
        <p:spPr>
          <a:xfrm>
            <a:off x="2776537" y="2968626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exactly on a key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9452C-B4A8-4640-A050-0BC92A748435}"/>
              </a:ext>
            </a:extLst>
          </p:cNvPr>
          <p:cNvCxnSpPr>
            <a:cxnSpLocks/>
          </p:cNvCxnSpPr>
          <p:nvPr/>
        </p:nvCxnSpPr>
        <p:spPr>
          <a:xfrm flipV="1">
            <a:off x="4114800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267101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solidFill>
                  <a:schemeClr val="tx1"/>
                </a:solidFill>
              </a:rPr>
              <a:t> + a fun(?) narrative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1B75-7191-8444-9DCA-9507D3956670}"/>
              </a:ext>
            </a:extLst>
          </p:cNvPr>
          <p:cNvSpPr/>
          <p:nvPr/>
        </p:nvSpPr>
        <p:spPr>
          <a:xfrm>
            <a:off x="2776537" y="2968626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exactly on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01630-6EEC-0E4A-B0AA-745D0F6C5C81}"/>
              </a:ext>
            </a:extLst>
          </p:cNvPr>
          <p:cNvSpPr/>
          <p:nvPr/>
        </p:nvSpPr>
        <p:spPr>
          <a:xfrm>
            <a:off x="4754396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String distance functions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6C229-2D3E-164B-8BAB-B361D41616B6}"/>
              </a:ext>
            </a:extLst>
          </p:cNvPr>
          <p:cNvCxnSpPr>
            <a:cxnSpLocks/>
          </p:cNvCxnSpPr>
          <p:nvPr/>
        </p:nvCxnSpPr>
        <p:spPr>
          <a:xfrm flipV="1">
            <a:off x="6091237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9452C-B4A8-4640-A050-0BC92A748435}"/>
              </a:ext>
            </a:extLst>
          </p:cNvPr>
          <p:cNvCxnSpPr>
            <a:cxnSpLocks/>
          </p:cNvCxnSpPr>
          <p:nvPr/>
        </p:nvCxnSpPr>
        <p:spPr>
          <a:xfrm flipV="1">
            <a:off x="4114800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9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27726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solidFill>
                  <a:schemeClr val="tx1"/>
                </a:solidFill>
              </a:rPr>
              <a:t> + a fun(?) narrative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1B75-7191-8444-9DCA-9507D3956670}"/>
              </a:ext>
            </a:extLst>
          </p:cNvPr>
          <p:cNvSpPr/>
          <p:nvPr/>
        </p:nvSpPr>
        <p:spPr>
          <a:xfrm>
            <a:off x="2776537" y="2968626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exactly on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01630-6EEC-0E4A-B0AA-745D0F6C5C81}"/>
              </a:ext>
            </a:extLst>
          </p:cNvPr>
          <p:cNvSpPr/>
          <p:nvPr/>
        </p:nvSpPr>
        <p:spPr>
          <a:xfrm>
            <a:off x="4754396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String distance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28792-B566-B443-81B0-92F142D98D12}"/>
              </a:ext>
            </a:extLst>
          </p:cNvPr>
          <p:cNvSpPr/>
          <p:nvPr/>
        </p:nvSpPr>
        <p:spPr>
          <a:xfrm>
            <a:off x="6799551" y="2968625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on near-matching keys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6C229-2D3E-164B-8BAB-B361D41616B6}"/>
              </a:ext>
            </a:extLst>
          </p:cNvPr>
          <p:cNvCxnSpPr>
            <a:cxnSpLocks/>
          </p:cNvCxnSpPr>
          <p:nvPr/>
        </p:nvCxnSpPr>
        <p:spPr>
          <a:xfrm flipV="1">
            <a:off x="6091237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9452C-B4A8-4640-A050-0BC92A748435}"/>
              </a:ext>
            </a:extLst>
          </p:cNvPr>
          <p:cNvCxnSpPr>
            <a:cxnSpLocks/>
          </p:cNvCxnSpPr>
          <p:nvPr/>
        </p:nvCxnSpPr>
        <p:spPr>
          <a:xfrm flipV="1">
            <a:off x="4114800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85C07-06D4-C64B-B9B1-096E512EDF6B}"/>
              </a:ext>
            </a:extLst>
          </p:cNvPr>
          <p:cNvCxnSpPr>
            <a:cxnSpLocks/>
          </p:cNvCxnSpPr>
          <p:nvPr/>
        </p:nvCxnSpPr>
        <p:spPr>
          <a:xfrm flipV="1">
            <a:off x="8110538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7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1ED-2BE2-FE46-9E83-57DC5F27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311549"/>
            <a:ext cx="11127179" cy="874314"/>
          </a:xfrm>
        </p:spPr>
        <p:txBody>
          <a:bodyPr>
            <a:normAutofit/>
          </a:bodyPr>
          <a:lstStyle/>
          <a:p>
            <a:r>
              <a:rPr lang="en-US" dirty="0"/>
              <a:t>ORDER OF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BA762-4F27-3E4A-B2FF-2E9F2906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96752"/>
              </p:ext>
            </p:extLst>
          </p:nvPr>
        </p:nvGraphicFramePr>
        <p:xfrm>
          <a:off x="838200" y="1393826"/>
          <a:ext cx="10515600" cy="1663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4C8E18-88E5-1D49-94AA-E68C965494A9}"/>
              </a:ext>
            </a:extLst>
          </p:cNvPr>
          <p:cNvSpPr/>
          <p:nvPr/>
        </p:nvSpPr>
        <p:spPr>
          <a:xfrm>
            <a:off x="838200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800" dirty="0">
                <a:solidFill>
                  <a:schemeClr val="tx1"/>
                </a:solidFill>
              </a:rPr>
              <a:t> + a fun(?) narrative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1B75-7191-8444-9DCA-9507D3956670}"/>
              </a:ext>
            </a:extLst>
          </p:cNvPr>
          <p:cNvSpPr/>
          <p:nvPr/>
        </p:nvSpPr>
        <p:spPr>
          <a:xfrm>
            <a:off x="2776537" y="2968626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exactly on a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01630-6EEC-0E4A-B0AA-745D0F6C5C81}"/>
              </a:ext>
            </a:extLst>
          </p:cNvPr>
          <p:cNvSpPr/>
          <p:nvPr/>
        </p:nvSpPr>
        <p:spPr>
          <a:xfrm>
            <a:off x="4754396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String distance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28792-B566-B443-81B0-92F142D98D12}"/>
              </a:ext>
            </a:extLst>
          </p:cNvPr>
          <p:cNvSpPr/>
          <p:nvPr/>
        </p:nvSpPr>
        <p:spPr>
          <a:xfrm>
            <a:off x="6799551" y="2968625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Combining data on near-matching keys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769D6-36F1-DC42-8D62-A32C2DA4C9F0}"/>
              </a:ext>
            </a:extLst>
          </p:cNvPr>
          <p:cNvSpPr/>
          <p:nvPr/>
        </p:nvSpPr>
        <p:spPr>
          <a:xfrm>
            <a:off x="8764733" y="4882752"/>
            <a:ext cx="2615912" cy="16636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Recap and next steps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AF49E-6A54-624B-960A-B64EDF266824}"/>
              </a:ext>
            </a:extLst>
          </p:cNvPr>
          <p:cNvCxnSpPr>
            <a:cxnSpLocks/>
          </p:cNvCxnSpPr>
          <p:nvPr/>
        </p:nvCxnSpPr>
        <p:spPr>
          <a:xfrm flipV="1">
            <a:off x="21431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B6D5E5-1572-4A42-96EC-035C58B1E414}"/>
              </a:ext>
            </a:extLst>
          </p:cNvPr>
          <p:cNvCxnSpPr>
            <a:cxnSpLocks/>
          </p:cNvCxnSpPr>
          <p:nvPr/>
        </p:nvCxnSpPr>
        <p:spPr>
          <a:xfrm flipV="1">
            <a:off x="10067925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6C229-2D3E-164B-8BAB-B361D41616B6}"/>
              </a:ext>
            </a:extLst>
          </p:cNvPr>
          <p:cNvCxnSpPr>
            <a:cxnSpLocks/>
          </p:cNvCxnSpPr>
          <p:nvPr/>
        </p:nvCxnSpPr>
        <p:spPr>
          <a:xfrm flipV="1">
            <a:off x="6091237" y="2728913"/>
            <a:ext cx="0" cy="21538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9452C-B4A8-4640-A050-0BC92A748435}"/>
              </a:ext>
            </a:extLst>
          </p:cNvPr>
          <p:cNvCxnSpPr>
            <a:cxnSpLocks/>
          </p:cNvCxnSpPr>
          <p:nvPr/>
        </p:nvCxnSpPr>
        <p:spPr>
          <a:xfrm flipV="1">
            <a:off x="4114800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85C07-06D4-C64B-B9B1-096E512EDF6B}"/>
              </a:ext>
            </a:extLst>
          </p:cNvPr>
          <p:cNvCxnSpPr>
            <a:cxnSpLocks/>
          </p:cNvCxnSpPr>
          <p:nvPr/>
        </p:nvCxnSpPr>
        <p:spPr>
          <a:xfrm flipV="1">
            <a:off x="8110538" y="2728913"/>
            <a:ext cx="0" cy="23971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548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{7CED0287-BF74-3C49-B1A9-5A5905B2B2AD}tf10001120</Template>
  <TotalTime>4268</TotalTime>
  <Words>1198</Words>
  <Application>Microsoft Macintosh PowerPoint</Application>
  <PresentationFormat>Widescreen</PresentationFormat>
  <Paragraphs>285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Parcel</vt:lpstr>
      <vt:lpstr>Text Analysis: Matching and Linking for Joining Data</vt:lpstr>
      <vt:lpstr>Workshop Resources</vt:lpstr>
      <vt:lpstr>INTRODUCTIONS</vt:lpstr>
      <vt:lpstr>WORKSHOP GOALS</vt:lpstr>
      <vt:lpstr>ORDER OF OPERATIONS</vt:lpstr>
      <vt:lpstr>ORDER OF OPERATIONS</vt:lpstr>
      <vt:lpstr>ORDER OF OPERATIONS</vt:lpstr>
      <vt:lpstr>ORDER OF OPERATIONS</vt:lpstr>
      <vt:lpstr>ORDER OF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Analysis: Matching and Linking for Joining Data</dc:title>
  <dc:creator>Austin Alleman</dc:creator>
  <cp:lastModifiedBy>Austin Alleman</cp:lastModifiedBy>
  <cp:revision>79</cp:revision>
  <dcterms:created xsi:type="dcterms:W3CDTF">2019-11-12T20:57:57Z</dcterms:created>
  <dcterms:modified xsi:type="dcterms:W3CDTF">2019-11-15T22:01:45Z</dcterms:modified>
</cp:coreProperties>
</file>