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1" r:id="rId5"/>
    <p:sldId id="276" r:id="rId6"/>
    <p:sldId id="263" r:id="rId7"/>
    <p:sldId id="265" r:id="rId8"/>
    <p:sldId id="267" r:id="rId9"/>
    <p:sldId id="266" r:id="rId10"/>
    <p:sldId id="272" r:id="rId11"/>
    <p:sldId id="264" r:id="rId12"/>
    <p:sldId id="270" r:id="rId13"/>
    <p:sldId id="268" r:id="rId14"/>
    <p:sldId id="269" r:id="rId15"/>
    <p:sldId id="273" r:id="rId16"/>
    <p:sldId id="274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10" d="100"/>
          <a:sy n="110" d="100"/>
        </p:scale>
        <p:origin x="-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 smtClean="0"/>
              <a:t>Separator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120" y="1368106"/>
            <a:ext cx="6604000" cy="182193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Lessons from Predicting Clicks on Ads at Facebook:</a:t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case study with the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Avazu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Click-through-rate Dataset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35120"/>
            <a:ext cx="8229599" cy="7010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Frank Fineis, Abby Smith, Sebastian Rodriguez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6800" y="108066"/>
            <a:ext cx="4602018" cy="7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 350 Spring ‘18 Final Project:</a:t>
            </a:r>
            <a:endParaRPr lang="en-US" sz="2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Our goals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6" y="743527"/>
            <a:ext cx="8834583" cy="4140200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Compare 3 models: who performs the best?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Facebook’s hybrid boosted tree/linear model, modified so that the linear model is actually a Lasso penalized regression model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 regular Lasso penalized regression model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 regular boosted tree model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Explore benefits of the hybrid model: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features in the hybrid model become actual decision rules. If we use a Lasso model for feature selection, what are the most important rules learned?</a:t>
            </a:r>
          </a:p>
        </p:txBody>
      </p:sp>
    </p:spTree>
    <p:extLst>
      <p:ext uri="{BB962C8B-B14F-4D97-AF65-F5344CB8AC3E}">
        <p14:creationId xmlns:p14="http://schemas.microsoft.com/office/powerpoint/2010/main" val="107681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Online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5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/>
              <a:t>Eliminating “brutally categorical” features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small_unique_count_fiel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4375727" cy="4375727"/>
          </a:xfrm>
          <a:prstGeom prst="rect">
            <a:avLst/>
          </a:prstGeom>
        </p:spPr>
      </p:pic>
      <p:pic>
        <p:nvPicPr>
          <p:cNvPr id="7" name="Picture 6" descr="big_unique_count_fiel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37" y="912091"/>
            <a:ext cx="4532746" cy="453274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579582" y="5458692"/>
            <a:ext cx="3796145" cy="51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&lt; 200 unique values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45364" y="5458692"/>
            <a:ext cx="3865418" cy="452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&gt;= 200 unique values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/>
              <a:t>Eliminating “brutally categorical” features, etc.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big_unique_binariz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6" y="790863"/>
            <a:ext cx="3702817" cy="326301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012233" y="1502352"/>
            <a:ext cx="1702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12233" y="1616364"/>
            <a:ext cx="1702767" cy="10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12233" y="1720273"/>
            <a:ext cx="1702767" cy="173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12233" y="2048163"/>
            <a:ext cx="1702767" cy="538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12233" y="1893454"/>
            <a:ext cx="1702767" cy="154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Subtitle 2"/>
          <p:cNvSpPr txBox="1">
            <a:spLocks/>
          </p:cNvSpPr>
          <p:nvPr/>
        </p:nvSpPr>
        <p:spPr>
          <a:xfrm>
            <a:off x="5714999" y="1428460"/>
            <a:ext cx="3278909" cy="644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Binarized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presence of corresponding modal value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09417" y="4053883"/>
            <a:ext cx="7968674" cy="2169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Also</a:t>
            </a:r>
            <a:r>
              <a:rPr lang="mr-IN" sz="2000" b="1" dirty="0" smtClean="0">
                <a:solidFill>
                  <a:schemeClr val="tx1"/>
                </a:solidFill>
              </a:rPr>
              <a:t>…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Hour turned into hour of day, day of week quantitative </a:t>
            </a:r>
            <a:r>
              <a:rPr lang="en-US" sz="2000" dirty="0" smtClean="0">
                <a:solidFill>
                  <a:schemeClr val="tx1"/>
                </a:solidFill>
              </a:rPr>
              <a:t>variables.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Continuous </a:t>
            </a:r>
            <a:r>
              <a:rPr lang="en-US" sz="2000" dirty="0" smtClean="0">
                <a:solidFill>
                  <a:schemeClr val="tx1"/>
                </a:solidFill>
              </a:rPr>
              <a:t>variables </a:t>
            </a:r>
            <a:r>
              <a:rPr lang="en-US" sz="2000" dirty="0" smtClean="0">
                <a:solidFill>
                  <a:schemeClr val="tx1"/>
                </a:solidFill>
              </a:rPr>
              <a:t>were </a:t>
            </a:r>
            <a:r>
              <a:rPr lang="en-US" sz="2000" dirty="0" smtClean="0">
                <a:solidFill>
                  <a:schemeClr val="tx1"/>
                </a:solidFill>
              </a:rPr>
              <a:t>standardized.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Remaining categorical variables were one-hot-encoded.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For plain Lasso model, the “C20” variable’s missing data was imputed with its mean.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7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Results of preprocessing, embedding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217052" y="821154"/>
            <a:ext cx="8753765" cy="489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Plain, preprocessed dataset: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Training set: 300,000 x 89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Test set: 200,000 x 89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Embedded dataset: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Training set: 300,000 </a:t>
            </a:r>
            <a:r>
              <a:rPr lang="en-US" sz="2000" dirty="0" smtClean="0">
                <a:solidFill>
                  <a:schemeClr val="tx1"/>
                </a:solidFill>
              </a:rPr>
              <a:t>x 4908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Test set: 200,000 x </a:t>
            </a:r>
            <a:r>
              <a:rPr lang="en-US" sz="2000" dirty="0" smtClean="0">
                <a:solidFill>
                  <a:schemeClr val="tx1"/>
                </a:solidFill>
              </a:rPr>
              <a:t>4908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5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6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Xgboost</a:t>
            </a:r>
            <a:r>
              <a:rPr lang="en-US" sz="3200" b="1" dirty="0" smtClean="0"/>
              <a:t>: feature importance plot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xgb_feature_impor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4" y="805925"/>
            <a:ext cx="6557818" cy="55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The </a:t>
            </a:r>
            <a:r>
              <a:rPr lang="en-US" sz="3200" b="1" dirty="0" err="1" smtClean="0"/>
              <a:t>Avazu</a:t>
            </a:r>
            <a:r>
              <a:rPr lang="en-US" sz="3200" b="1" dirty="0" smtClean="0"/>
              <a:t> Click-through rate dataset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Click-through marketing data:</a:t>
            </a:r>
            <a:r>
              <a:rPr lang="en-US" sz="2400" dirty="0" smtClean="0">
                <a:solidFill>
                  <a:schemeClr val="tx1"/>
                </a:solidFill>
              </a:rPr>
              <a:t> in web advertising, marketers want to optimize who to advertise to, seek to maximize the </a:t>
            </a:r>
            <a:r>
              <a:rPr lang="en-US" sz="2400" b="1" dirty="0" smtClean="0">
                <a:solidFill>
                  <a:schemeClr val="tx1"/>
                </a:solidFill>
              </a:rPr>
              <a:t>click through rate</a:t>
            </a:r>
            <a:r>
              <a:rPr lang="en-US" sz="2400" dirty="0" smtClean="0">
                <a:solidFill>
                  <a:schemeClr val="tx1"/>
                </a:solidFill>
              </a:rPr>
              <a:t>, i.e. % of people to whom an ad is advertised who click on ad.</a:t>
            </a:r>
          </a:p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</a:rPr>
              <a:t>Kaggle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company, hosts public Data Science competitions. Ran competition on behalf of </a:t>
            </a:r>
            <a:r>
              <a:rPr lang="en-US" sz="2400" b="1" dirty="0" err="1" smtClean="0">
                <a:solidFill>
                  <a:schemeClr val="tx1"/>
                </a:solidFill>
              </a:rPr>
              <a:t>Avazu</a:t>
            </a:r>
            <a:r>
              <a:rPr lang="en-US" sz="2400" dirty="0" smtClean="0">
                <a:solidFill>
                  <a:schemeClr val="tx1"/>
                </a:solidFill>
              </a:rPr>
              <a:t>, a marketing firm, in 2015.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4" y="2690091"/>
            <a:ext cx="2603631" cy="786245"/>
          </a:xfrm>
          <a:prstGeom prst="rect">
            <a:avLst/>
          </a:prstGeom>
        </p:spPr>
      </p:pic>
      <p:pic>
        <p:nvPicPr>
          <p:cNvPr id="9" name="Picture 8" descr="kaggle_im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4" y="4782991"/>
            <a:ext cx="2268633" cy="8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9259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Features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vazu_data_fiel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72" y="1100017"/>
            <a:ext cx="5691909" cy="48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9259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The data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Generalized linear model with </a:t>
            </a:r>
            <a:r>
              <a:rPr lang="en-US" sz="2400" b="1" dirty="0" err="1" smtClean="0"/>
              <a:t>elasticnet</a:t>
            </a:r>
            <a:r>
              <a:rPr lang="en-US" sz="2400" b="1" dirty="0" smtClean="0"/>
              <a:t> penalty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27" y="3198091"/>
            <a:ext cx="8001000" cy="808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Boosted decision trees</a:t>
            </a:r>
            <a:endParaRPr lang="en-US" sz="2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6" y="743527"/>
            <a:ext cx="8834583" cy="275474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Solves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Models fit with </a:t>
            </a:r>
            <a:r>
              <a:rPr lang="en-US" sz="2000" dirty="0" err="1" smtClean="0">
                <a:solidFill>
                  <a:schemeClr val="tx1"/>
                </a:solidFill>
              </a:rPr>
              <a:t>glmnet</a:t>
            </a:r>
            <a:r>
              <a:rPr lang="en-US" sz="2000" dirty="0" smtClean="0">
                <a:solidFill>
                  <a:schemeClr val="tx1"/>
                </a:solidFill>
              </a:rPr>
              <a:t> package in R.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λ</a:t>
            </a:r>
            <a:r>
              <a:rPr lang="en-US" sz="2000" dirty="0" smtClean="0">
                <a:solidFill>
                  <a:schemeClr val="tx1"/>
                </a:solidFill>
              </a:rPr>
              <a:t> controls overall coefficient norm penalty.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α controls L1 vs. L2 norm contribution to norm penalty.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 train with gradient descent, online training. Missing data not allowed.</a:t>
            </a:r>
          </a:p>
        </p:txBody>
      </p:sp>
      <p:pic>
        <p:nvPicPr>
          <p:cNvPr id="3" name="Picture 2" descr="elasticnet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002148"/>
            <a:ext cx="5608204" cy="72006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84727" y="3782292"/>
            <a:ext cx="8684492" cy="2470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Additive decision tree model: at the end of one iteration, add the next tree that fits the residual at the current iteration, h(x) = y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(x)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				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F</a:t>
            </a:r>
            <a:r>
              <a:rPr lang="en-US" sz="1600" baseline="-25000" dirty="0" smtClean="0">
                <a:solidFill>
                  <a:schemeClr val="tx1"/>
                </a:solidFill>
              </a:rPr>
              <a:t>m+1</a:t>
            </a:r>
            <a:r>
              <a:rPr lang="en-US" sz="1600" dirty="0" smtClean="0">
                <a:solidFill>
                  <a:schemeClr val="tx1"/>
                </a:solidFill>
              </a:rPr>
              <a:t>(x) = </a:t>
            </a:r>
            <a:r>
              <a:rPr lang="en-US" sz="1600" dirty="0" err="1" smtClean="0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(x) + h(x) = y		(update step)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F</a:t>
            </a:r>
            <a:r>
              <a:rPr lang="en-US" sz="1600" baseline="-25000" dirty="0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(x) = </a:t>
            </a:r>
            <a:r>
              <a:rPr lang="en-US" sz="1600" dirty="0" err="1" smtClean="0">
                <a:solidFill>
                  <a:schemeClr val="tx1"/>
                </a:solidFill>
              </a:rPr>
              <a:t>Σγ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h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(x) + c			(final model)</a:t>
            </a: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(x) models are called “weak learners.” Are “shallow” decision trees.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Cannot train in online fashion. But can handle missing data!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8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Example of a decision tree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decision_tree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91" y="1177635"/>
            <a:ext cx="5498709" cy="316345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465142" y="1443182"/>
            <a:ext cx="2112818" cy="5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65142" y="1443182"/>
            <a:ext cx="1212273" cy="90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10233" y="1223816"/>
            <a:ext cx="1924441" cy="4849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dirty="0" smtClean="0">
                <a:solidFill>
                  <a:srgbClr val="FF6600"/>
                </a:solidFill>
              </a:rPr>
              <a:t>Age and gender are the “split variables”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57687" y="4341090"/>
            <a:ext cx="1085273" cy="56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2"/>
          </p:cNvCxnSpPr>
          <p:nvPr/>
        </p:nvCxnSpPr>
        <p:spPr>
          <a:xfrm flipV="1">
            <a:off x="4196960" y="4341090"/>
            <a:ext cx="607486" cy="56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58778" y="4167909"/>
            <a:ext cx="1674091" cy="74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Subtitle 2"/>
          <p:cNvSpPr txBox="1">
            <a:spLocks/>
          </p:cNvSpPr>
          <p:nvPr/>
        </p:nvSpPr>
        <p:spPr>
          <a:xfrm>
            <a:off x="3568887" y="4934526"/>
            <a:ext cx="2018145" cy="607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FF6600"/>
                </a:solidFill>
              </a:rPr>
              <a:t>This tree has 3 terminal nodes (leaves)</a:t>
            </a:r>
          </a:p>
        </p:txBody>
      </p:sp>
    </p:spTree>
    <p:extLst>
      <p:ext uri="{BB962C8B-B14F-4D97-AF65-F5344CB8AC3E}">
        <p14:creationId xmlns:p14="http://schemas.microsoft.com/office/powerpoint/2010/main" val="238916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Facebook’s </a:t>
            </a:r>
            <a:r>
              <a:rPr lang="en-US" sz="2400" b="1" dirty="0"/>
              <a:t>h</a:t>
            </a:r>
            <a:r>
              <a:rPr lang="en-US" sz="2400" b="1" dirty="0" smtClean="0"/>
              <a:t>ybrid </a:t>
            </a:r>
            <a:r>
              <a:rPr lang="en-US" sz="2400" b="1" dirty="0" smtClean="0"/>
              <a:t>boosted/linear model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7" y="743527"/>
            <a:ext cx="4932219" cy="492529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Fit boosted decision tree model to CTR data training set with cross validation.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“Send data through trees”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boosted model is comprised of </a:t>
            </a:r>
            <a:r>
              <a:rPr lang="en-US" sz="2000" i="1" dirty="0" smtClean="0">
                <a:solidFill>
                  <a:schemeClr val="tx1"/>
                </a:solidFill>
              </a:rPr>
              <a:t>M </a:t>
            </a:r>
            <a:r>
              <a:rPr lang="en-US" sz="2000" dirty="0" smtClean="0">
                <a:solidFill>
                  <a:schemeClr val="tx1"/>
                </a:solidFill>
              </a:rPr>
              <a:t>weak learners. Each tree has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dirty="0" smtClean="0">
                <a:solidFill>
                  <a:schemeClr val="tx1"/>
                </a:solidFill>
              </a:rPr>
              <a:t>terminal nodes. Represent each observation an (1 x </a:t>
            </a:r>
            <a:r>
              <a:rPr lang="en-US" sz="2000" i="1" dirty="0" err="1" smtClean="0">
                <a:solidFill>
                  <a:schemeClr val="tx1"/>
                </a:solidFill>
              </a:rPr>
              <a:t>pM</a:t>
            </a:r>
            <a:r>
              <a:rPr lang="en-US" sz="2000" dirty="0" smtClean="0">
                <a:solidFill>
                  <a:schemeClr val="tx1"/>
                </a:solidFill>
              </a:rPr>
              <a:t>) vector by “following” trees. All data will fall into </a:t>
            </a:r>
            <a:r>
              <a:rPr lang="en-US" sz="2000" i="1" dirty="0" smtClean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 terminal nodes. Each feature corresponds to a set of decisions, e.g. “</a:t>
            </a:r>
            <a:r>
              <a:rPr lang="en-US" sz="2000" dirty="0" err="1" smtClean="0">
                <a:solidFill>
                  <a:schemeClr val="tx1"/>
                </a:solidFill>
              </a:rPr>
              <a:t>device_type</a:t>
            </a:r>
            <a:r>
              <a:rPr lang="en-US" sz="2000" dirty="0" smtClean="0">
                <a:solidFill>
                  <a:schemeClr val="tx1"/>
                </a:solidFill>
              </a:rPr>
              <a:t> == ‘type 3’ &amp; </a:t>
            </a:r>
            <a:r>
              <a:rPr lang="en-US" sz="2000" dirty="0" err="1" smtClean="0">
                <a:solidFill>
                  <a:schemeClr val="tx1"/>
                </a:solidFill>
              </a:rPr>
              <a:t>site_category</a:t>
            </a:r>
            <a:r>
              <a:rPr lang="en-US" sz="2000" dirty="0" smtClean="0">
                <a:solidFill>
                  <a:schemeClr val="tx1"/>
                </a:solidFill>
              </a:rPr>
              <a:t> == ‘</a:t>
            </a:r>
            <a:r>
              <a:rPr lang="pl-PL" sz="2000" dirty="0" smtClean="0">
                <a:solidFill>
                  <a:schemeClr val="tx1"/>
                </a:solidFill>
              </a:rPr>
              <a:t>bcf865d9’ &amp; </a:t>
            </a:r>
            <a:r>
              <a:rPr lang="en-US" sz="2000" dirty="0" smtClean="0">
                <a:solidFill>
                  <a:schemeClr val="tx1"/>
                </a:solidFill>
              </a:rPr>
              <a:t>hour &gt; 3</a:t>
            </a:r>
            <a:r>
              <a:rPr lang="en-US" sz="2000" dirty="0" smtClean="0">
                <a:solidFill>
                  <a:schemeClr val="tx1"/>
                </a:solidFill>
              </a:rPr>
              <a:t>”. Use </a:t>
            </a:r>
            <a:r>
              <a:rPr lang="en-US" sz="2000" b="1" dirty="0" err="1" smtClean="0">
                <a:solidFill>
                  <a:schemeClr val="tx1"/>
                </a:solidFill>
              </a:rPr>
              <a:t>XG</a:t>
            </a:r>
            <a:r>
              <a:rPr lang="en-US" sz="2000" b="1" dirty="0" err="1" smtClean="0">
                <a:solidFill>
                  <a:schemeClr val="tx1"/>
                </a:solidFill>
              </a:rPr>
              <a:t>Boost</a:t>
            </a:r>
            <a:r>
              <a:rPr lang="en-US" sz="2000" dirty="0" smtClean="0">
                <a:solidFill>
                  <a:schemeClr val="tx1"/>
                </a:solidFill>
              </a:rPr>
              <a:t> package.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Train penalized linear model to learn important rules.</a:t>
            </a:r>
          </a:p>
        </p:txBody>
      </p:sp>
      <p:pic>
        <p:nvPicPr>
          <p:cNvPr id="8" name="Picture 7" descr="hybrid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83" y="1108363"/>
            <a:ext cx="3991717" cy="3602182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73364" y="5691909"/>
            <a:ext cx="8213436" cy="505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rgbClr val="FF6600"/>
                </a:solidFill>
              </a:rPr>
              <a:t>Get benefits of </a:t>
            </a:r>
            <a:r>
              <a:rPr lang="en-US" sz="1800" dirty="0" err="1" smtClean="0">
                <a:solidFill>
                  <a:srgbClr val="FF6600"/>
                </a:solidFill>
              </a:rPr>
              <a:t>XGBoost</a:t>
            </a:r>
            <a:r>
              <a:rPr lang="en-US" sz="1800" dirty="0" smtClean="0">
                <a:solidFill>
                  <a:srgbClr val="FF6600"/>
                </a:solidFill>
              </a:rPr>
              <a:t> (non linearity, automatic, robust feature selection) with the benefits of linear models (online training, </a:t>
            </a:r>
            <a:r>
              <a:rPr lang="en-US" sz="1800" dirty="0" err="1" smtClean="0">
                <a:solidFill>
                  <a:srgbClr val="FF6600"/>
                </a:solidFill>
              </a:rPr>
              <a:t>explainability</a:t>
            </a:r>
            <a:r>
              <a:rPr lang="en-US" sz="1800" dirty="0" smtClean="0">
                <a:solidFill>
                  <a:srgbClr val="FF6600"/>
                </a:solidFill>
              </a:rPr>
              <a:t>)!</a:t>
            </a:r>
            <a:endParaRPr lang="en-US" sz="18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7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577</Words>
  <Application>Microsoft Macintosh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Practical Lessons from Predicting Clicks on Ads at Facebook:  A case study with the Kaggle Avazu Click-through-rate Dataset</vt:lpstr>
      <vt:lpstr>The data</vt:lpstr>
      <vt:lpstr>The Avazu Click-through rate dataset</vt:lpstr>
      <vt:lpstr>Features</vt:lpstr>
      <vt:lpstr>The data</vt:lpstr>
      <vt:lpstr>The models</vt:lpstr>
      <vt:lpstr>Generalized linear model with elasticnet penalty</vt:lpstr>
      <vt:lpstr>Example of a decision tree</vt:lpstr>
      <vt:lpstr>Facebook’s hybrid boosted/linear model</vt:lpstr>
      <vt:lpstr>Our goals</vt:lpstr>
      <vt:lpstr>Online learning</vt:lpstr>
      <vt:lpstr>Data preprocessing</vt:lpstr>
      <vt:lpstr>Eliminating “brutally categorical” features </vt:lpstr>
      <vt:lpstr>Eliminating “brutally categorical” features, etc. </vt:lpstr>
      <vt:lpstr>Results of preprocessing, embedding </vt:lpstr>
      <vt:lpstr>Results</vt:lpstr>
      <vt:lpstr>Xgboost: feature importance plot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Frank Fineis</cp:lastModifiedBy>
  <cp:revision>63</cp:revision>
  <dcterms:created xsi:type="dcterms:W3CDTF">2015-07-21T16:44:10Z</dcterms:created>
  <dcterms:modified xsi:type="dcterms:W3CDTF">2018-02-28T21:30:20Z</dcterms:modified>
</cp:coreProperties>
</file>