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2" d="100"/>
          <a:sy n="72" d="100"/>
        </p:scale>
        <p:origin x="52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3163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amma.app" TargetMode="Externa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gamma.app"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gamma.app" TargetMode="Externa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txBody>
          <a:bodyPr/>
          <a:lstStyle/>
          <a:p>
            <a:endParaRPr lang="en-IN"/>
          </a:p>
        </p:txBody>
      </p:sp>
      <p:sp>
        <p:nvSpPr>
          <p:cNvPr id="3" name="Shape 1"/>
          <p:cNvSpPr/>
          <p:nvPr/>
        </p:nvSpPr>
        <p:spPr>
          <a:xfrm>
            <a:off x="0" y="0"/>
            <a:ext cx="14630400" cy="8229600"/>
          </a:xfrm>
          <a:prstGeom prst="rect">
            <a:avLst/>
          </a:prstGeom>
          <a:solidFill>
            <a:srgbClr val="F3F3F7"/>
          </a:solidFill>
          <a:ln/>
        </p:spPr>
        <p:txBody>
          <a:bodyPr/>
          <a:lstStyle/>
          <a:p>
            <a:endParaRPr lang="en-IN"/>
          </a:p>
        </p:txBody>
      </p:sp>
      <p:sp>
        <p:nvSpPr>
          <p:cNvPr id="4" name="Text 2"/>
          <p:cNvSpPr/>
          <p:nvPr/>
        </p:nvSpPr>
        <p:spPr>
          <a:xfrm>
            <a:off x="833199" y="2404110"/>
            <a:ext cx="7477601" cy="1666399"/>
          </a:xfrm>
          <a:prstGeom prst="rect">
            <a:avLst/>
          </a:prstGeom>
          <a:noFill/>
          <a:ln/>
        </p:spPr>
        <p:txBody>
          <a:bodyPr wrap="square" rtlCol="0" anchor="t"/>
          <a:lstStyle/>
          <a:p>
            <a:pPr marL="0" indent="0">
              <a:lnSpc>
                <a:spcPts val="6561"/>
              </a:lnSpc>
              <a:buNone/>
            </a:pPr>
            <a:r>
              <a:rPr lang="en-US" sz="5249" b="1" dirty="0">
                <a:solidFill>
                  <a:srgbClr val="101014"/>
                </a:solidFill>
                <a:latin typeface="Playfair Display" pitchFamily="34" charset="0"/>
                <a:ea typeface="Playfair Display" pitchFamily="34" charset="-122"/>
                <a:cs typeface="Playfair Display" pitchFamily="34" charset="-120"/>
              </a:rPr>
              <a:t>Introduction to Web Development</a:t>
            </a:r>
            <a:endParaRPr lang="en-US" sz="5249" dirty="0"/>
          </a:p>
        </p:txBody>
      </p:sp>
      <p:sp>
        <p:nvSpPr>
          <p:cNvPr id="5" name="Text 3"/>
          <p:cNvSpPr/>
          <p:nvPr/>
        </p:nvSpPr>
        <p:spPr>
          <a:xfrm>
            <a:off x="833199" y="4403765"/>
            <a:ext cx="7477601" cy="1421606"/>
          </a:xfrm>
          <a:prstGeom prst="rect">
            <a:avLst/>
          </a:prstGeom>
          <a:noFill/>
          <a:ln/>
        </p:spPr>
        <p:txBody>
          <a:bodyPr wrap="square" rtlCol="0" anchor="t"/>
          <a:lstStyle/>
          <a:p>
            <a:pPr marL="0" indent="0">
              <a:lnSpc>
                <a:spcPts val="2799"/>
              </a:lnSpc>
              <a:buNone/>
            </a:pPr>
            <a:r>
              <a:rPr lang="en-US" sz="1750" dirty="0">
                <a:solidFill>
                  <a:srgbClr val="39393C"/>
                </a:solidFill>
                <a:latin typeface="Open Sans" pitchFamily="34" charset="0"/>
                <a:ea typeface="Open Sans" pitchFamily="34" charset="-122"/>
                <a:cs typeface="Open Sans" pitchFamily="34" charset="-120"/>
              </a:rPr>
              <a:t>Web development has revolutionized the world we live in. It has enabled us to connect, learn, and do business in new and amazing ways. In this presentation, we'll introduce you to web development and some of the exciting technologies used to create websites and web applications.</a:t>
            </a:r>
            <a:endParaRPr lang="en-US" sz="1750" dirty="0"/>
          </a:p>
        </p:txBody>
      </p:sp>
      <p:pic>
        <p:nvPicPr>
          <p:cNvPr id="6"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7"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txBody>
          <a:bodyPr/>
          <a:lstStyle/>
          <a:p>
            <a:endParaRPr lang="en-IN"/>
          </a:p>
        </p:txBody>
      </p:sp>
      <p:sp>
        <p:nvSpPr>
          <p:cNvPr id="3" name="Shape 1"/>
          <p:cNvSpPr/>
          <p:nvPr/>
        </p:nvSpPr>
        <p:spPr>
          <a:xfrm>
            <a:off x="0" y="0"/>
            <a:ext cx="14630400" cy="8229600"/>
          </a:xfrm>
          <a:prstGeom prst="rect">
            <a:avLst/>
          </a:prstGeom>
          <a:solidFill>
            <a:srgbClr val="F3F3F7"/>
          </a:solidFill>
          <a:ln/>
        </p:spPr>
        <p:txBody>
          <a:bodyPr/>
          <a:lstStyle/>
          <a:p>
            <a:endParaRPr lang="en-IN"/>
          </a:p>
        </p:txBody>
      </p:sp>
      <p:sp>
        <p:nvSpPr>
          <p:cNvPr id="4" name="Text 2"/>
          <p:cNvSpPr/>
          <p:nvPr/>
        </p:nvSpPr>
        <p:spPr>
          <a:xfrm>
            <a:off x="2037993" y="662345"/>
            <a:ext cx="10554414" cy="1388745"/>
          </a:xfrm>
          <a:prstGeom prst="rect">
            <a:avLst/>
          </a:prstGeom>
          <a:noFill/>
          <a:ln/>
        </p:spPr>
        <p:txBody>
          <a:bodyPr wrap="square" rtlCol="0" anchor="t"/>
          <a:lstStyle/>
          <a:p>
            <a:pPr marL="0" indent="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The Role of each technology in web development</a:t>
            </a:r>
            <a:endParaRPr lang="en-US" sz="4374" dirty="0"/>
          </a:p>
        </p:txBody>
      </p:sp>
      <p:pic>
        <p:nvPicPr>
          <p:cNvPr id="5" name="Image 0" descr="preencoded.png"/>
          <p:cNvPicPr>
            <a:picLocks noChangeAspect="1"/>
          </p:cNvPicPr>
          <p:nvPr/>
        </p:nvPicPr>
        <p:blipFill>
          <a:blip r:embed="rId3"/>
          <a:stretch>
            <a:fillRect/>
          </a:stretch>
        </p:blipFill>
        <p:spPr>
          <a:xfrm>
            <a:off x="2037993" y="2495431"/>
            <a:ext cx="5110520" cy="3158490"/>
          </a:xfrm>
          <a:prstGeom prst="rect">
            <a:avLst/>
          </a:prstGeom>
        </p:spPr>
      </p:pic>
      <p:sp>
        <p:nvSpPr>
          <p:cNvPr id="6" name="Text 3"/>
          <p:cNvSpPr/>
          <p:nvPr/>
        </p:nvSpPr>
        <p:spPr>
          <a:xfrm>
            <a:off x="2037993" y="5931575"/>
            <a:ext cx="3116580" cy="347186"/>
          </a:xfrm>
          <a:prstGeom prst="rect">
            <a:avLst/>
          </a:prstGeom>
          <a:noFill/>
          <a:ln/>
        </p:spPr>
        <p:txBody>
          <a:bodyPr wrap="none" rtlCol="0" anchor="t"/>
          <a:lstStyle/>
          <a:p>
            <a:pPr marL="0" indent="0" algn="l">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Front-End Development</a:t>
            </a:r>
            <a:endParaRPr lang="en-US" sz="2187" dirty="0"/>
          </a:p>
        </p:txBody>
      </p:sp>
      <p:sp>
        <p:nvSpPr>
          <p:cNvPr id="7" name="Text 4"/>
          <p:cNvSpPr/>
          <p:nvPr/>
        </p:nvSpPr>
        <p:spPr>
          <a:xfrm>
            <a:off x="2037993" y="6500932"/>
            <a:ext cx="5110520" cy="1066205"/>
          </a:xfrm>
          <a:prstGeom prst="rect">
            <a:avLst/>
          </a:prstGeom>
          <a:noFill/>
          <a:ln/>
        </p:spPr>
        <p:txBody>
          <a:bodyPr wrap="square" rtlCol="0" anchor="t"/>
          <a:lstStyle/>
          <a:p>
            <a:pPr marL="0" indent="0" algn="l">
              <a:lnSpc>
                <a:spcPts val="2799"/>
              </a:lnSpc>
              <a:buNone/>
            </a:pPr>
            <a:r>
              <a:rPr lang="en-US" sz="1750" dirty="0">
                <a:solidFill>
                  <a:srgbClr val="39393C"/>
                </a:solidFill>
                <a:latin typeface="Open Sans" pitchFamily="34" charset="0"/>
                <a:ea typeface="Open Sans" pitchFamily="34" charset="-122"/>
                <a:cs typeface="Open Sans" pitchFamily="34" charset="-120"/>
              </a:rPr>
              <a:t>HTML, CSS, JavaScript are the backbone of front-end development, providing structure, style and interactivity to web pages.</a:t>
            </a:r>
            <a:endParaRPr lang="en-US" sz="1750" dirty="0"/>
          </a:p>
        </p:txBody>
      </p:sp>
      <p:pic>
        <p:nvPicPr>
          <p:cNvPr id="8" name="Image 1" descr="preencoded.png"/>
          <p:cNvPicPr>
            <a:picLocks noChangeAspect="1"/>
          </p:cNvPicPr>
          <p:nvPr/>
        </p:nvPicPr>
        <p:blipFill>
          <a:blip r:embed="rId4"/>
          <a:stretch>
            <a:fillRect/>
          </a:stretch>
        </p:blipFill>
        <p:spPr>
          <a:xfrm>
            <a:off x="7481768" y="2495431"/>
            <a:ext cx="5110639" cy="3158609"/>
          </a:xfrm>
          <a:prstGeom prst="rect">
            <a:avLst/>
          </a:prstGeom>
        </p:spPr>
      </p:pic>
      <p:sp>
        <p:nvSpPr>
          <p:cNvPr id="9" name="Text 5"/>
          <p:cNvSpPr/>
          <p:nvPr/>
        </p:nvSpPr>
        <p:spPr>
          <a:xfrm>
            <a:off x="7481768" y="5931694"/>
            <a:ext cx="3017520" cy="347186"/>
          </a:xfrm>
          <a:prstGeom prst="rect">
            <a:avLst/>
          </a:prstGeom>
          <a:noFill/>
          <a:ln/>
        </p:spPr>
        <p:txBody>
          <a:bodyPr wrap="none" rtlCol="0" anchor="t"/>
          <a:lstStyle/>
          <a:p>
            <a:pPr marL="0" indent="0" algn="l">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Back-End Development</a:t>
            </a:r>
            <a:endParaRPr lang="en-US" sz="2187" dirty="0"/>
          </a:p>
        </p:txBody>
      </p:sp>
      <p:sp>
        <p:nvSpPr>
          <p:cNvPr id="10" name="Text 6"/>
          <p:cNvSpPr/>
          <p:nvPr/>
        </p:nvSpPr>
        <p:spPr>
          <a:xfrm>
            <a:off x="7481768" y="6501051"/>
            <a:ext cx="5110639" cy="1066205"/>
          </a:xfrm>
          <a:prstGeom prst="rect">
            <a:avLst/>
          </a:prstGeom>
          <a:noFill/>
          <a:ln/>
        </p:spPr>
        <p:txBody>
          <a:bodyPr wrap="square" rtlCol="0" anchor="t"/>
          <a:lstStyle/>
          <a:p>
            <a:pPr marL="0" indent="0" algn="l">
              <a:lnSpc>
                <a:spcPts val="2799"/>
              </a:lnSpc>
              <a:buNone/>
            </a:pPr>
            <a:r>
              <a:rPr lang="en-US" sz="1750" dirty="0">
                <a:solidFill>
                  <a:srgbClr val="39393C"/>
                </a:solidFill>
                <a:latin typeface="Open Sans" pitchFamily="34" charset="0"/>
                <a:ea typeface="Open Sans" pitchFamily="34" charset="-122"/>
                <a:cs typeface="Open Sans" pitchFamily="34" charset="-120"/>
              </a:rPr>
              <a:t>PHP, Python, Ruby are used for server-side scripting, managing databases, and building the backbone architecture of web applications.</a:t>
            </a:r>
            <a:endParaRPr lang="en-US" sz="1750" dirty="0"/>
          </a:p>
        </p:txBody>
      </p:sp>
      <p:pic>
        <p:nvPicPr>
          <p:cNvPr id="11"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txBody>
          <a:bodyPr/>
          <a:lstStyle/>
          <a:p>
            <a:endParaRPr lang="en-IN"/>
          </a:p>
        </p:txBody>
      </p:sp>
      <p:sp>
        <p:nvSpPr>
          <p:cNvPr id="3" name="Shape 1"/>
          <p:cNvSpPr/>
          <p:nvPr/>
        </p:nvSpPr>
        <p:spPr>
          <a:xfrm>
            <a:off x="0" y="0"/>
            <a:ext cx="14630400" cy="8229600"/>
          </a:xfrm>
          <a:prstGeom prst="rect">
            <a:avLst/>
          </a:prstGeom>
          <a:solidFill>
            <a:srgbClr val="F3F3F7"/>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3F3F7">
              <a:alpha val="85000"/>
            </a:srgbClr>
          </a:solidFill>
          <a:ln/>
        </p:spPr>
        <p:txBody>
          <a:bodyPr/>
          <a:lstStyle/>
          <a:p>
            <a:endParaRPr lang="en-IN"/>
          </a:p>
        </p:txBody>
      </p:sp>
      <p:sp>
        <p:nvSpPr>
          <p:cNvPr id="6" name="Text 3"/>
          <p:cNvSpPr/>
          <p:nvPr/>
        </p:nvSpPr>
        <p:spPr>
          <a:xfrm>
            <a:off x="2037993" y="1418392"/>
            <a:ext cx="9966960" cy="694373"/>
          </a:xfrm>
          <a:prstGeom prst="rect">
            <a:avLst/>
          </a:prstGeom>
          <a:noFill/>
          <a:ln/>
        </p:spPr>
        <p:txBody>
          <a:bodyPr wrap="none" rtlCol="0" anchor="t"/>
          <a:lstStyle/>
          <a:p>
            <a:pPr marL="0" indent="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Benefits of Learning Web Development</a:t>
            </a:r>
            <a:endParaRPr lang="en-US" sz="4374" dirty="0"/>
          </a:p>
        </p:txBody>
      </p:sp>
      <p:sp>
        <p:nvSpPr>
          <p:cNvPr id="7" name="Shape 4"/>
          <p:cNvSpPr/>
          <p:nvPr/>
        </p:nvSpPr>
        <p:spPr>
          <a:xfrm>
            <a:off x="2037993" y="2619613"/>
            <a:ext cx="499943" cy="499943"/>
          </a:xfrm>
          <a:prstGeom prst="roundRect">
            <a:avLst>
              <a:gd name="adj" fmla="val 26667"/>
            </a:avLst>
          </a:prstGeom>
          <a:solidFill>
            <a:srgbClr val="E4E4ED"/>
          </a:solidFill>
          <a:ln/>
        </p:spPr>
        <p:txBody>
          <a:bodyPr/>
          <a:lstStyle/>
          <a:p>
            <a:endParaRPr lang="en-IN"/>
          </a:p>
        </p:txBody>
      </p:sp>
      <p:sp>
        <p:nvSpPr>
          <p:cNvPr id="8" name="Text 5"/>
          <p:cNvSpPr/>
          <p:nvPr/>
        </p:nvSpPr>
        <p:spPr>
          <a:xfrm>
            <a:off x="2223135" y="2661285"/>
            <a:ext cx="129540" cy="416481"/>
          </a:xfrm>
          <a:prstGeom prst="rect">
            <a:avLst/>
          </a:prstGeom>
          <a:noFill/>
          <a:ln/>
        </p:spPr>
        <p:txBody>
          <a:bodyPr wrap="none" rtlCol="0" anchor="t"/>
          <a:lstStyle/>
          <a:p>
            <a:pPr marL="0" indent="0" algn="ctr">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1</a:t>
            </a:r>
            <a:endParaRPr lang="en-US" sz="2624" dirty="0"/>
          </a:p>
        </p:txBody>
      </p:sp>
      <p:sp>
        <p:nvSpPr>
          <p:cNvPr id="9" name="Text 6"/>
          <p:cNvSpPr/>
          <p:nvPr/>
        </p:nvSpPr>
        <p:spPr>
          <a:xfrm>
            <a:off x="2760107" y="2695932"/>
            <a:ext cx="2221944" cy="347186"/>
          </a:xfrm>
          <a:prstGeom prst="rect">
            <a:avLst/>
          </a:prstGeom>
          <a:noFill/>
          <a:ln/>
        </p:spPr>
        <p:txBody>
          <a:bodyPr wrap="non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Creative Outlet</a:t>
            </a:r>
            <a:endParaRPr lang="en-US" sz="2187" dirty="0"/>
          </a:p>
        </p:txBody>
      </p:sp>
      <p:sp>
        <p:nvSpPr>
          <p:cNvPr id="10" name="Text 7"/>
          <p:cNvSpPr/>
          <p:nvPr/>
        </p:nvSpPr>
        <p:spPr>
          <a:xfrm>
            <a:off x="2760107" y="3265289"/>
            <a:ext cx="2647950" cy="2132409"/>
          </a:xfrm>
          <a:prstGeom prst="rect">
            <a:avLst/>
          </a:prstGeom>
          <a:noFill/>
          <a:ln/>
        </p:spPr>
        <p:txBody>
          <a:bodyPr wrap="square" rtlCol="0" anchor="t"/>
          <a:lstStyle/>
          <a:p>
            <a:pPr marL="0" indent="0">
              <a:lnSpc>
                <a:spcPts val="2799"/>
              </a:lnSpc>
              <a:buNone/>
            </a:pPr>
            <a:r>
              <a:rPr lang="en-US" sz="1750" dirty="0">
                <a:solidFill>
                  <a:srgbClr val="39393C"/>
                </a:solidFill>
                <a:latin typeface="Open Sans" pitchFamily="34" charset="0"/>
                <a:ea typeface="Open Sans" pitchFamily="34" charset="-122"/>
                <a:cs typeface="Open Sans" pitchFamily="34" charset="-120"/>
              </a:rPr>
              <a:t>Web development provides a creative outlet for designing and building new and innovative websites and applications.</a:t>
            </a:r>
            <a:endParaRPr lang="en-US" sz="1750" dirty="0"/>
          </a:p>
        </p:txBody>
      </p:sp>
      <p:sp>
        <p:nvSpPr>
          <p:cNvPr id="11" name="Shape 8"/>
          <p:cNvSpPr/>
          <p:nvPr/>
        </p:nvSpPr>
        <p:spPr>
          <a:xfrm>
            <a:off x="5630228" y="2619613"/>
            <a:ext cx="499943" cy="499943"/>
          </a:xfrm>
          <a:prstGeom prst="roundRect">
            <a:avLst>
              <a:gd name="adj" fmla="val 26667"/>
            </a:avLst>
          </a:prstGeom>
          <a:solidFill>
            <a:srgbClr val="E4E4ED"/>
          </a:solidFill>
          <a:ln/>
        </p:spPr>
        <p:txBody>
          <a:bodyPr/>
          <a:lstStyle/>
          <a:p>
            <a:endParaRPr lang="en-IN"/>
          </a:p>
        </p:txBody>
      </p:sp>
      <p:sp>
        <p:nvSpPr>
          <p:cNvPr id="12" name="Text 9"/>
          <p:cNvSpPr/>
          <p:nvPr/>
        </p:nvSpPr>
        <p:spPr>
          <a:xfrm>
            <a:off x="5792510" y="2661285"/>
            <a:ext cx="175260" cy="416481"/>
          </a:xfrm>
          <a:prstGeom prst="rect">
            <a:avLst/>
          </a:prstGeom>
          <a:noFill/>
          <a:ln/>
        </p:spPr>
        <p:txBody>
          <a:bodyPr wrap="none" rtlCol="0" anchor="t"/>
          <a:lstStyle/>
          <a:p>
            <a:pPr marL="0" indent="0" algn="ctr">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2</a:t>
            </a:r>
            <a:endParaRPr lang="en-US" sz="2624" dirty="0"/>
          </a:p>
        </p:txBody>
      </p:sp>
      <p:sp>
        <p:nvSpPr>
          <p:cNvPr id="13" name="Text 10"/>
          <p:cNvSpPr/>
          <p:nvPr/>
        </p:nvSpPr>
        <p:spPr>
          <a:xfrm>
            <a:off x="6352342" y="2695932"/>
            <a:ext cx="2567940" cy="347186"/>
          </a:xfrm>
          <a:prstGeom prst="rect">
            <a:avLst/>
          </a:prstGeom>
          <a:noFill/>
          <a:ln/>
        </p:spPr>
        <p:txBody>
          <a:bodyPr wrap="non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Flexible Career Path</a:t>
            </a:r>
            <a:endParaRPr lang="en-US" sz="2187" dirty="0"/>
          </a:p>
        </p:txBody>
      </p:sp>
      <p:sp>
        <p:nvSpPr>
          <p:cNvPr id="14" name="Text 11"/>
          <p:cNvSpPr/>
          <p:nvPr/>
        </p:nvSpPr>
        <p:spPr>
          <a:xfrm>
            <a:off x="6352342" y="3265289"/>
            <a:ext cx="2647950" cy="2132409"/>
          </a:xfrm>
          <a:prstGeom prst="rect">
            <a:avLst/>
          </a:prstGeom>
          <a:noFill/>
          <a:ln/>
        </p:spPr>
        <p:txBody>
          <a:bodyPr wrap="square" rtlCol="0" anchor="t"/>
          <a:lstStyle/>
          <a:p>
            <a:pPr marL="0" indent="0">
              <a:lnSpc>
                <a:spcPts val="2799"/>
              </a:lnSpc>
              <a:buNone/>
            </a:pPr>
            <a:r>
              <a:rPr lang="en-US" sz="1750" dirty="0">
                <a:solidFill>
                  <a:srgbClr val="39393C"/>
                </a:solidFill>
                <a:latin typeface="Open Sans" pitchFamily="34" charset="0"/>
                <a:ea typeface="Open Sans" pitchFamily="34" charset="-122"/>
                <a:cs typeface="Open Sans" pitchFamily="34" charset="-120"/>
              </a:rPr>
              <a:t>Web development offers a flexible career path with numerous job opportunities and career advancement possibilities.</a:t>
            </a:r>
            <a:endParaRPr lang="en-US" sz="1750" dirty="0"/>
          </a:p>
        </p:txBody>
      </p:sp>
      <p:sp>
        <p:nvSpPr>
          <p:cNvPr id="15" name="Shape 12"/>
          <p:cNvSpPr/>
          <p:nvPr/>
        </p:nvSpPr>
        <p:spPr>
          <a:xfrm>
            <a:off x="9222462" y="2619613"/>
            <a:ext cx="499943" cy="499943"/>
          </a:xfrm>
          <a:prstGeom prst="roundRect">
            <a:avLst>
              <a:gd name="adj" fmla="val 26667"/>
            </a:avLst>
          </a:prstGeom>
          <a:solidFill>
            <a:srgbClr val="E4E4ED"/>
          </a:solidFill>
          <a:ln/>
        </p:spPr>
        <p:txBody>
          <a:bodyPr/>
          <a:lstStyle/>
          <a:p>
            <a:endParaRPr lang="en-IN"/>
          </a:p>
        </p:txBody>
      </p:sp>
      <p:sp>
        <p:nvSpPr>
          <p:cNvPr id="16" name="Text 13"/>
          <p:cNvSpPr/>
          <p:nvPr/>
        </p:nvSpPr>
        <p:spPr>
          <a:xfrm>
            <a:off x="9392364" y="2661285"/>
            <a:ext cx="160020" cy="416481"/>
          </a:xfrm>
          <a:prstGeom prst="rect">
            <a:avLst/>
          </a:prstGeom>
          <a:noFill/>
          <a:ln/>
        </p:spPr>
        <p:txBody>
          <a:bodyPr wrap="none" rtlCol="0" anchor="t"/>
          <a:lstStyle/>
          <a:p>
            <a:pPr marL="0" indent="0" algn="ctr">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3</a:t>
            </a:r>
            <a:endParaRPr lang="en-US" sz="2624" dirty="0"/>
          </a:p>
        </p:txBody>
      </p:sp>
      <p:sp>
        <p:nvSpPr>
          <p:cNvPr id="17" name="Text 14"/>
          <p:cNvSpPr/>
          <p:nvPr/>
        </p:nvSpPr>
        <p:spPr>
          <a:xfrm>
            <a:off x="9944576" y="2695932"/>
            <a:ext cx="2647950" cy="694373"/>
          </a:xfrm>
          <a:prstGeom prst="rect">
            <a:avLst/>
          </a:prstGeom>
          <a:noFill/>
          <a:ln/>
        </p:spPr>
        <p:txBody>
          <a:bodyPr wrap="squar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Continuous Learning</a:t>
            </a:r>
            <a:endParaRPr lang="en-US" sz="2187" dirty="0"/>
          </a:p>
        </p:txBody>
      </p:sp>
      <p:sp>
        <p:nvSpPr>
          <p:cNvPr id="18" name="Text 15"/>
          <p:cNvSpPr/>
          <p:nvPr/>
        </p:nvSpPr>
        <p:spPr>
          <a:xfrm>
            <a:off x="9944576" y="3612475"/>
            <a:ext cx="2647950" cy="3198614"/>
          </a:xfrm>
          <a:prstGeom prst="rect">
            <a:avLst/>
          </a:prstGeom>
          <a:noFill/>
          <a:ln/>
        </p:spPr>
        <p:txBody>
          <a:bodyPr wrap="square" rtlCol="0" anchor="t"/>
          <a:lstStyle/>
          <a:p>
            <a:pPr marL="0" indent="0">
              <a:lnSpc>
                <a:spcPts val="2799"/>
              </a:lnSpc>
              <a:buNone/>
            </a:pPr>
            <a:r>
              <a:rPr lang="en-US" sz="1750" dirty="0">
                <a:solidFill>
                  <a:srgbClr val="39393C"/>
                </a:solidFill>
                <a:latin typeface="Open Sans" pitchFamily="34" charset="0"/>
                <a:ea typeface="Open Sans" pitchFamily="34" charset="-122"/>
                <a:cs typeface="Open Sans" pitchFamily="34" charset="-120"/>
              </a:rPr>
              <a:t>Web development is a constantly evolving field with new technologies and frameworks emerging constantly, making it a great career choice for those who enjoy continuous learning.</a:t>
            </a:r>
            <a:endParaRPr lang="en-US" sz="1750" dirty="0"/>
          </a:p>
        </p:txBody>
      </p:sp>
      <p:pic>
        <p:nvPicPr>
          <p:cNvPr id="19"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txBody>
          <a:bodyPr/>
          <a:lstStyle/>
          <a:p>
            <a:endParaRPr lang="en-IN"/>
          </a:p>
        </p:txBody>
      </p:sp>
      <p:sp>
        <p:nvSpPr>
          <p:cNvPr id="3" name="Shape 1"/>
          <p:cNvSpPr/>
          <p:nvPr/>
        </p:nvSpPr>
        <p:spPr>
          <a:xfrm>
            <a:off x="0" y="0"/>
            <a:ext cx="14630400" cy="9482852"/>
          </a:xfrm>
          <a:prstGeom prst="rect">
            <a:avLst/>
          </a:prstGeom>
          <a:solidFill>
            <a:srgbClr val="F3F3F7"/>
          </a:solidFill>
          <a:ln/>
        </p:spPr>
        <p:txBody>
          <a:bodyPr/>
          <a:lstStyle/>
          <a:p>
            <a:endParaRPr lang="en-IN"/>
          </a:p>
        </p:txBody>
      </p:sp>
      <p:sp>
        <p:nvSpPr>
          <p:cNvPr id="4" name="Text 2"/>
          <p:cNvSpPr/>
          <p:nvPr/>
        </p:nvSpPr>
        <p:spPr>
          <a:xfrm>
            <a:off x="3621167" y="427673"/>
            <a:ext cx="6644640" cy="486013"/>
          </a:xfrm>
          <a:prstGeom prst="rect">
            <a:avLst/>
          </a:prstGeom>
          <a:noFill/>
          <a:ln/>
        </p:spPr>
        <p:txBody>
          <a:bodyPr wrap="none" rtlCol="0" anchor="t"/>
          <a:lstStyle/>
          <a:p>
            <a:pPr marL="0" indent="0">
              <a:lnSpc>
                <a:spcPts val="3827"/>
              </a:lnSpc>
              <a:buNone/>
            </a:pPr>
            <a:r>
              <a:rPr lang="en-US" sz="3062" b="1" dirty="0">
                <a:solidFill>
                  <a:srgbClr val="101014"/>
                </a:solidFill>
                <a:latin typeface="Playfair Display" pitchFamily="34" charset="0"/>
                <a:ea typeface="Playfair Display" pitchFamily="34" charset="-122"/>
                <a:cs typeface="Playfair Display" pitchFamily="34" charset="-120"/>
              </a:rPr>
              <a:t>The Importance of Web Development</a:t>
            </a:r>
            <a:endParaRPr lang="en-US" sz="3062" dirty="0"/>
          </a:p>
        </p:txBody>
      </p:sp>
      <p:pic>
        <p:nvPicPr>
          <p:cNvPr id="5" name="Image 0" descr="preencoded.png"/>
          <p:cNvPicPr>
            <a:picLocks noChangeAspect="1"/>
          </p:cNvPicPr>
          <p:nvPr/>
        </p:nvPicPr>
        <p:blipFill>
          <a:blip r:embed="rId3"/>
          <a:stretch>
            <a:fillRect/>
          </a:stretch>
        </p:blipFill>
        <p:spPr>
          <a:xfrm>
            <a:off x="3359888" y="1160880"/>
            <a:ext cx="3838631" cy="2372348"/>
          </a:xfrm>
          <a:prstGeom prst="rect">
            <a:avLst/>
          </a:prstGeom>
        </p:spPr>
      </p:pic>
      <p:sp>
        <p:nvSpPr>
          <p:cNvPr id="6" name="Text 3"/>
          <p:cNvSpPr/>
          <p:nvPr/>
        </p:nvSpPr>
        <p:spPr>
          <a:xfrm>
            <a:off x="3621167" y="3629858"/>
            <a:ext cx="1555313" cy="243007"/>
          </a:xfrm>
          <a:prstGeom prst="rect">
            <a:avLst/>
          </a:prstGeom>
          <a:noFill/>
          <a:ln/>
        </p:spPr>
        <p:txBody>
          <a:bodyPr wrap="none" rtlCol="0" anchor="t"/>
          <a:lstStyle/>
          <a:p>
            <a:pPr marL="0" indent="0" algn="l">
              <a:lnSpc>
                <a:spcPts val="1914"/>
              </a:lnSpc>
              <a:buNone/>
            </a:pPr>
            <a:r>
              <a:rPr lang="en-US" sz="1531" b="1" dirty="0">
                <a:solidFill>
                  <a:srgbClr val="101014"/>
                </a:solidFill>
                <a:latin typeface="Playfair Display" pitchFamily="34" charset="0"/>
                <a:ea typeface="Playfair Display" pitchFamily="34" charset="-122"/>
                <a:cs typeface="Playfair Display" pitchFamily="34" charset="-120"/>
              </a:rPr>
              <a:t>Connectivity</a:t>
            </a:r>
            <a:endParaRPr lang="en-US" sz="1531" dirty="0"/>
          </a:p>
        </p:txBody>
      </p:sp>
      <p:sp>
        <p:nvSpPr>
          <p:cNvPr id="7" name="Text 4"/>
          <p:cNvSpPr/>
          <p:nvPr/>
        </p:nvSpPr>
        <p:spPr>
          <a:xfrm>
            <a:off x="3621167" y="4028361"/>
            <a:ext cx="3577352" cy="746165"/>
          </a:xfrm>
          <a:prstGeom prst="rect">
            <a:avLst/>
          </a:prstGeom>
          <a:noFill/>
          <a:ln/>
        </p:spPr>
        <p:txBody>
          <a:bodyPr wrap="square" rtlCol="0" anchor="t"/>
          <a:lstStyle/>
          <a:p>
            <a:pPr marL="0" indent="0" algn="l">
              <a:lnSpc>
                <a:spcPts val="1960"/>
              </a:lnSpc>
              <a:buNone/>
            </a:pPr>
            <a:r>
              <a:rPr lang="en-US" sz="1225" dirty="0">
                <a:solidFill>
                  <a:srgbClr val="39393C"/>
                </a:solidFill>
                <a:latin typeface="Open Sans" pitchFamily="34" charset="0"/>
                <a:ea typeface="Open Sans" pitchFamily="34" charset="-122"/>
                <a:cs typeface="Open Sans" pitchFamily="34" charset="-120"/>
              </a:rPr>
              <a:t>Web development has enabled a global network of connections, linking communities and businesses together.</a:t>
            </a:r>
            <a:endParaRPr lang="en-US" sz="1225" dirty="0"/>
          </a:p>
        </p:txBody>
      </p:sp>
      <p:pic>
        <p:nvPicPr>
          <p:cNvPr id="8" name="Image 1" descr="preencoded.png"/>
          <p:cNvPicPr>
            <a:picLocks noChangeAspect="1"/>
          </p:cNvPicPr>
          <p:nvPr/>
        </p:nvPicPr>
        <p:blipFill>
          <a:blip r:embed="rId4"/>
          <a:stretch>
            <a:fillRect/>
          </a:stretch>
        </p:blipFill>
        <p:spPr>
          <a:xfrm>
            <a:off x="7431762" y="1224677"/>
            <a:ext cx="3577471" cy="2210991"/>
          </a:xfrm>
          <a:prstGeom prst="rect">
            <a:avLst/>
          </a:prstGeom>
        </p:spPr>
      </p:pic>
      <p:sp>
        <p:nvSpPr>
          <p:cNvPr id="9" name="Text 5"/>
          <p:cNvSpPr/>
          <p:nvPr/>
        </p:nvSpPr>
        <p:spPr>
          <a:xfrm>
            <a:off x="7431762" y="3629978"/>
            <a:ext cx="1555313" cy="243007"/>
          </a:xfrm>
          <a:prstGeom prst="rect">
            <a:avLst/>
          </a:prstGeom>
          <a:noFill/>
          <a:ln/>
        </p:spPr>
        <p:txBody>
          <a:bodyPr wrap="none" rtlCol="0" anchor="t"/>
          <a:lstStyle/>
          <a:p>
            <a:pPr marL="0" indent="0" algn="l">
              <a:lnSpc>
                <a:spcPts val="1914"/>
              </a:lnSpc>
              <a:buNone/>
            </a:pPr>
            <a:r>
              <a:rPr lang="en-US" sz="1531" b="1" dirty="0">
                <a:solidFill>
                  <a:srgbClr val="101014"/>
                </a:solidFill>
                <a:latin typeface="Playfair Display" pitchFamily="34" charset="0"/>
                <a:ea typeface="Playfair Display" pitchFamily="34" charset="-122"/>
                <a:cs typeface="Playfair Display" pitchFamily="34" charset="-120"/>
              </a:rPr>
              <a:t>Mobile Access</a:t>
            </a:r>
            <a:endParaRPr lang="en-US" sz="1531" dirty="0"/>
          </a:p>
        </p:txBody>
      </p:sp>
      <p:sp>
        <p:nvSpPr>
          <p:cNvPr id="10" name="Text 6"/>
          <p:cNvSpPr/>
          <p:nvPr/>
        </p:nvSpPr>
        <p:spPr>
          <a:xfrm>
            <a:off x="7431762" y="4028480"/>
            <a:ext cx="3577471" cy="994886"/>
          </a:xfrm>
          <a:prstGeom prst="rect">
            <a:avLst/>
          </a:prstGeom>
          <a:noFill/>
          <a:ln/>
        </p:spPr>
        <p:txBody>
          <a:bodyPr wrap="square" rtlCol="0" anchor="t"/>
          <a:lstStyle/>
          <a:p>
            <a:pPr marL="0" indent="0" algn="l">
              <a:lnSpc>
                <a:spcPts val="1960"/>
              </a:lnSpc>
              <a:buNone/>
            </a:pPr>
            <a:r>
              <a:rPr lang="en-US" sz="1225" dirty="0">
                <a:solidFill>
                  <a:srgbClr val="39393C"/>
                </a:solidFill>
                <a:latin typeface="Open Sans" pitchFamily="34" charset="0"/>
                <a:ea typeface="Open Sans" pitchFamily="34" charset="-122"/>
                <a:cs typeface="Open Sans" pitchFamily="34" charset="-120"/>
              </a:rPr>
              <a:t>With the exponential growth of mobile devices, web development has become more important than ever before, enabling access from anywhere, at any time.</a:t>
            </a:r>
            <a:endParaRPr lang="en-US" sz="1225" dirty="0"/>
          </a:p>
        </p:txBody>
      </p:sp>
      <p:pic>
        <p:nvPicPr>
          <p:cNvPr id="11" name="Image 2" descr="preencoded.png"/>
          <p:cNvPicPr>
            <a:picLocks noChangeAspect="1"/>
          </p:cNvPicPr>
          <p:nvPr/>
        </p:nvPicPr>
        <p:blipFill>
          <a:blip r:embed="rId5"/>
          <a:stretch>
            <a:fillRect/>
          </a:stretch>
        </p:blipFill>
        <p:spPr>
          <a:xfrm>
            <a:off x="3621167" y="5256609"/>
            <a:ext cx="3577352" cy="2210872"/>
          </a:xfrm>
          <a:prstGeom prst="rect">
            <a:avLst/>
          </a:prstGeom>
        </p:spPr>
      </p:pic>
      <p:sp>
        <p:nvSpPr>
          <p:cNvPr id="12" name="Text 7"/>
          <p:cNvSpPr/>
          <p:nvPr/>
        </p:nvSpPr>
        <p:spPr>
          <a:xfrm>
            <a:off x="3621167" y="7661791"/>
            <a:ext cx="1638300" cy="243007"/>
          </a:xfrm>
          <a:prstGeom prst="rect">
            <a:avLst/>
          </a:prstGeom>
          <a:noFill/>
          <a:ln/>
        </p:spPr>
        <p:txBody>
          <a:bodyPr wrap="none" rtlCol="0" anchor="t"/>
          <a:lstStyle/>
          <a:p>
            <a:pPr marL="0" indent="0" algn="l">
              <a:lnSpc>
                <a:spcPts val="1914"/>
              </a:lnSpc>
              <a:buNone/>
            </a:pPr>
            <a:r>
              <a:rPr lang="en-US" sz="1531" b="1" dirty="0">
                <a:solidFill>
                  <a:srgbClr val="101014"/>
                </a:solidFill>
                <a:latin typeface="Playfair Display" pitchFamily="34" charset="0"/>
                <a:ea typeface="Playfair Display" pitchFamily="34" charset="-122"/>
                <a:cs typeface="Playfair Display" pitchFamily="34" charset="-120"/>
              </a:rPr>
              <a:t>Digital Commerce</a:t>
            </a:r>
            <a:endParaRPr lang="en-US" sz="1531" dirty="0"/>
          </a:p>
        </p:txBody>
      </p:sp>
      <p:sp>
        <p:nvSpPr>
          <p:cNvPr id="13" name="Text 8"/>
          <p:cNvSpPr/>
          <p:nvPr/>
        </p:nvSpPr>
        <p:spPr>
          <a:xfrm>
            <a:off x="3621167" y="8060293"/>
            <a:ext cx="3577352" cy="994886"/>
          </a:xfrm>
          <a:prstGeom prst="rect">
            <a:avLst/>
          </a:prstGeom>
          <a:noFill/>
          <a:ln/>
        </p:spPr>
        <p:txBody>
          <a:bodyPr wrap="square" rtlCol="0" anchor="t"/>
          <a:lstStyle/>
          <a:p>
            <a:pPr marL="0" indent="0" algn="l">
              <a:lnSpc>
                <a:spcPts val="1960"/>
              </a:lnSpc>
              <a:buNone/>
            </a:pPr>
            <a:r>
              <a:rPr lang="en-US" sz="1225" dirty="0">
                <a:solidFill>
                  <a:srgbClr val="39393C"/>
                </a:solidFill>
                <a:latin typeface="Open Sans" pitchFamily="34" charset="0"/>
                <a:ea typeface="Open Sans" pitchFamily="34" charset="-122"/>
                <a:cs typeface="Open Sans" pitchFamily="34" charset="-120"/>
              </a:rPr>
              <a:t>Online shopping has exploded, with billions of dollars transacted every year. Web development has played a critical role in enabling this revolution.</a:t>
            </a:r>
            <a:endParaRPr lang="en-US" sz="1225" dirty="0"/>
          </a:p>
        </p:txBody>
      </p:sp>
      <p:pic>
        <p:nvPicPr>
          <p:cNvPr id="14" name="Image 3"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txBody>
          <a:bodyPr/>
          <a:lstStyle/>
          <a:p>
            <a:endParaRPr lang="en-IN"/>
          </a:p>
        </p:txBody>
      </p:sp>
      <p:sp>
        <p:nvSpPr>
          <p:cNvPr id="3" name="Shape 1"/>
          <p:cNvSpPr/>
          <p:nvPr/>
        </p:nvSpPr>
        <p:spPr>
          <a:xfrm>
            <a:off x="0" y="-10633"/>
            <a:ext cx="14630400" cy="8229600"/>
          </a:xfrm>
          <a:prstGeom prst="rect">
            <a:avLst/>
          </a:prstGeom>
          <a:solidFill>
            <a:srgbClr val="F3F3F7"/>
          </a:solidFill>
          <a:ln/>
        </p:spPr>
        <p:txBody>
          <a:bodyPr/>
          <a:lstStyle/>
          <a:p>
            <a:endParaRPr lang="en-IN"/>
          </a:p>
        </p:txBody>
      </p:sp>
      <p:sp>
        <p:nvSpPr>
          <p:cNvPr id="4" name="Text 2"/>
          <p:cNvSpPr/>
          <p:nvPr/>
        </p:nvSpPr>
        <p:spPr>
          <a:xfrm>
            <a:off x="6319599" y="2542937"/>
            <a:ext cx="7477601" cy="1388745"/>
          </a:xfrm>
          <a:prstGeom prst="rect">
            <a:avLst/>
          </a:prstGeom>
          <a:noFill/>
          <a:ln/>
        </p:spPr>
        <p:txBody>
          <a:bodyPr wrap="square" rtlCol="0" anchor="t"/>
          <a:lstStyle/>
          <a:p>
            <a:pPr marL="0" indent="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The Definition of Web Development</a:t>
            </a:r>
            <a:endParaRPr lang="en-US" sz="4374" dirty="0"/>
          </a:p>
        </p:txBody>
      </p:sp>
      <p:sp>
        <p:nvSpPr>
          <p:cNvPr id="5" name="Text 3"/>
          <p:cNvSpPr/>
          <p:nvPr/>
        </p:nvSpPr>
        <p:spPr>
          <a:xfrm>
            <a:off x="6319599" y="4264938"/>
            <a:ext cx="7477601" cy="1421606"/>
          </a:xfrm>
          <a:prstGeom prst="rect">
            <a:avLst/>
          </a:prstGeom>
          <a:noFill/>
          <a:ln/>
        </p:spPr>
        <p:txBody>
          <a:bodyPr wrap="square" rtlCol="0" anchor="t"/>
          <a:lstStyle/>
          <a:p>
            <a:pPr marL="0" indent="0">
              <a:lnSpc>
                <a:spcPts val="2799"/>
              </a:lnSpc>
              <a:buNone/>
            </a:pPr>
            <a:r>
              <a:rPr lang="en-US" sz="1750" dirty="0">
                <a:solidFill>
                  <a:srgbClr val="39393C"/>
                </a:solidFill>
                <a:latin typeface="Open Sans" pitchFamily="34" charset="0"/>
                <a:ea typeface="Open Sans" pitchFamily="34" charset="-122"/>
                <a:cs typeface="Open Sans" pitchFamily="34" charset="-120"/>
              </a:rPr>
              <a:t>Web Development is the process of creating websites and web applications that are accessed over the internet. It encompasses a wide range of skills, including coding, database management, server-side scripting, and client-side scripting.</a:t>
            </a:r>
            <a:endParaRPr lang="en-US" sz="1750" dirty="0"/>
          </a:p>
        </p:txBody>
      </p:sp>
      <p:pic>
        <p:nvPicPr>
          <p:cNvPr id="7" name="Image 1"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pic>
        <p:nvPicPr>
          <p:cNvPr id="1026" name="Picture 2" descr="Professional Web Development Training Course - Creative IT">
            <a:extLst>
              <a:ext uri="{FF2B5EF4-FFF2-40B4-BE49-F238E27FC236}">
                <a16:creationId xmlns:a16="http://schemas.microsoft.com/office/drawing/2014/main" id="{A94511CA-67E3-152B-C1EC-E48EF6014F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0"/>
            <a:ext cx="5975498" cy="8229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txBody>
          <a:bodyPr/>
          <a:lstStyle/>
          <a:p>
            <a:endParaRPr lang="en-IN"/>
          </a:p>
        </p:txBody>
      </p:sp>
      <p:sp>
        <p:nvSpPr>
          <p:cNvPr id="3" name="Shape 1"/>
          <p:cNvSpPr/>
          <p:nvPr/>
        </p:nvSpPr>
        <p:spPr>
          <a:xfrm>
            <a:off x="0" y="0"/>
            <a:ext cx="14630400" cy="8229600"/>
          </a:xfrm>
          <a:prstGeom prst="rect">
            <a:avLst/>
          </a:prstGeom>
          <a:solidFill>
            <a:srgbClr val="F3F3F7"/>
          </a:solidFill>
          <a:ln/>
        </p:spPr>
        <p:txBody>
          <a:bodyPr/>
          <a:lstStyle/>
          <a:p>
            <a:endParaRPr lang="en-IN"/>
          </a:p>
        </p:txBody>
      </p:sp>
      <p:sp>
        <p:nvSpPr>
          <p:cNvPr id="4" name="Text 2"/>
          <p:cNvSpPr/>
          <p:nvPr/>
        </p:nvSpPr>
        <p:spPr>
          <a:xfrm>
            <a:off x="2037993" y="2150031"/>
            <a:ext cx="9639300" cy="694373"/>
          </a:xfrm>
          <a:prstGeom prst="rect">
            <a:avLst/>
          </a:prstGeom>
          <a:noFill/>
          <a:ln/>
        </p:spPr>
        <p:txBody>
          <a:bodyPr wrap="none" rtlCol="0" anchor="t"/>
          <a:lstStyle/>
          <a:p>
            <a:pPr marL="0" indent="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HTML (HyperText Markup Language)</a:t>
            </a:r>
            <a:endParaRPr lang="en-US" sz="4374" dirty="0"/>
          </a:p>
        </p:txBody>
      </p:sp>
      <p:sp>
        <p:nvSpPr>
          <p:cNvPr id="5" name="Shape 3"/>
          <p:cNvSpPr/>
          <p:nvPr/>
        </p:nvSpPr>
        <p:spPr>
          <a:xfrm>
            <a:off x="2037993" y="3288744"/>
            <a:ext cx="3370064" cy="2790706"/>
          </a:xfrm>
          <a:prstGeom prst="roundRect">
            <a:avLst>
              <a:gd name="adj" fmla="val 4777"/>
            </a:avLst>
          </a:prstGeom>
          <a:solidFill>
            <a:srgbClr val="E4E4ED"/>
          </a:solidFill>
          <a:ln/>
        </p:spPr>
        <p:txBody>
          <a:bodyPr/>
          <a:lstStyle/>
          <a:p>
            <a:endParaRPr lang="en-IN"/>
          </a:p>
        </p:txBody>
      </p:sp>
      <p:sp>
        <p:nvSpPr>
          <p:cNvPr id="6" name="Text 4"/>
          <p:cNvSpPr/>
          <p:nvPr/>
        </p:nvSpPr>
        <p:spPr>
          <a:xfrm>
            <a:off x="2260163" y="3510915"/>
            <a:ext cx="2221944" cy="347186"/>
          </a:xfrm>
          <a:prstGeom prst="rect">
            <a:avLst/>
          </a:prstGeom>
          <a:noFill/>
          <a:ln/>
        </p:spPr>
        <p:txBody>
          <a:bodyPr wrap="non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Structure</a:t>
            </a:r>
            <a:endParaRPr lang="en-US" sz="2187" dirty="0"/>
          </a:p>
        </p:txBody>
      </p:sp>
      <p:sp>
        <p:nvSpPr>
          <p:cNvPr id="7" name="Text 5"/>
          <p:cNvSpPr/>
          <p:nvPr/>
        </p:nvSpPr>
        <p:spPr>
          <a:xfrm>
            <a:off x="2260163" y="4080272"/>
            <a:ext cx="2925723" cy="1777008"/>
          </a:xfrm>
          <a:prstGeom prst="rect">
            <a:avLst/>
          </a:prstGeom>
          <a:noFill/>
          <a:ln/>
        </p:spPr>
        <p:txBody>
          <a:bodyPr wrap="square" rtlCol="0" anchor="t"/>
          <a:lstStyle/>
          <a:p>
            <a:pPr marL="0" indent="0">
              <a:lnSpc>
                <a:spcPts val="2799"/>
              </a:lnSpc>
              <a:buNone/>
            </a:pPr>
            <a:r>
              <a:rPr lang="en-US" sz="1750" dirty="0">
                <a:solidFill>
                  <a:srgbClr val="39393C"/>
                </a:solidFill>
                <a:latin typeface="Open Sans" pitchFamily="34" charset="0"/>
                <a:ea typeface="Open Sans" pitchFamily="34" charset="-122"/>
                <a:cs typeface="Open Sans" pitchFamily="34" charset="-120"/>
              </a:rPr>
              <a:t>HTML provides the underlying structure and content of web pages, including text, images, and other media.</a:t>
            </a:r>
            <a:endParaRPr lang="en-US" sz="1750" dirty="0"/>
          </a:p>
        </p:txBody>
      </p:sp>
      <p:sp>
        <p:nvSpPr>
          <p:cNvPr id="8" name="Shape 6"/>
          <p:cNvSpPr/>
          <p:nvPr/>
        </p:nvSpPr>
        <p:spPr>
          <a:xfrm>
            <a:off x="5630228" y="3288744"/>
            <a:ext cx="3370064" cy="2790706"/>
          </a:xfrm>
          <a:prstGeom prst="roundRect">
            <a:avLst>
              <a:gd name="adj" fmla="val 4777"/>
            </a:avLst>
          </a:prstGeom>
          <a:solidFill>
            <a:srgbClr val="E4E4ED"/>
          </a:solidFill>
          <a:ln/>
        </p:spPr>
        <p:txBody>
          <a:bodyPr/>
          <a:lstStyle/>
          <a:p>
            <a:endParaRPr lang="en-IN"/>
          </a:p>
        </p:txBody>
      </p:sp>
      <p:sp>
        <p:nvSpPr>
          <p:cNvPr id="9" name="Text 7"/>
          <p:cNvSpPr/>
          <p:nvPr/>
        </p:nvSpPr>
        <p:spPr>
          <a:xfrm>
            <a:off x="5852398" y="3510915"/>
            <a:ext cx="2221944" cy="347186"/>
          </a:xfrm>
          <a:prstGeom prst="rect">
            <a:avLst/>
          </a:prstGeom>
          <a:noFill/>
          <a:ln/>
        </p:spPr>
        <p:txBody>
          <a:bodyPr wrap="non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Clean Code</a:t>
            </a:r>
            <a:endParaRPr lang="en-US" sz="2187" dirty="0"/>
          </a:p>
        </p:txBody>
      </p:sp>
      <p:sp>
        <p:nvSpPr>
          <p:cNvPr id="10" name="Text 8"/>
          <p:cNvSpPr/>
          <p:nvPr/>
        </p:nvSpPr>
        <p:spPr>
          <a:xfrm>
            <a:off x="5852398" y="4080272"/>
            <a:ext cx="2925723" cy="1777008"/>
          </a:xfrm>
          <a:prstGeom prst="rect">
            <a:avLst/>
          </a:prstGeom>
          <a:noFill/>
          <a:ln/>
        </p:spPr>
        <p:txBody>
          <a:bodyPr wrap="square" rtlCol="0" anchor="t"/>
          <a:lstStyle/>
          <a:p>
            <a:pPr marL="0" indent="0">
              <a:lnSpc>
                <a:spcPts val="2799"/>
              </a:lnSpc>
              <a:buNone/>
            </a:pPr>
            <a:r>
              <a:rPr lang="en-US" sz="1750" dirty="0">
                <a:solidFill>
                  <a:srgbClr val="39393C"/>
                </a:solidFill>
                <a:latin typeface="Open Sans" pitchFamily="34" charset="0"/>
                <a:ea typeface="Open Sans" pitchFamily="34" charset="-122"/>
                <a:cs typeface="Open Sans" pitchFamily="34" charset="-120"/>
              </a:rPr>
              <a:t>Well-written HTML is easy to understand and maintain, making it important for accessibility and search engine optimization (SEO).</a:t>
            </a:r>
            <a:endParaRPr lang="en-US" sz="1750" dirty="0"/>
          </a:p>
        </p:txBody>
      </p:sp>
      <p:sp>
        <p:nvSpPr>
          <p:cNvPr id="11" name="Shape 9"/>
          <p:cNvSpPr/>
          <p:nvPr/>
        </p:nvSpPr>
        <p:spPr>
          <a:xfrm>
            <a:off x="9222462" y="3288744"/>
            <a:ext cx="3370064" cy="2790706"/>
          </a:xfrm>
          <a:prstGeom prst="roundRect">
            <a:avLst>
              <a:gd name="adj" fmla="val 4777"/>
            </a:avLst>
          </a:prstGeom>
          <a:solidFill>
            <a:srgbClr val="E4E4ED"/>
          </a:solidFill>
          <a:ln/>
        </p:spPr>
        <p:txBody>
          <a:bodyPr/>
          <a:lstStyle/>
          <a:p>
            <a:endParaRPr lang="en-IN"/>
          </a:p>
        </p:txBody>
      </p:sp>
      <p:sp>
        <p:nvSpPr>
          <p:cNvPr id="12" name="Text 10"/>
          <p:cNvSpPr/>
          <p:nvPr/>
        </p:nvSpPr>
        <p:spPr>
          <a:xfrm>
            <a:off x="9444633" y="3510915"/>
            <a:ext cx="2221944" cy="347186"/>
          </a:xfrm>
          <a:prstGeom prst="rect">
            <a:avLst/>
          </a:prstGeom>
          <a:noFill/>
          <a:ln/>
        </p:spPr>
        <p:txBody>
          <a:bodyPr wrap="non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New Features</a:t>
            </a:r>
            <a:endParaRPr lang="en-US" sz="2187" dirty="0"/>
          </a:p>
        </p:txBody>
      </p:sp>
      <p:sp>
        <p:nvSpPr>
          <p:cNvPr id="13" name="Text 11"/>
          <p:cNvSpPr/>
          <p:nvPr/>
        </p:nvSpPr>
        <p:spPr>
          <a:xfrm>
            <a:off x="9444633" y="4080272"/>
            <a:ext cx="2925723" cy="1777008"/>
          </a:xfrm>
          <a:prstGeom prst="rect">
            <a:avLst/>
          </a:prstGeom>
          <a:noFill/>
          <a:ln/>
        </p:spPr>
        <p:txBody>
          <a:bodyPr wrap="square" rtlCol="0" anchor="t"/>
          <a:lstStyle/>
          <a:p>
            <a:pPr marL="0" indent="0">
              <a:lnSpc>
                <a:spcPts val="2799"/>
              </a:lnSpc>
              <a:buNone/>
            </a:pPr>
            <a:r>
              <a:rPr lang="en-US" sz="1750" dirty="0">
                <a:solidFill>
                  <a:srgbClr val="39393C"/>
                </a:solidFill>
                <a:latin typeface="Open Sans" pitchFamily="34" charset="0"/>
                <a:ea typeface="Open Sans" pitchFamily="34" charset="-122"/>
                <a:cs typeface="Open Sans" pitchFamily="34" charset="-120"/>
              </a:rPr>
              <a:t>HTML5 introduces many new features that enhance web development, including multimedia support and web storage API.</a:t>
            </a:r>
            <a:endParaRPr lang="en-US" sz="1750" dirty="0"/>
          </a:p>
        </p:txBody>
      </p:sp>
      <p:pic>
        <p:nvPicPr>
          <p:cNvPr id="14"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txBody>
          <a:bodyPr/>
          <a:lstStyle/>
          <a:p>
            <a:endParaRPr lang="en-IN"/>
          </a:p>
        </p:txBody>
      </p:sp>
      <p:sp>
        <p:nvSpPr>
          <p:cNvPr id="3" name="Shape 1"/>
          <p:cNvSpPr/>
          <p:nvPr/>
        </p:nvSpPr>
        <p:spPr>
          <a:xfrm>
            <a:off x="0" y="0"/>
            <a:ext cx="14630400" cy="8229600"/>
          </a:xfrm>
          <a:prstGeom prst="rect">
            <a:avLst/>
          </a:prstGeom>
          <a:solidFill>
            <a:srgbClr val="F3F3F7"/>
          </a:solidFill>
          <a:ln/>
        </p:spPr>
        <p:txBody>
          <a:bodyPr/>
          <a:lstStyle/>
          <a:p>
            <a:endParaRPr lang="en-IN"/>
          </a:p>
        </p:txBody>
      </p:sp>
      <p:sp>
        <p:nvSpPr>
          <p:cNvPr id="4" name="Text 2"/>
          <p:cNvSpPr/>
          <p:nvPr/>
        </p:nvSpPr>
        <p:spPr>
          <a:xfrm>
            <a:off x="2037993" y="999053"/>
            <a:ext cx="7338060" cy="694373"/>
          </a:xfrm>
          <a:prstGeom prst="rect">
            <a:avLst/>
          </a:prstGeom>
          <a:noFill/>
          <a:ln/>
        </p:spPr>
        <p:txBody>
          <a:bodyPr wrap="none" rtlCol="0" anchor="t"/>
          <a:lstStyle/>
          <a:p>
            <a:pPr marL="0" indent="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CSS (Cascading Style Sheets)</a:t>
            </a:r>
            <a:endParaRPr lang="en-US" sz="4374" dirty="0"/>
          </a:p>
        </p:txBody>
      </p:sp>
      <p:sp>
        <p:nvSpPr>
          <p:cNvPr id="5" name="Shape 3"/>
          <p:cNvSpPr/>
          <p:nvPr/>
        </p:nvSpPr>
        <p:spPr>
          <a:xfrm>
            <a:off x="7293054" y="2137767"/>
            <a:ext cx="44410" cy="5092779"/>
          </a:xfrm>
          <a:prstGeom prst="rect">
            <a:avLst/>
          </a:prstGeom>
          <a:solidFill>
            <a:srgbClr val="E4E4ED"/>
          </a:solidFill>
          <a:ln/>
        </p:spPr>
        <p:txBody>
          <a:bodyPr/>
          <a:lstStyle/>
          <a:p>
            <a:endParaRPr lang="en-IN"/>
          </a:p>
        </p:txBody>
      </p:sp>
      <p:sp>
        <p:nvSpPr>
          <p:cNvPr id="6" name="Shape 4"/>
          <p:cNvSpPr/>
          <p:nvPr/>
        </p:nvSpPr>
        <p:spPr>
          <a:xfrm>
            <a:off x="7565172" y="2539067"/>
            <a:ext cx="777597" cy="44410"/>
          </a:xfrm>
          <a:prstGeom prst="rect">
            <a:avLst/>
          </a:prstGeom>
          <a:solidFill>
            <a:srgbClr val="E4E4ED"/>
          </a:solidFill>
          <a:ln/>
        </p:spPr>
        <p:txBody>
          <a:bodyPr/>
          <a:lstStyle/>
          <a:p>
            <a:endParaRPr lang="en-IN"/>
          </a:p>
        </p:txBody>
      </p:sp>
      <p:sp>
        <p:nvSpPr>
          <p:cNvPr id="7" name="Shape 5"/>
          <p:cNvSpPr/>
          <p:nvPr/>
        </p:nvSpPr>
        <p:spPr>
          <a:xfrm>
            <a:off x="7065228" y="2311360"/>
            <a:ext cx="499943" cy="499943"/>
          </a:xfrm>
          <a:prstGeom prst="roundRect">
            <a:avLst>
              <a:gd name="adj" fmla="val 26667"/>
            </a:avLst>
          </a:prstGeom>
          <a:solidFill>
            <a:srgbClr val="E4E4ED"/>
          </a:solidFill>
          <a:ln/>
        </p:spPr>
        <p:txBody>
          <a:bodyPr/>
          <a:lstStyle/>
          <a:p>
            <a:endParaRPr lang="en-IN"/>
          </a:p>
        </p:txBody>
      </p:sp>
      <p:sp>
        <p:nvSpPr>
          <p:cNvPr id="8" name="Text 6"/>
          <p:cNvSpPr/>
          <p:nvPr/>
        </p:nvSpPr>
        <p:spPr>
          <a:xfrm>
            <a:off x="7250370" y="2353032"/>
            <a:ext cx="129540" cy="416481"/>
          </a:xfrm>
          <a:prstGeom prst="rect">
            <a:avLst/>
          </a:prstGeom>
          <a:noFill/>
          <a:ln/>
        </p:spPr>
        <p:txBody>
          <a:bodyPr wrap="none" rtlCol="0" anchor="t"/>
          <a:lstStyle/>
          <a:p>
            <a:pPr marL="0" indent="0" algn="ctr">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1</a:t>
            </a:r>
            <a:endParaRPr lang="en-US" sz="2624" dirty="0"/>
          </a:p>
        </p:txBody>
      </p:sp>
      <p:sp>
        <p:nvSpPr>
          <p:cNvPr id="9" name="Text 7"/>
          <p:cNvSpPr/>
          <p:nvPr/>
        </p:nvSpPr>
        <p:spPr>
          <a:xfrm>
            <a:off x="8537258" y="2359938"/>
            <a:ext cx="2221944" cy="347186"/>
          </a:xfrm>
          <a:prstGeom prst="rect">
            <a:avLst/>
          </a:prstGeom>
          <a:noFill/>
          <a:ln/>
        </p:spPr>
        <p:txBody>
          <a:bodyPr wrap="none" rtlCol="0" anchor="t"/>
          <a:lstStyle/>
          <a:p>
            <a:pPr marL="0" indent="0" algn="l">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Style Separation</a:t>
            </a:r>
            <a:endParaRPr lang="en-US" sz="2187" dirty="0"/>
          </a:p>
        </p:txBody>
      </p:sp>
      <p:sp>
        <p:nvSpPr>
          <p:cNvPr id="10" name="Text 8"/>
          <p:cNvSpPr/>
          <p:nvPr/>
        </p:nvSpPr>
        <p:spPr>
          <a:xfrm>
            <a:off x="8537258" y="2929295"/>
            <a:ext cx="4055150" cy="1421606"/>
          </a:xfrm>
          <a:prstGeom prst="rect">
            <a:avLst/>
          </a:prstGeom>
          <a:noFill/>
          <a:ln/>
        </p:spPr>
        <p:txBody>
          <a:bodyPr wrap="square" rtlCol="0" anchor="t"/>
          <a:lstStyle/>
          <a:p>
            <a:pPr marL="0" indent="0" algn="l">
              <a:lnSpc>
                <a:spcPts val="2799"/>
              </a:lnSpc>
              <a:buNone/>
            </a:pPr>
            <a:r>
              <a:rPr lang="en-US" sz="1750" dirty="0">
                <a:solidFill>
                  <a:srgbClr val="39393C"/>
                </a:solidFill>
                <a:latin typeface="Open Sans" pitchFamily="34" charset="0"/>
                <a:ea typeface="Open Sans" pitchFamily="34" charset="-122"/>
                <a:cs typeface="Open Sans" pitchFamily="34" charset="-120"/>
              </a:rPr>
              <a:t>CSS separates the presentation layers (i.e., style and layout) from the content of a web page, improving aesthetics and usability</a:t>
            </a:r>
            <a:endParaRPr lang="en-US" sz="1750" dirty="0"/>
          </a:p>
        </p:txBody>
      </p:sp>
      <p:sp>
        <p:nvSpPr>
          <p:cNvPr id="11" name="Shape 9"/>
          <p:cNvSpPr/>
          <p:nvPr/>
        </p:nvSpPr>
        <p:spPr>
          <a:xfrm>
            <a:off x="6287631" y="3649920"/>
            <a:ext cx="777597" cy="44410"/>
          </a:xfrm>
          <a:prstGeom prst="rect">
            <a:avLst/>
          </a:prstGeom>
          <a:solidFill>
            <a:srgbClr val="E4E4ED"/>
          </a:solidFill>
          <a:ln/>
        </p:spPr>
        <p:txBody>
          <a:bodyPr/>
          <a:lstStyle/>
          <a:p>
            <a:endParaRPr lang="en-IN"/>
          </a:p>
        </p:txBody>
      </p:sp>
      <p:sp>
        <p:nvSpPr>
          <p:cNvPr id="12" name="Shape 10"/>
          <p:cNvSpPr/>
          <p:nvPr/>
        </p:nvSpPr>
        <p:spPr>
          <a:xfrm>
            <a:off x="7065228" y="3422213"/>
            <a:ext cx="499943" cy="499943"/>
          </a:xfrm>
          <a:prstGeom prst="roundRect">
            <a:avLst>
              <a:gd name="adj" fmla="val 26667"/>
            </a:avLst>
          </a:prstGeom>
          <a:solidFill>
            <a:srgbClr val="E4E4ED"/>
          </a:solidFill>
          <a:ln/>
        </p:spPr>
        <p:txBody>
          <a:bodyPr/>
          <a:lstStyle/>
          <a:p>
            <a:endParaRPr lang="en-IN"/>
          </a:p>
        </p:txBody>
      </p:sp>
      <p:sp>
        <p:nvSpPr>
          <p:cNvPr id="13" name="Text 11"/>
          <p:cNvSpPr/>
          <p:nvPr/>
        </p:nvSpPr>
        <p:spPr>
          <a:xfrm>
            <a:off x="7227510" y="3463885"/>
            <a:ext cx="175260" cy="416481"/>
          </a:xfrm>
          <a:prstGeom prst="rect">
            <a:avLst/>
          </a:prstGeom>
          <a:noFill/>
          <a:ln/>
        </p:spPr>
        <p:txBody>
          <a:bodyPr wrap="none" rtlCol="0" anchor="t"/>
          <a:lstStyle/>
          <a:p>
            <a:pPr marL="0" indent="0" algn="ctr">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2</a:t>
            </a:r>
            <a:endParaRPr lang="en-US" sz="2624" dirty="0"/>
          </a:p>
        </p:txBody>
      </p:sp>
      <p:sp>
        <p:nvSpPr>
          <p:cNvPr id="14" name="Text 12"/>
          <p:cNvSpPr/>
          <p:nvPr/>
        </p:nvSpPr>
        <p:spPr>
          <a:xfrm>
            <a:off x="3464243" y="3470791"/>
            <a:ext cx="2628900" cy="347186"/>
          </a:xfrm>
          <a:prstGeom prst="rect">
            <a:avLst/>
          </a:prstGeom>
          <a:noFill/>
          <a:ln/>
        </p:spPr>
        <p:txBody>
          <a:bodyPr wrap="none" rtlCol="0" anchor="t"/>
          <a:lstStyle/>
          <a:p>
            <a:pPr marL="0" indent="0" algn="r">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Reuse and Efficiency</a:t>
            </a:r>
            <a:endParaRPr lang="en-US" sz="2187" dirty="0"/>
          </a:p>
        </p:txBody>
      </p:sp>
      <p:sp>
        <p:nvSpPr>
          <p:cNvPr id="15" name="Text 13"/>
          <p:cNvSpPr/>
          <p:nvPr/>
        </p:nvSpPr>
        <p:spPr>
          <a:xfrm>
            <a:off x="2037993" y="4040148"/>
            <a:ext cx="4055150" cy="1066205"/>
          </a:xfrm>
          <a:prstGeom prst="rect">
            <a:avLst/>
          </a:prstGeom>
          <a:noFill/>
          <a:ln/>
        </p:spPr>
        <p:txBody>
          <a:bodyPr wrap="square" rtlCol="0" anchor="t"/>
          <a:lstStyle/>
          <a:p>
            <a:pPr marL="0" indent="0" algn="r">
              <a:lnSpc>
                <a:spcPts val="2799"/>
              </a:lnSpc>
              <a:buNone/>
            </a:pPr>
            <a:r>
              <a:rPr lang="en-US" sz="1750" dirty="0">
                <a:solidFill>
                  <a:srgbClr val="39393C"/>
                </a:solidFill>
                <a:latin typeface="Open Sans" pitchFamily="34" charset="0"/>
                <a:ea typeface="Open Sans" pitchFamily="34" charset="-122"/>
                <a:cs typeface="Open Sans" pitchFamily="34" charset="-120"/>
              </a:rPr>
              <a:t>CSS enables efficient use of code, making it easier to maintain and update.</a:t>
            </a:r>
            <a:endParaRPr lang="en-US" sz="1750" dirty="0"/>
          </a:p>
        </p:txBody>
      </p:sp>
      <p:sp>
        <p:nvSpPr>
          <p:cNvPr id="16" name="Shape 14"/>
          <p:cNvSpPr/>
          <p:nvPr/>
        </p:nvSpPr>
        <p:spPr>
          <a:xfrm>
            <a:off x="7565172" y="5196542"/>
            <a:ext cx="777597" cy="44410"/>
          </a:xfrm>
          <a:prstGeom prst="rect">
            <a:avLst/>
          </a:prstGeom>
          <a:solidFill>
            <a:srgbClr val="E4E4ED"/>
          </a:solidFill>
          <a:ln/>
        </p:spPr>
        <p:txBody>
          <a:bodyPr/>
          <a:lstStyle/>
          <a:p>
            <a:endParaRPr lang="en-IN"/>
          </a:p>
        </p:txBody>
      </p:sp>
      <p:sp>
        <p:nvSpPr>
          <p:cNvPr id="17" name="Shape 15"/>
          <p:cNvSpPr/>
          <p:nvPr/>
        </p:nvSpPr>
        <p:spPr>
          <a:xfrm>
            <a:off x="7065228" y="4968835"/>
            <a:ext cx="499943" cy="499943"/>
          </a:xfrm>
          <a:prstGeom prst="roundRect">
            <a:avLst>
              <a:gd name="adj" fmla="val 26667"/>
            </a:avLst>
          </a:prstGeom>
          <a:solidFill>
            <a:srgbClr val="E4E4ED"/>
          </a:solidFill>
          <a:ln/>
        </p:spPr>
        <p:txBody>
          <a:bodyPr/>
          <a:lstStyle/>
          <a:p>
            <a:endParaRPr lang="en-IN"/>
          </a:p>
        </p:txBody>
      </p:sp>
      <p:sp>
        <p:nvSpPr>
          <p:cNvPr id="18" name="Text 16"/>
          <p:cNvSpPr/>
          <p:nvPr/>
        </p:nvSpPr>
        <p:spPr>
          <a:xfrm>
            <a:off x="7235130" y="5010507"/>
            <a:ext cx="160020" cy="416481"/>
          </a:xfrm>
          <a:prstGeom prst="rect">
            <a:avLst/>
          </a:prstGeom>
          <a:noFill/>
          <a:ln/>
        </p:spPr>
        <p:txBody>
          <a:bodyPr wrap="none" rtlCol="0" anchor="t"/>
          <a:lstStyle/>
          <a:p>
            <a:pPr marL="0" indent="0" algn="ctr">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3</a:t>
            </a:r>
            <a:endParaRPr lang="en-US" sz="2624" dirty="0"/>
          </a:p>
        </p:txBody>
      </p:sp>
      <p:sp>
        <p:nvSpPr>
          <p:cNvPr id="19" name="Text 17"/>
          <p:cNvSpPr/>
          <p:nvPr/>
        </p:nvSpPr>
        <p:spPr>
          <a:xfrm>
            <a:off x="8537258" y="5017413"/>
            <a:ext cx="2385060" cy="347186"/>
          </a:xfrm>
          <a:prstGeom prst="rect">
            <a:avLst/>
          </a:prstGeom>
          <a:noFill/>
          <a:ln/>
        </p:spPr>
        <p:txBody>
          <a:bodyPr wrap="none" rtlCol="0" anchor="t"/>
          <a:lstStyle/>
          <a:p>
            <a:pPr marL="0" indent="0" algn="l">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Responsive Design</a:t>
            </a:r>
            <a:endParaRPr lang="en-US" sz="2187" dirty="0"/>
          </a:p>
        </p:txBody>
      </p:sp>
      <p:sp>
        <p:nvSpPr>
          <p:cNvPr id="20" name="Text 18"/>
          <p:cNvSpPr/>
          <p:nvPr/>
        </p:nvSpPr>
        <p:spPr>
          <a:xfrm>
            <a:off x="8537258" y="5586770"/>
            <a:ext cx="4055150" cy="1421606"/>
          </a:xfrm>
          <a:prstGeom prst="rect">
            <a:avLst/>
          </a:prstGeom>
          <a:noFill/>
          <a:ln/>
        </p:spPr>
        <p:txBody>
          <a:bodyPr wrap="square" rtlCol="0" anchor="t"/>
          <a:lstStyle/>
          <a:p>
            <a:pPr marL="0" indent="0" algn="l">
              <a:lnSpc>
                <a:spcPts val="2799"/>
              </a:lnSpc>
              <a:buNone/>
            </a:pPr>
            <a:r>
              <a:rPr lang="en-US" sz="1750" dirty="0">
                <a:solidFill>
                  <a:srgbClr val="39393C"/>
                </a:solidFill>
                <a:latin typeface="Open Sans" pitchFamily="34" charset="0"/>
                <a:ea typeface="Open Sans" pitchFamily="34" charset="-122"/>
                <a:cs typeface="Open Sans" pitchFamily="34" charset="-120"/>
              </a:rPr>
              <a:t>CSS has become more important with the growth of mobile devices, enabling responsive design and adaptation to various screen sizes.</a:t>
            </a:r>
            <a:endParaRPr lang="en-US" sz="1750" dirty="0"/>
          </a:p>
        </p:txBody>
      </p:sp>
      <p:pic>
        <p:nvPicPr>
          <p:cNvPr id="2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txBody>
          <a:bodyPr/>
          <a:lstStyle/>
          <a:p>
            <a:endParaRPr lang="en-IN"/>
          </a:p>
        </p:txBody>
      </p:sp>
      <p:sp>
        <p:nvSpPr>
          <p:cNvPr id="3" name="Shape 1"/>
          <p:cNvSpPr/>
          <p:nvPr/>
        </p:nvSpPr>
        <p:spPr>
          <a:xfrm>
            <a:off x="0" y="-10633"/>
            <a:ext cx="14630400" cy="8229600"/>
          </a:xfrm>
          <a:prstGeom prst="rect">
            <a:avLst/>
          </a:prstGeom>
          <a:solidFill>
            <a:srgbClr val="F3F3F7"/>
          </a:solidFill>
          <a:ln/>
        </p:spPr>
        <p:txBody>
          <a:bodyPr/>
          <a:lstStyle/>
          <a:p>
            <a:endParaRPr lang="en-IN"/>
          </a:p>
        </p:txBody>
      </p:sp>
      <p:sp>
        <p:nvSpPr>
          <p:cNvPr id="4" name="Text 2"/>
          <p:cNvSpPr/>
          <p:nvPr/>
        </p:nvSpPr>
        <p:spPr>
          <a:xfrm>
            <a:off x="4692818" y="740450"/>
            <a:ext cx="4443889" cy="694373"/>
          </a:xfrm>
          <a:prstGeom prst="rect">
            <a:avLst/>
          </a:prstGeom>
          <a:noFill/>
          <a:ln/>
        </p:spPr>
        <p:txBody>
          <a:bodyPr wrap="none" rtlCol="0" anchor="t"/>
          <a:lstStyle/>
          <a:p>
            <a:pPr marL="0" indent="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JavaScript</a:t>
            </a:r>
            <a:endParaRPr lang="en-US" sz="4374" dirty="0"/>
          </a:p>
        </p:txBody>
      </p:sp>
      <p:sp>
        <p:nvSpPr>
          <p:cNvPr id="5" name="Shape 3"/>
          <p:cNvSpPr/>
          <p:nvPr/>
        </p:nvSpPr>
        <p:spPr>
          <a:xfrm>
            <a:off x="3459382" y="2175272"/>
            <a:ext cx="499943" cy="499943"/>
          </a:xfrm>
          <a:prstGeom prst="roundRect">
            <a:avLst>
              <a:gd name="adj" fmla="val 26667"/>
            </a:avLst>
          </a:prstGeom>
          <a:solidFill>
            <a:srgbClr val="E4E4ED"/>
          </a:solidFill>
          <a:ln/>
        </p:spPr>
        <p:txBody>
          <a:bodyPr/>
          <a:lstStyle/>
          <a:p>
            <a:endParaRPr lang="en-IN"/>
          </a:p>
        </p:txBody>
      </p:sp>
      <p:sp>
        <p:nvSpPr>
          <p:cNvPr id="6" name="Text 4"/>
          <p:cNvSpPr/>
          <p:nvPr/>
        </p:nvSpPr>
        <p:spPr>
          <a:xfrm>
            <a:off x="3644584" y="2098953"/>
            <a:ext cx="129540" cy="416481"/>
          </a:xfrm>
          <a:prstGeom prst="rect">
            <a:avLst/>
          </a:prstGeom>
          <a:noFill/>
          <a:ln/>
        </p:spPr>
        <p:txBody>
          <a:bodyPr wrap="none" rtlCol="0" anchor="t"/>
          <a:lstStyle/>
          <a:p>
            <a:pPr marL="0" indent="0" algn="ctr">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1</a:t>
            </a:r>
            <a:endParaRPr lang="en-US" sz="2624" dirty="0"/>
          </a:p>
        </p:txBody>
      </p:sp>
      <p:sp>
        <p:nvSpPr>
          <p:cNvPr id="7" name="Text 5"/>
          <p:cNvSpPr/>
          <p:nvPr/>
        </p:nvSpPr>
        <p:spPr>
          <a:xfrm>
            <a:off x="4301809" y="2029420"/>
            <a:ext cx="2905601" cy="694373"/>
          </a:xfrm>
          <a:prstGeom prst="rect">
            <a:avLst/>
          </a:prstGeom>
          <a:noFill/>
          <a:ln/>
        </p:spPr>
        <p:txBody>
          <a:bodyPr wrap="squar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Client-side Functionality</a:t>
            </a:r>
            <a:endParaRPr lang="en-US" sz="2187" dirty="0"/>
          </a:p>
        </p:txBody>
      </p:sp>
      <p:sp>
        <p:nvSpPr>
          <p:cNvPr id="8" name="Text 6"/>
          <p:cNvSpPr/>
          <p:nvPr/>
        </p:nvSpPr>
        <p:spPr>
          <a:xfrm>
            <a:off x="4301808" y="3143845"/>
            <a:ext cx="2905601" cy="2132409"/>
          </a:xfrm>
          <a:prstGeom prst="rect">
            <a:avLst/>
          </a:prstGeom>
          <a:noFill/>
          <a:ln/>
        </p:spPr>
        <p:txBody>
          <a:bodyPr wrap="square" rtlCol="0" anchor="t"/>
          <a:lstStyle/>
          <a:p>
            <a:pPr marL="0" indent="0">
              <a:lnSpc>
                <a:spcPts val="2799"/>
              </a:lnSpc>
              <a:buNone/>
            </a:pPr>
            <a:r>
              <a:rPr lang="en-US" sz="1750" dirty="0">
                <a:solidFill>
                  <a:srgbClr val="39393C"/>
                </a:solidFill>
                <a:latin typeface="Open Sans" pitchFamily="34" charset="0"/>
                <a:ea typeface="Open Sans" pitchFamily="34" charset="-122"/>
                <a:cs typeface="Open Sans" pitchFamily="34" charset="-120"/>
              </a:rPr>
              <a:t>JavaScript is used on the client-side of web development to build interactive features, such as drop-down menus and slideshows.</a:t>
            </a:r>
            <a:endParaRPr lang="en-US" sz="1750" dirty="0"/>
          </a:p>
        </p:txBody>
      </p:sp>
      <p:sp>
        <p:nvSpPr>
          <p:cNvPr id="9" name="Shape 7"/>
          <p:cNvSpPr/>
          <p:nvPr/>
        </p:nvSpPr>
        <p:spPr>
          <a:xfrm>
            <a:off x="8360307" y="2265462"/>
            <a:ext cx="499943" cy="499943"/>
          </a:xfrm>
          <a:prstGeom prst="roundRect">
            <a:avLst>
              <a:gd name="adj" fmla="val 26667"/>
            </a:avLst>
          </a:prstGeom>
          <a:solidFill>
            <a:srgbClr val="E4E4ED"/>
          </a:solidFill>
          <a:ln/>
        </p:spPr>
        <p:txBody>
          <a:bodyPr/>
          <a:lstStyle/>
          <a:p>
            <a:endParaRPr lang="en-IN"/>
          </a:p>
        </p:txBody>
      </p:sp>
      <p:sp>
        <p:nvSpPr>
          <p:cNvPr id="10" name="Text 8"/>
          <p:cNvSpPr/>
          <p:nvPr/>
        </p:nvSpPr>
        <p:spPr>
          <a:xfrm>
            <a:off x="8522648" y="2218529"/>
            <a:ext cx="175260" cy="416481"/>
          </a:xfrm>
          <a:prstGeom prst="rect">
            <a:avLst/>
          </a:prstGeom>
          <a:noFill/>
          <a:ln/>
        </p:spPr>
        <p:txBody>
          <a:bodyPr wrap="none" rtlCol="0" anchor="t"/>
          <a:lstStyle/>
          <a:p>
            <a:pPr marL="0" indent="0" algn="ctr">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2</a:t>
            </a:r>
            <a:endParaRPr lang="en-US" sz="2624" dirty="0"/>
          </a:p>
        </p:txBody>
      </p:sp>
      <p:sp>
        <p:nvSpPr>
          <p:cNvPr id="11" name="Text 9"/>
          <p:cNvSpPr/>
          <p:nvPr/>
        </p:nvSpPr>
        <p:spPr>
          <a:xfrm>
            <a:off x="9256927" y="2102117"/>
            <a:ext cx="2905601" cy="694373"/>
          </a:xfrm>
          <a:prstGeom prst="rect">
            <a:avLst/>
          </a:prstGeom>
          <a:noFill/>
          <a:ln/>
        </p:spPr>
        <p:txBody>
          <a:bodyPr wrap="squar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Server-side Functionality</a:t>
            </a:r>
            <a:endParaRPr lang="en-US" sz="2187" dirty="0"/>
          </a:p>
        </p:txBody>
      </p:sp>
      <p:sp>
        <p:nvSpPr>
          <p:cNvPr id="12" name="Text 10"/>
          <p:cNvSpPr/>
          <p:nvPr/>
        </p:nvSpPr>
        <p:spPr>
          <a:xfrm>
            <a:off x="9256927" y="3143845"/>
            <a:ext cx="2905601" cy="1421606"/>
          </a:xfrm>
          <a:prstGeom prst="rect">
            <a:avLst/>
          </a:prstGeom>
          <a:noFill/>
          <a:ln/>
        </p:spPr>
        <p:txBody>
          <a:bodyPr wrap="square" rtlCol="0" anchor="t"/>
          <a:lstStyle/>
          <a:p>
            <a:pPr marL="0" indent="0">
              <a:lnSpc>
                <a:spcPts val="2799"/>
              </a:lnSpc>
              <a:buNone/>
            </a:pPr>
            <a:r>
              <a:rPr lang="en-US" sz="1750" dirty="0">
                <a:solidFill>
                  <a:srgbClr val="39393C"/>
                </a:solidFill>
                <a:latin typeface="Open Sans" pitchFamily="34" charset="0"/>
                <a:ea typeface="Open Sans" pitchFamily="34" charset="-122"/>
                <a:cs typeface="Open Sans" pitchFamily="34" charset="-120"/>
              </a:rPr>
              <a:t>With Node.js, JavaScript can now be used on the server-side, opening new doors to development capabilities.</a:t>
            </a:r>
            <a:endParaRPr lang="en-US" sz="1750" dirty="0"/>
          </a:p>
        </p:txBody>
      </p:sp>
      <p:sp>
        <p:nvSpPr>
          <p:cNvPr id="13" name="Shape 11"/>
          <p:cNvSpPr/>
          <p:nvPr/>
        </p:nvSpPr>
        <p:spPr>
          <a:xfrm>
            <a:off x="3524152" y="5681039"/>
            <a:ext cx="499943" cy="499943"/>
          </a:xfrm>
          <a:prstGeom prst="roundRect">
            <a:avLst>
              <a:gd name="adj" fmla="val 26667"/>
            </a:avLst>
          </a:prstGeom>
          <a:solidFill>
            <a:srgbClr val="E4E4ED"/>
          </a:solidFill>
          <a:ln/>
        </p:spPr>
        <p:txBody>
          <a:bodyPr/>
          <a:lstStyle/>
          <a:p>
            <a:endParaRPr lang="en-IN"/>
          </a:p>
        </p:txBody>
      </p:sp>
      <p:sp>
        <p:nvSpPr>
          <p:cNvPr id="14" name="Text 12"/>
          <p:cNvSpPr/>
          <p:nvPr/>
        </p:nvSpPr>
        <p:spPr>
          <a:xfrm>
            <a:off x="3709353" y="5722769"/>
            <a:ext cx="160020" cy="416481"/>
          </a:xfrm>
          <a:prstGeom prst="rect">
            <a:avLst/>
          </a:prstGeom>
          <a:noFill/>
          <a:ln/>
        </p:spPr>
        <p:txBody>
          <a:bodyPr wrap="none" rtlCol="0" anchor="t"/>
          <a:lstStyle/>
          <a:p>
            <a:pPr marL="0" indent="0" algn="ctr">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3</a:t>
            </a:r>
            <a:endParaRPr lang="en-US" sz="2624" dirty="0"/>
          </a:p>
        </p:txBody>
      </p:sp>
      <p:sp>
        <p:nvSpPr>
          <p:cNvPr id="15" name="Text 13"/>
          <p:cNvSpPr/>
          <p:nvPr/>
        </p:nvSpPr>
        <p:spPr>
          <a:xfrm>
            <a:off x="4301809" y="5696307"/>
            <a:ext cx="3383280" cy="347186"/>
          </a:xfrm>
          <a:prstGeom prst="rect">
            <a:avLst/>
          </a:prstGeom>
          <a:noFill/>
          <a:ln/>
        </p:spPr>
        <p:txBody>
          <a:bodyPr wrap="non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Frameworks and Libraries</a:t>
            </a:r>
            <a:endParaRPr lang="en-US" sz="2187" dirty="0"/>
          </a:p>
        </p:txBody>
      </p:sp>
      <p:sp>
        <p:nvSpPr>
          <p:cNvPr id="16" name="Text 14"/>
          <p:cNvSpPr/>
          <p:nvPr/>
        </p:nvSpPr>
        <p:spPr>
          <a:xfrm>
            <a:off x="4307345" y="6463546"/>
            <a:ext cx="6755487" cy="1066205"/>
          </a:xfrm>
          <a:prstGeom prst="rect">
            <a:avLst/>
          </a:prstGeom>
          <a:noFill/>
          <a:ln/>
        </p:spPr>
        <p:txBody>
          <a:bodyPr wrap="square" rtlCol="0" anchor="t"/>
          <a:lstStyle/>
          <a:p>
            <a:pPr marL="0" indent="0">
              <a:lnSpc>
                <a:spcPts val="2799"/>
              </a:lnSpc>
              <a:buNone/>
            </a:pPr>
            <a:r>
              <a:rPr lang="en-US" sz="1750" dirty="0">
                <a:solidFill>
                  <a:srgbClr val="39393C"/>
                </a:solidFill>
                <a:latin typeface="Open Sans" pitchFamily="34" charset="0"/>
                <a:ea typeface="Open Sans" pitchFamily="34" charset="-122"/>
                <a:cs typeface="Open Sans" pitchFamily="34" charset="-120"/>
              </a:rPr>
              <a:t>JavaScript has an enormous ecosystem of frameworks and libraries, enabling developers to build complex and scalable applications.</a:t>
            </a:r>
            <a:endParaRPr lang="en-US" sz="1750" dirty="0"/>
          </a:p>
        </p:txBody>
      </p:sp>
      <p:pic>
        <p:nvPicPr>
          <p:cNvPr id="18" name="Image 1"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txBody>
          <a:bodyPr/>
          <a:lstStyle/>
          <a:p>
            <a:endParaRPr lang="en-IN"/>
          </a:p>
        </p:txBody>
      </p:sp>
      <p:sp>
        <p:nvSpPr>
          <p:cNvPr id="3" name="Shape 1"/>
          <p:cNvSpPr/>
          <p:nvPr/>
        </p:nvSpPr>
        <p:spPr>
          <a:xfrm>
            <a:off x="0" y="0"/>
            <a:ext cx="14630400" cy="8985409"/>
          </a:xfrm>
          <a:prstGeom prst="rect">
            <a:avLst/>
          </a:prstGeom>
          <a:solidFill>
            <a:srgbClr val="F3F3F7"/>
          </a:solidFill>
          <a:ln/>
        </p:spPr>
        <p:txBody>
          <a:bodyPr/>
          <a:lstStyle/>
          <a:p>
            <a:endParaRPr lang="en-IN"/>
          </a:p>
        </p:txBody>
      </p:sp>
      <p:sp>
        <p:nvSpPr>
          <p:cNvPr id="4" name="Text 2"/>
          <p:cNvSpPr/>
          <p:nvPr/>
        </p:nvSpPr>
        <p:spPr>
          <a:xfrm>
            <a:off x="3621167" y="427673"/>
            <a:ext cx="5440680" cy="486013"/>
          </a:xfrm>
          <a:prstGeom prst="rect">
            <a:avLst/>
          </a:prstGeom>
          <a:noFill/>
          <a:ln/>
        </p:spPr>
        <p:txBody>
          <a:bodyPr wrap="none" rtlCol="0" anchor="t"/>
          <a:lstStyle/>
          <a:p>
            <a:pPr marL="0" indent="0">
              <a:lnSpc>
                <a:spcPts val="3827"/>
              </a:lnSpc>
              <a:buNone/>
            </a:pPr>
            <a:r>
              <a:rPr lang="en-US" sz="3062" b="1" dirty="0">
                <a:solidFill>
                  <a:srgbClr val="101014"/>
                </a:solidFill>
                <a:latin typeface="Playfair Display" pitchFamily="34" charset="0"/>
                <a:ea typeface="Playfair Display" pitchFamily="34" charset="-122"/>
                <a:cs typeface="Playfair Display" pitchFamily="34" charset="-120"/>
              </a:rPr>
              <a:t>PHP (Hypertext Preprocessor)</a:t>
            </a:r>
            <a:endParaRPr lang="en-US" sz="3062" dirty="0"/>
          </a:p>
        </p:txBody>
      </p:sp>
      <p:pic>
        <p:nvPicPr>
          <p:cNvPr id="5" name="Image 0" descr="preencoded.png"/>
          <p:cNvPicPr>
            <a:picLocks noChangeAspect="1"/>
          </p:cNvPicPr>
          <p:nvPr/>
        </p:nvPicPr>
        <p:blipFill>
          <a:blip r:embed="rId3"/>
          <a:stretch>
            <a:fillRect/>
          </a:stretch>
        </p:blipFill>
        <p:spPr>
          <a:xfrm>
            <a:off x="3621167" y="1224677"/>
            <a:ext cx="3577352" cy="2210872"/>
          </a:xfrm>
          <a:prstGeom prst="rect">
            <a:avLst/>
          </a:prstGeom>
        </p:spPr>
      </p:pic>
      <p:sp>
        <p:nvSpPr>
          <p:cNvPr id="6" name="Text 3"/>
          <p:cNvSpPr/>
          <p:nvPr/>
        </p:nvSpPr>
        <p:spPr>
          <a:xfrm>
            <a:off x="3621167" y="3629858"/>
            <a:ext cx="1965960" cy="243007"/>
          </a:xfrm>
          <a:prstGeom prst="rect">
            <a:avLst/>
          </a:prstGeom>
          <a:noFill/>
          <a:ln/>
        </p:spPr>
        <p:txBody>
          <a:bodyPr wrap="none" rtlCol="0" anchor="t"/>
          <a:lstStyle/>
          <a:p>
            <a:pPr marL="0" indent="0" algn="l">
              <a:lnSpc>
                <a:spcPts val="1914"/>
              </a:lnSpc>
              <a:buNone/>
            </a:pPr>
            <a:r>
              <a:rPr lang="en-US" sz="1531" b="1" dirty="0">
                <a:solidFill>
                  <a:srgbClr val="101014"/>
                </a:solidFill>
                <a:latin typeface="Playfair Display" pitchFamily="34" charset="0"/>
                <a:ea typeface="Playfair Display" pitchFamily="34" charset="-122"/>
                <a:cs typeface="Playfair Display" pitchFamily="34" charset="-120"/>
              </a:rPr>
              <a:t>Server-side Language</a:t>
            </a:r>
            <a:endParaRPr lang="en-US" sz="1531" dirty="0"/>
          </a:p>
        </p:txBody>
      </p:sp>
      <p:sp>
        <p:nvSpPr>
          <p:cNvPr id="7" name="Text 4"/>
          <p:cNvSpPr/>
          <p:nvPr/>
        </p:nvSpPr>
        <p:spPr>
          <a:xfrm>
            <a:off x="3621167" y="4028361"/>
            <a:ext cx="3577352" cy="746165"/>
          </a:xfrm>
          <a:prstGeom prst="rect">
            <a:avLst/>
          </a:prstGeom>
          <a:noFill/>
          <a:ln/>
        </p:spPr>
        <p:txBody>
          <a:bodyPr wrap="square" rtlCol="0" anchor="t"/>
          <a:lstStyle/>
          <a:p>
            <a:pPr marL="0" indent="0" algn="l">
              <a:lnSpc>
                <a:spcPts val="1960"/>
              </a:lnSpc>
              <a:buNone/>
            </a:pPr>
            <a:r>
              <a:rPr lang="en-US" sz="1225" dirty="0">
                <a:solidFill>
                  <a:srgbClr val="39393C"/>
                </a:solidFill>
                <a:latin typeface="Open Sans" pitchFamily="34" charset="0"/>
                <a:ea typeface="Open Sans" pitchFamily="34" charset="-122"/>
                <a:cs typeface="Open Sans" pitchFamily="34" charset="-120"/>
              </a:rPr>
              <a:t>PHP is a server-side language used to build web applications, powering popular sites like Facebook and Wikipedia.</a:t>
            </a:r>
            <a:endParaRPr lang="en-US" sz="1225" dirty="0"/>
          </a:p>
        </p:txBody>
      </p:sp>
      <p:pic>
        <p:nvPicPr>
          <p:cNvPr id="8" name="Image 1" descr="preencoded.png"/>
          <p:cNvPicPr>
            <a:picLocks noChangeAspect="1"/>
          </p:cNvPicPr>
          <p:nvPr/>
        </p:nvPicPr>
        <p:blipFill>
          <a:blip r:embed="rId4"/>
          <a:stretch>
            <a:fillRect/>
          </a:stretch>
        </p:blipFill>
        <p:spPr>
          <a:xfrm>
            <a:off x="7431762" y="1224677"/>
            <a:ext cx="3577471" cy="2210991"/>
          </a:xfrm>
          <a:prstGeom prst="rect">
            <a:avLst/>
          </a:prstGeom>
        </p:spPr>
      </p:pic>
      <p:sp>
        <p:nvSpPr>
          <p:cNvPr id="9" name="Text 5"/>
          <p:cNvSpPr/>
          <p:nvPr/>
        </p:nvSpPr>
        <p:spPr>
          <a:xfrm>
            <a:off x="7431762" y="3629978"/>
            <a:ext cx="1889760" cy="243007"/>
          </a:xfrm>
          <a:prstGeom prst="rect">
            <a:avLst/>
          </a:prstGeom>
          <a:noFill/>
          <a:ln/>
        </p:spPr>
        <p:txBody>
          <a:bodyPr wrap="none" rtlCol="0" anchor="t"/>
          <a:lstStyle/>
          <a:p>
            <a:pPr marL="0" indent="0" algn="l">
              <a:lnSpc>
                <a:spcPts val="1914"/>
              </a:lnSpc>
              <a:buNone/>
            </a:pPr>
            <a:r>
              <a:rPr lang="en-US" sz="1531" b="1" dirty="0">
                <a:solidFill>
                  <a:srgbClr val="101014"/>
                </a:solidFill>
                <a:latin typeface="Playfair Display" pitchFamily="34" charset="0"/>
                <a:ea typeface="Playfair Display" pitchFamily="34" charset="-122"/>
                <a:cs typeface="Playfair Display" pitchFamily="34" charset="-120"/>
              </a:rPr>
              <a:t>Database Integration</a:t>
            </a:r>
            <a:endParaRPr lang="en-US" sz="1531" dirty="0"/>
          </a:p>
        </p:txBody>
      </p:sp>
      <p:sp>
        <p:nvSpPr>
          <p:cNvPr id="10" name="Text 6"/>
          <p:cNvSpPr/>
          <p:nvPr/>
        </p:nvSpPr>
        <p:spPr>
          <a:xfrm>
            <a:off x="7431762" y="4028480"/>
            <a:ext cx="3577471" cy="746165"/>
          </a:xfrm>
          <a:prstGeom prst="rect">
            <a:avLst/>
          </a:prstGeom>
          <a:noFill/>
          <a:ln/>
        </p:spPr>
        <p:txBody>
          <a:bodyPr wrap="square" rtlCol="0" anchor="t"/>
          <a:lstStyle/>
          <a:p>
            <a:pPr marL="0" indent="0" algn="l">
              <a:lnSpc>
                <a:spcPts val="1960"/>
              </a:lnSpc>
              <a:buNone/>
            </a:pPr>
            <a:r>
              <a:rPr lang="en-US" sz="1225" dirty="0">
                <a:solidFill>
                  <a:srgbClr val="39393C"/>
                </a:solidFill>
                <a:latin typeface="Open Sans" pitchFamily="34" charset="0"/>
                <a:ea typeface="Open Sans" pitchFamily="34" charset="-122"/>
                <a:cs typeface="Open Sans" pitchFamily="34" charset="-120"/>
              </a:rPr>
              <a:t>PHP can be used to integrate web applications with databases, enabling storage, retrieval and management of data.</a:t>
            </a:r>
            <a:endParaRPr lang="en-US" sz="1225" dirty="0"/>
          </a:p>
        </p:txBody>
      </p:sp>
      <p:pic>
        <p:nvPicPr>
          <p:cNvPr id="11" name="Image 2" descr="preencoded.png"/>
          <p:cNvPicPr>
            <a:picLocks noChangeAspect="1"/>
          </p:cNvPicPr>
          <p:nvPr/>
        </p:nvPicPr>
        <p:blipFill>
          <a:blip r:embed="rId5"/>
          <a:stretch>
            <a:fillRect/>
          </a:stretch>
        </p:blipFill>
        <p:spPr>
          <a:xfrm>
            <a:off x="3621167" y="5007888"/>
            <a:ext cx="3577352" cy="2210872"/>
          </a:xfrm>
          <a:prstGeom prst="rect">
            <a:avLst/>
          </a:prstGeom>
        </p:spPr>
      </p:pic>
      <p:sp>
        <p:nvSpPr>
          <p:cNvPr id="12" name="Text 7"/>
          <p:cNvSpPr/>
          <p:nvPr/>
        </p:nvSpPr>
        <p:spPr>
          <a:xfrm>
            <a:off x="3621167" y="7413069"/>
            <a:ext cx="1821180" cy="243007"/>
          </a:xfrm>
          <a:prstGeom prst="rect">
            <a:avLst/>
          </a:prstGeom>
          <a:noFill/>
          <a:ln/>
        </p:spPr>
        <p:txBody>
          <a:bodyPr wrap="none" rtlCol="0" anchor="t"/>
          <a:lstStyle/>
          <a:p>
            <a:pPr marL="0" indent="0" algn="l">
              <a:lnSpc>
                <a:spcPts val="1914"/>
              </a:lnSpc>
              <a:buNone/>
            </a:pPr>
            <a:r>
              <a:rPr lang="en-US" sz="1531" b="1" dirty="0">
                <a:solidFill>
                  <a:srgbClr val="101014"/>
                </a:solidFill>
                <a:latin typeface="Playfair Display" pitchFamily="34" charset="0"/>
                <a:ea typeface="Playfair Display" pitchFamily="34" charset="-122"/>
                <a:cs typeface="Playfair Display" pitchFamily="34" charset="-120"/>
              </a:rPr>
              <a:t>WordPress Platform</a:t>
            </a:r>
            <a:endParaRPr lang="en-US" sz="1531" dirty="0"/>
          </a:p>
        </p:txBody>
      </p:sp>
      <p:sp>
        <p:nvSpPr>
          <p:cNvPr id="13" name="Text 8"/>
          <p:cNvSpPr/>
          <p:nvPr/>
        </p:nvSpPr>
        <p:spPr>
          <a:xfrm>
            <a:off x="3621167" y="7811572"/>
            <a:ext cx="3577352" cy="746165"/>
          </a:xfrm>
          <a:prstGeom prst="rect">
            <a:avLst/>
          </a:prstGeom>
          <a:noFill/>
          <a:ln/>
        </p:spPr>
        <p:txBody>
          <a:bodyPr wrap="square" rtlCol="0" anchor="t"/>
          <a:lstStyle/>
          <a:p>
            <a:pPr marL="0" indent="0" algn="l">
              <a:lnSpc>
                <a:spcPts val="1960"/>
              </a:lnSpc>
              <a:buNone/>
            </a:pPr>
            <a:r>
              <a:rPr lang="en-US" sz="1225" dirty="0">
                <a:solidFill>
                  <a:srgbClr val="39393C"/>
                </a:solidFill>
                <a:latin typeface="Open Sans" pitchFamily="34" charset="0"/>
                <a:ea typeface="Open Sans" pitchFamily="34" charset="-122"/>
                <a:cs typeface="Open Sans" pitchFamily="34" charset="-120"/>
              </a:rPr>
              <a:t>PHP is used as the underlying programming language for WordPress, enabling accessible and customizable content management systems.</a:t>
            </a:r>
            <a:endParaRPr lang="en-US" sz="1225" dirty="0"/>
          </a:p>
        </p:txBody>
      </p:sp>
      <p:pic>
        <p:nvPicPr>
          <p:cNvPr id="14" name="Image 3"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txBody>
          <a:bodyPr/>
          <a:lstStyle/>
          <a:p>
            <a:endParaRPr lang="en-IN"/>
          </a:p>
        </p:txBody>
      </p:sp>
      <p:sp>
        <p:nvSpPr>
          <p:cNvPr id="3" name="Shape 1"/>
          <p:cNvSpPr/>
          <p:nvPr/>
        </p:nvSpPr>
        <p:spPr>
          <a:xfrm>
            <a:off x="0" y="0"/>
            <a:ext cx="14630400" cy="8229600"/>
          </a:xfrm>
          <a:prstGeom prst="rect">
            <a:avLst/>
          </a:prstGeom>
          <a:solidFill>
            <a:srgbClr val="F3F3F7"/>
          </a:solidFill>
          <a:ln/>
        </p:spPr>
        <p:txBody>
          <a:bodyPr/>
          <a:lstStyle/>
          <a:p>
            <a:endParaRPr lang="en-IN"/>
          </a:p>
        </p:txBody>
      </p:sp>
      <p:sp>
        <p:nvSpPr>
          <p:cNvPr id="4" name="Text 2"/>
          <p:cNvSpPr/>
          <p:nvPr/>
        </p:nvSpPr>
        <p:spPr>
          <a:xfrm>
            <a:off x="2037993" y="656987"/>
            <a:ext cx="4443889" cy="694373"/>
          </a:xfrm>
          <a:prstGeom prst="rect">
            <a:avLst/>
          </a:prstGeom>
          <a:noFill/>
          <a:ln/>
        </p:spPr>
        <p:txBody>
          <a:bodyPr wrap="none" rtlCol="0" anchor="t"/>
          <a:lstStyle/>
          <a:p>
            <a:pPr marL="0" indent="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Ruby</a:t>
            </a:r>
            <a:endParaRPr lang="en-US" sz="4374" dirty="0"/>
          </a:p>
        </p:txBody>
      </p:sp>
      <p:sp>
        <p:nvSpPr>
          <p:cNvPr id="5" name="Shape 3"/>
          <p:cNvSpPr/>
          <p:nvPr/>
        </p:nvSpPr>
        <p:spPr>
          <a:xfrm>
            <a:off x="2349103" y="1795701"/>
            <a:ext cx="44410" cy="5776793"/>
          </a:xfrm>
          <a:prstGeom prst="rect">
            <a:avLst/>
          </a:prstGeom>
          <a:solidFill>
            <a:srgbClr val="E4E4ED"/>
          </a:solidFill>
          <a:ln/>
        </p:spPr>
        <p:txBody>
          <a:bodyPr/>
          <a:lstStyle/>
          <a:p>
            <a:endParaRPr lang="en-IN"/>
          </a:p>
        </p:txBody>
      </p:sp>
      <p:sp>
        <p:nvSpPr>
          <p:cNvPr id="6" name="Shape 4"/>
          <p:cNvSpPr/>
          <p:nvPr/>
        </p:nvSpPr>
        <p:spPr>
          <a:xfrm>
            <a:off x="2621220" y="2197001"/>
            <a:ext cx="777597" cy="44410"/>
          </a:xfrm>
          <a:prstGeom prst="rect">
            <a:avLst/>
          </a:prstGeom>
          <a:solidFill>
            <a:srgbClr val="E4E4ED"/>
          </a:solidFill>
          <a:ln/>
        </p:spPr>
        <p:txBody>
          <a:bodyPr/>
          <a:lstStyle/>
          <a:p>
            <a:endParaRPr lang="en-IN"/>
          </a:p>
        </p:txBody>
      </p:sp>
      <p:sp>
        <p:nvSpPr>
          <p:cNvPr id="7" name="Shape 5"/>
          <p:cNvSpPr/>
          <p:nvPr/>
        </p:nvSpPr>
        <p:spPr>
          <a:xfrm>
            <a:off x="2121277" y="1969294"/>
            <a:ext cx="499943" cy="499943"/>
          </a:xfrm>
          <a:prstGeom prst="roundRect">
            <a:avLst>
              <a:gd name="adj" fmla="val 26667"/>
            </a:avLst>
          </a:prstGeom>
          <a:solidFill>
            <a:srgbClr val="E4E4ED"/>
          </a:solidFill>
          <a:ln/>
        </p:spPr>
        <p:txBody>
          <a:bodyPr/>
          <a:lstStyle/>
          <a:p>
            <a:endParaRPr lang="en-IN"/>
          </a:p>
        </p:txBody>
      </p:sp>
      <p:sp>
        <p:nvSpPr>
          <p:cNvPr id="8" name="Text 6"/>
          <p:cNvSpPr/>
          <p:nvPr/>
        </p:nvSpPr>
        <p:spPr>
          <a:xfrm>
            <a:off x="2306419" y="2010966"/>
            <a:ext cx="129540" cy="416481"/>
          </a:xfrm>
          <a:prstGeom prst="rect">
            <a:avLst/>
          </a:prstGeom>
          <a:noFill/>
          <a:ln/>
        </p:spPr>
        <p:txBody>
          <a:bodyPr wrap="none" rtlCol="0" anchor="t"/>
          <a:lstStyle/>
          <a:p>
            <a:pPr marL="0" indent="0" algn="ctr">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1</a:t>
            </a:r>
            <a:endParaRPr lang="en-US" sz="2624" dirty="0"/>
          </a:p>
        </p:txBody>
      </p:sp>
      <p:sp>
        <p:nvSpPr>
          <p:cNvPr id="9" name="Text 7"/>
          <p:cNvSpPr/>
          <p:nvPr/>
        </p:nvSpPr>
        <p:spPr>
          <a:xfrm>
            <a:off x="3593306" y="2017871"/>
            <a:ext cx="2221944" cy="347186"/>
          </a:xfrm>
          <a:prstGeom prst="rect">
            <a:avLst/>
          </a:prstGeom>
          <a:noFill/>
          <a:ln/>
        </p:spPr>
        <p:txBody>
          <a:bodyPr wrap="none" rtlCol="0" anchor="t"/>
          <a:lstStyle/>
          <a:p>
            <a:pPr marL="0" indent="0" algn="l">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Web Frameworks</a:t>
            </a:r>
            <a:endParaRPr lang="en-US" sz="2187" dirty="0"/>
          </a:p>
        </p:txBody>
      </p:sp>
      <p:sp>
        <p:nvSpPr>
          <p:cNvPr id="10" name="Text 8"/>
          <p:cNvSpPr/>
          <p:nvPr/>
        </p:nvSpPr>
        <p:spPr>
          <a:xfrm>
            <a:off x="3593306" y="2587228"/>
            <a:ext cx="8999101" cy="710803"/>
          </a:xfrm>
          <a:prstGeom prst="rect">
            <a:avLst/>
          </a:prstGeom>
          <a:noFill/>
          <a:ln/>
        </p:spPr>
        <p:txBody>
          <a:bodyPr wrap="square" rtlCol="0" anchor="t"/>
          <a:lstStyle/>
          <a:p>
            <a:pPr marL="0" indent="0" algn="l">
              <a:lnSpc>
                <a:spcPts val="2799"/>
              </a:lnSpc>
              <a:buNone/>
            </a:pPr>
            <a:r>
              <a:rPr lang="en-US" sz="1750" dirty="0">
                <a:solidFill>
                  <a:srgbClr val="39393C"/>
                </a:solidFill>
                <a:latin typeface="Open Sans" pitchFamily="34" charset="0"/>
                <a:ea typeface="Open Sans" pitchFamily="34" charset="-122"/>
                <a:cs typeface="Open Sans" pitchFamily="34" charset="-120"/>
              </a:rPr>
              <a:t>Ruby has many powerful and popular web frameworks, like Ruby on Rails, that enable fast and clean web development.</a:t>
            </a:r>
            <a:endParaRPr lang="en-US" sz="1750" dirty="0"/>
          </a:p>
        </p:txBody>
      </p:sp>
      <p:sp>
        <p:nvSpPr>
          <p:cNvPr id="11" name="Shape 9"/>
          <p:cNvSpPr/>
          <p:nvPr/>
        </p:nvSpPr>
        <p:spPr>
          <a:xfrm>
            <a:off x="2621220" y="4196655"/>
            <a:ext cx="777597" cy="44410"/>
          </a:xfrm>
          <a:prstGeom prst="rect">
            <a:avLst/>
          </a:prstGeom>
          <a:solidFill>
            <a:srgbClr val="E4E4ED"/>
          </a:solidFill>
          <a:ln/>
        </p:spPr>
        <p:txBody>
          <a:bodyPr/>
          <a:lstStyle/>
          <a:p>
            <a:endParaRPr lang="en-IN"/>
          </a:p>
        </p:txBody>
      </p:sp>
      <p:sp>
        <p:nvSpPr>
          <p:cNvPr id="12" name="Shape 10"/>
          <p:cNvSpPr/>
          <p:nvPr/>
        </p:nvSpPr>
        <p:spPr>
          <a:xfrm>
            <a:off x="2121277" y="3968948"/>
            <a:ext cx="499943" cy="499943"/>
          </a:xfrm>
          <a:prstGeom prst="roundRect">
            <a:avLst>
              <a:gd name="adj" fmla="val 26667"/>
            </a:avLst>
          </a:prstGeom>
          <a:solidFill>
            <a:srgbClr val="E4E4ED"/>
          </a:solidFill>
          <a:ln/>
        </p:spPr>
        <p:txBody>
          <a:bodyPr/>
          <a:lstStyle/>
          <a:p>
            <a:endParaRPr lang="en-IN"/>
          </a:p>
        </p:txBody>
      </p:sp>
      <p:sp>
        <p:nvSpPr>
          <p:cNvPr id="13" name="Text 11"/>
          <p:cNvSpPr/>
          <p:nvPr/>
        </p:nvSpPr>
        <p:spPr>
          <a:xfrm>
            <a:off x="2283559" y="4010620"/>
            <a:ext cx="175260" cy="416481"/>
          </a:xfrm>
          <a:prstGeom prst="rect">
            <a:avLst/>
          </a:prstGeom>
          <a:noFill/>
          <a:ln/>
        </p:spPr>
        <p:txBody>
          <a:bodyPr wrap="none" rtlCol="0" anchor="t"/>
          <a:lstStyle/>
          <a:p>
            <a:pPr marL="0" indent="0" algn="ctr">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2</a:t>
            </a:r>
            <a:endParaRPr lang="en-US" sz="2624" dirty="0"/>
          </a:p>
        </p:txBody>
      </p:sp>
      <p:sp>
        <p:nvSpPr>
          <p:cNvPr id="14" name="Text 12"/>
          <p:cNvSpPr/>
          <p:nvPr/>
        </p:nvSpPr>
        <p:spPr>
          <a:xfrm>
            <a:off x="3593306" y="4017526"/>
            <a:ext cx="2221944" cy="347186"/>
          </a:xfrm>
          <a:prstGeom prst="rect">
            <a:avLst/>
          </a:prstGeom>
          <a:noFill/>
          <a:ln/>
        </p:spPr>
        <p:txBody>
          <a:bodyPr wrap="none" rtlCol="0" anchor="t"/>
          <a:lstStyle/>
          <a:p>
            <a:pPr marL="0" indent="0" algn="l">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Better Code</a:t>
            </a:r>
            <a:endParaRPr lang="en-US" sz="2187" dirty="0"/>
          </a:p>
        </p:txBody>
      </p:sp>
      <p:sp>
        <p:nvSpPr>
          <p:cNvPr id="15" name="Text 13"/>
          <p:cNvSpPr/>
          <p:nvPr/>
        </p:nvSpPr>
        <p:spPr>
          <a:xfrm>
            <a:off x="3593306" y="4586883"/>
            <a:ext cx="8999101" cy="710803"/>
          </a:xfrm>
          <a:prstGeom prst="rect">
            <a:avLst/>
          </a:prstGeom>
          <a:noFill/>
          <a:ln/>
        </p:spPr>
        <p:txBody>
          <a:bodyPr wrap="square" rtlCol="0" anchor="t"/>
          <a:lstStyle/>
          <a:p>
            <a:pPr marL="0" indent="0" algn="l">
              <a:lnSpc>
                <a:spcPts val="2799"/>
              </a:lnSpc>
              <a:buNone/>
            </a:pPr>
            <a:r>
              <a:rPr lang="en-US" sz="1750" dirty="0">
                <a:solidFill>
                  <a:srgbClr val="39393C"/>
                </a:solidFill>
                <a:latin typeface="Open Sans" pitchFamily="34" charset="0"/>
                <a:ea typeface="Open Sans" pitchFamily="34" charset="-122"/>
                <a:cs typeface="Open Sans" pitchFamily="34" charset="-120"/>
              </a:rPr>
              <a:t>Ruby is an object-oriented language, which makes it easier to write cleaner, more efficient, and more organized code.</a:t>
            </a:r>
            <a:endParaRPr lang="en-US" sz="1750" dirty="0"/>
          </a:p>
        </p:txBody>
      </p:sp>
      <p:sp>
        <p:nvSpPr>
          <p:cNvPr id="16" name="Shape 14"/>
          <p:cNvSpPr/>
          <p:nvPr/>
        </p:nvSpPr>
        <p:spPr>
          <a:xfrm>
            <a:off x="2621220" y="6196310"/>
            <a:ext cx="777597" cy="44410"/>
          </a:xfrm>
          <a:prstGeom prst="rect">
            <a:avLst/>
          </a:prstGeom>
          <a:solidFill>
            <a:srgbClr val="E4E4ED"/>
          </a:solidFill>
          <a:ln/>
        </p:spPr>
        <p:txBody>
          <a:bodyPr/>
          <a:lstStyle/>
          <a:p>
            <a:endParaRPr lang="en-IN"/>
          </a:p>
        </p:txBody>
      </p:sp>
      <p:sp>
        <p:nvSpPr>
          <p:cNvPr id="17" name="Shape 15"/>
          <p:cNvSpPr/>
          <p:nvPr/>
        </p:nvSpPr>
        <p:spPr>
          <a:xfrm>
            <a:off x="2121277" y="5968603"/>
            <a:ext cx="499943" cy="499943"/>
          </a:xfrm>
          <a:prstGeom prst="roundRect">
            <a:avLst>
              <a:gd name="adj" fmla="val 26667"/>
            </a:avLst>
          </a:prstGeom>
          <a:solidFill>
            <a:srgbClr val="E4E4ED"/>
          </a:solidFill>
          <a:ln/>
        </p:spPr>
        <p:txBody>
          <a:bodyPr/>
          <a:lstStyle/>
          <a:p>
            <a:endParaRPr lang="en-IN"/>
          </a:p>
        </p:txBody>
      </p:sp>
      <p:sp>
        <p:nvSpPr>
          <p:cNvPr id="18" name="Text 16"/>
          <p:cNvSpPr/>
          <p:nvPr/>
        </p:nvSpPr>
        <p:spPr>
          <a:xfrm>
            <a:off x="2291179" y="6010275"/>
            <a:ext cx="160020" cy="416481"/>
          </a:xfrm>
          <a:prstGeom prst="rect">
            <a:avLst/>
          </a:prstGeom>
          <a:noFill/>
          <a:ln/>
        </p:spPr>
        <p:txBody>
          <a:bodyPr wrap="none" rtlCol="0" anchor="t"/>
          <a:lstStyle/>
          <a:p>
            <a:pPr marL="0" indent="0" algn="ctr">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3</a:t>
            </a:r>
            <a:endParaRPr lang="en-US" sz="2624" dirty="0"/>
          </a:p>
        </p:txBody>
      </p:sp>
      <p:sp>
        <p:nvSpPr>
          <p:cNvPr id="19" name="Text 17"/>
          <p:cNvSpPr/>
          <p:nvPr/>
        </p:nvSpPr>
        <p:spPr>
          <a:xfrm>
            <a:off x="3593306" y="6017181"/>
            <a:ext cx="3299460" cy="347186"/>
          </a:xfrm>
          <a:prstGeom prst="rect">
            <a:avLst/>
          </a:prstGeom>
          <a:noFill/>
          <a:ln/>
        </p:spPr>
        <p:txBody>
          <a:bodyPr wrap="none" rtlCol="0" anchor="t"/>
          <a:lstStyle/>
          <a:p>
            <a:pPr marL="0" indent="0" algn="l">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Test-Driven Development</a:t>
            </a:r>
            <a:endParaRPr lang="en-US" sz="2187" dirty="0"/>
          </a:p>
        </p:txBody>
      </p:sp>
      <p:sp>
        <p:nvSpPr>
          <p:cNvPr id="20" name="Text 18"/>
          <p:cNvSpPr/>
          <p:nvPr/>
        </p:nvSpPr>
        <p:spPr>
          <a:xfrm>
            <a:off x="3593306" y="6586538"/>
            <a:ext cx="8999101" cy="710803"/>
          </a:xfrm>
          <a:prstGeom prst="rect">
            <a:avLst/>
          </a:prstGeom>
          <a:noFill/>
          <a:ln/>
        </p:spPr>
        <p:txBody>
          <a:bodyPr wrap="square" rtlCol="0" anchor="t"/>
          <a:lstStyle/>
          <a:p>
            <a:pPr marL="0" indent="0" algn="l">
              <a:lnSpc>
                <a:spcPts val="2799"/>
              </a:lnSpc>
              <a:buNone/>
            </a:pPr>
            <a:r>
              <a:rPr lang="en-US" sz="1750" dirty="0">
                <a:solidFill>
                  <a:srgbClr val="39393C"/>
                </a:solidFill>
                <a:latin typeface="Open Sans" pitchFamily="34" charset="0"/>
                <a:ea typeface="Open Sans" pitchFamily="34" charset="-122"/>
                <a:cs typeface="Open Sans" pitchFamily="34" charset="-120"/>
              </a:rPr>
              <a:t>Ruby enables test-driven development, in which test cases are built before applications are developed, ensuring the final result meets the required standards.</a:t>
            </a:r>
            <a:endParaRPr lang="en-US" sz="1750" dirty="0"/>
          </a:p>
        </p:txBody>
      </p:sp>
      <p:pic>
        <p:nvPicPr>
          <p:cNvPr id="2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txBody>
          <a:bodyPr/>
          <a:lstStyle/>
          <a:p>
            <a:endParaRPr lang="en-IN"/>
          </a:p>
        </p:txBody>
      </p:sp>
      <p:sp>
        <p:nvSpPr>
          <p:cNvPr id="3" name="Shape 1"/>
          <p:cNvSpPr/>
          <p:nvPr/>
        </p:nvSpPr>
        <p:spPr>
          <a:xfrm>
            <a:off x="0" y="0"/>
            <a:ext cx="14630400" cy="8229600"/>
          </a:xfrm>
          <a:prstGeom prst="rect">
            <a:avLst/>
          </a:prstGeom>
          <a:solidFill>
            <a:srgbClr val="F3F3F7"/>
          </a:solidFill>
          <a:ln/>
        </p:spPr>
        <p:txBody>
          <a:bodyPr/>
          <a:lstStyle/>
          <a:p>
            <a:endParaRPr lang="en-IN"/>
          </a:p>
        </p:txBody>
      </p:sp>
      <p:sp>
        <p:nvSpPr>
          <p:cNvPr id="4" name="Text 2"/>
          <p:cNvSpPr/>
          <p:nvPr/>
        </p:nvSpPr>
        <p:spPr>
          <a:xfrm>
            <a:off x="2037993" y="1621036"/>
            <a:ext cx="4443889" cy="694373"/>
          </a:xfrm>
          <a:prstGeom prst="rect">
            <a:avLst/>
          </a:prstGeom>
          <a:noFill/>
          <a:ln/>
        </p:spPr>
        <p:txBody>
          <a:bodyPr wrap="none" rtlCol="0" anchor="t"/>
          <a:lstStyle/>
          <a:p>
            <a:pPr marL="0" indent="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Python</a:t>
            </a:r>
            <a:endParaRPr lang="en-US" sz="4374" dirty="0"/>
          </a:p>
        </p:txBody>
      </p:sp>
      <p:sp>
        <p:nvSpPr>
          <p:cNvPr id="5" name="Shape 3"/>
          <p:cNvSpPr/>
          <p:nvPr/>
        </p:nvSpPr>
        <p:spPr>
          <a:xfrm>
            <a:off x="2037993" y="2759750"/>
            <a:ext cx="3370064" cy="3848695"/>
          </a:xfrm>
          <a:prstGeom prst="roundRect">
            <a:avLst>
              <a:gd name="adj" fmla="val 3956"/>
            </a:avLst>
          </a:prstGeom>
          <a:solidFill>
            <a:srgbClr val="E4E4ED"/>
          </a:solidFill>
          <a:ln/>
        </p:spPr>
        <p:txBody>
          <a:bodyPr/>
          <a:lstStyle/>
          <a:p>
            <a:endParaRPr lang="en-IN"/>
          </a:p>
        </p:txBody>
      </p:sp>
      <p:sp>
        <p:nvSpPr>
          <p:cNvPr id="6" name="Text 4"/>
          <p:cNvSpPr/>
          <p:nvPr/>
        </p:nvSpPr>
        <p:spPr>
          <a:xfrm>
            <a:off x="2260163" y="2981920"/>
            <a:ext cx="2221944" cy="347186"/>
          </a:xfrm>
          <a:prstGeom prst="rect">
            <a:avLst/>
          </a:prstGeom>
          <a:noFill/>
          <a:ln/>
        </p:spPr>
        <p:txBody>
          <a:bodyPr wrap="non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Easy to Learn</a:t>
            </a:r>
            <a:endParaRPr lang="en-US" sz="2187" dirty="0"/>
          </a:p>
        </p:txBody>
      </p:sp>
      <p:sp>
        <p:nvSpPr>
          <p:cNvPr id="7" name="Text 5"/>
          <p:cNvSpPr/>
          <p:nvPr/>
        </p:nvSpPr>
        <p:spPr>
          <a:xfrm>
            <a:off x="2260163" y="3551277"/>
            <a:ext cx="2925723" cy="1421606"/>
          </a:xfrm>
          <a:prstGeom prst="rect">
            <a:avLst/>
          </a:prstGeom>
          <a:noFill/>
          <a:ln/>
        </p:spPr>
        <p:txBody>
          <a:bodyPr wrap="square" rtlCol="0" anchor="t"/>
          <a:lstStyle/>
          <a:p>
            <a:pPr marL="0" indent="0">
              <a:lnSpc>
                <a:spcPts val="2799"/>
              </a:lnSpc>
              <a:buNone/>
            </a:pPr>
            <a:r>
              <a:rPr lang="en-US" sz="1750" dirty="0">
                <a:solidFill>
                  <a:srgbClr val="39393C"/>
                </a:solidFill>
                <a:latin typeface="Open Sans" pitchFamily="34" charset="0"/>
                <a:ea typeface="Open Sans" pitchFamily="34" charset="-122"/>
                <a:cs typeface="Open Sans" pitchFamily="34" charset="-120"/>
              </a:rPr>
              <a:t>Python is known for its simplicity and readability, making it an easy language to learn for beginners.</a:t>
            </a:r>
            <a:endParaRPr lang="en-US" sz="1750" dirty="0"/>
          </a:p>
        </p:txBody>
      </p:sp>
      <p:sp>
        <p:nvSpPr>
          <p:cNvPr id="8" name="Shape 6"/>
          <p:cNvSpPr/>
          <p:nvPr/>
        </p:nvSpPr>
        <p:spPr>
          <a:xfrm>
            <a:off x="5630228" y="2759750"/>
            <a:ext cx="3370064" cy="3848695"/>
          </a:xfrm>
          <a:prstGeom prst="roundRect">
            <a:avLst>
              <a:gd name="adj" fmla="val 3956"/>
            </a:avLst>
          </a:prstGeom>
          <a:solidFill>
            <a:srgbClr val="E4E4ED"/>
          </a:solidFill>
          <a:ln/>
        </p:spPr>
        <p:txBody>
          <a:bodyPr/>
          <a:lstStyle/>
          <a:p>
            <a:endParaRPr lang="en-IN"/>
          </a:p>
        </p:txBody>
      </p:sp>
      <p:sp>
        <p:nvSpPr>
          <p:cNvPr id="9" name="Text 7"/>
          <p:cNvSpPr/>
          <p:nvPr/>
        </p:nvSpPr>
        <p:spPr>
          <a:xfrm>
            <a:off x="5852398" y="2981920"/>
            <a:ext cx="2925723" cy="694373"/>
          </a:xfrm>
          <a:prstGeom prst="rect">
            <a:avLst/>
          </a:prstGeom>
          <a:noFill/>
          <a:ln/>
        </p:spPr>
        <p:txBody>
          <a:bodyPr wrap="squar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Cross-Platform and Scalable</a:t>
            </a:r>
            <a:endParaRPr lang="en-US" sz="2187" dirty="0"/>
          </a:p>
        </p:txBody>
      </p:sp>
      <p:sp>
        <p:nvSpPr>
          <p:cNvPr id="10" name="Text 8"/>
          <p:cNvSpPr/>
          <p:nvPr/>
        </p:nvSpPr>
        <p:spPr>
          <a:xfrm>
            <a:off x="5852398" y="3898463"/>
            <a:ext cx="2925723" cy="2132409"/>
          </a:xfrm>
          <a:prstGeom prst="rect">
            <a:avLst/>
          </a:prstGeom>
          <a:noFill/>
          <a:ln/>
        </p:spPr>
        <p:txBody>
          <a:bodyPr wrap="square" rtlCol="0" anchor="t"/>
          <a:lstStyle/>
          <a:p>
            <a:pPr marL="0" indent="0">
              <a:lnSpc>
                <a:spcPts val="2799"/>
              </a:lnSpc>
              <a:buNone/>
            </a:pPr>
            <a:r>
              <a:rPr lang="en-US" sz="1750" dirty="0">
                <a:solidFill>
                  <a:srgbClr val="39393C"/>
                </a:solidFill>
                <a:latin typeface="Open Sans" pitchFamily="34" charset="0"/>
                <a:ea typeface="Open Sans" pitchFamily="34" charset="-122"/>
                <a:cs typeface="Open Sans" pitchFamily="34" charset="-120"/>
              </a:rPr>
              <a:t>Python is cross-platform, meaning it can be run on any operating system. It is also scalable, making it an ideal choice for building complex web applications.</a:t>
            </a:r>
            <a:endParaRPr lang="en-US" sz="1750" dirty="0"/>
          </a:p>
        </p:txBody>
      </p:sp>
      <p:sp>
        <p:nvSpPr>
          <p:cNvPr id="11" name="Shape 9"/>
          <p:cNvSpPr/>
          <p:nvPr/>
        </p:nvSpPr>
        <p:spPr>
          <a:xfrm>
            <a:off x="9222462" y="2759750"/>
            <a:ext cx="3370064" cy="3848695"/>
          </a:xfrm>
          <a:prstGeom prst="roundRect">
            <a:avLst>
              <a:gd name="adj" fmla="val 3956"/>
            </a:avLst>
          </a:prstGeom>
          <a:solidFill>
            <a:srgbClr val="E4E4ED"/>
          </a:solidFill>
          <a:ln/>
        </p:spPr>
        <p:txBody>
          <a:bodyPr/>
          <a:lstStyle/>
          <a:p>
            <a:endParaRPr lang="en-IN"/>
          </a:p>
        </p:txBody>
      </p:sp>
      <p:sp>
        <p:nvSpPr>
          <p:cNvPr id="12" name="Text 10"/>
          <p:cNvSpPr/>
          <p:nvPr/>
        </p:nvSpPr>
        <p:spPr>
          <a:xfrm>
            <a:off x="9444633" y="2981920"/>
            <a:ext cx="2925723" cy="694373"/>
          </a:xfrm>
          <a:prstGeom prst="rect">
            <a:avLst/>
          </a:prstGeom>
          <a:noFill/>
          <a:ln/>
        </p:spPr>
        <p:txBody>
          <a:bodyPr wrap="squar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Machine Learning and AI</a:t>
            </a:r>
            <a:endParaRPr lang="en-US" sz="2187" dirty="0"/>
          </a:p>
        </p:txBody>
      </p:sp>
      <p:sp>
        <p:nvSpPr>
          <p:cNvPr id="13" name="Text 11"/>
          <p:cNvSpPr/>
          <p:nvPr/>
        </p:nvSpPr>
        <p:spPr>
          <a:xfrm>
            <a:off x="9444633" y="3898463"/>
            <a:ext cx="2925723" cy="2487811"/>
          </a:xfrm>
          <a:prstGeom prst="rect">
            <a:avLst/>
          </a:prstGeom>
          <a:noFill/>
          <a:ln/>
        </p:spPr>
        <p:txBody>
          <a:bodyPr wrap="square" rtlCol="0" anchor="t"/>
          <a:lstStyle/>
          <a:p>
            <a:pPr marL="0" indent="0">
              <a:lnSpc>
                <a:spcPts val="2799"/>
              </a:lnSpc>
              <a:buNone/>
            </a:pPr>
            <a:r>
              <a:rPr lang="en-US" sz="1750" dirty="0">
                <a:solidFill>
                  <a:srgbClr val="39393C"/>
                </a:solidFill>
                <a:latin typeface="Open Sans" pitchFamily="34" charset="0"/>
                <a:ea typeface="Open Sans" pitchFamily="34" charset="-122"/>
                <a:cs typeface="Open Sans" pitchFamily="34" charset="-120"/>
              </a:rPr>
              <a:t>Python has become a popular language for machine learning and Artificial Intelligence development, enabling new insights, predictions and capabilities.</a:t>
            </a:r>
            <a:endParaRPr lang="en-US" sz="1750" dirty="0"/>
          </a:p>
        </p:txBody>
      </p:sp>
      <p:pic>
        <p:nvPicPr>
          <p:cNvPr id="14"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773</Words>
  <Application>Microsoft Office PowerPoint</Application>
  <PresentationFormat>Custom</PresentationFormat>
  <Paragraphs>88</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Open Sans</vt:lpstr>
      <vt:lpstr>Playfair Display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ALLE MANOJ</cp:lastModifiedBy>
  <cp:revision>2</cp:revision>
  <dcterms:created xsi:type="dcterms:W3CDTF">2023-10-08T16:00:33Z</dcterms:created>
  <dcterms:modified xsi:type="dcterms:W3CDTF">2023-10-08T16:07:57Z</dcterms:modified>
</cp:coreProperties>
</file>