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A06B21-0082-49AB-8B2D-C1C2C5F39005}">
          <p14:sldIdLst>
            <p14:sldId id="256"/>
            <p14:sldId id="257"/>
            <p14:sldId id="258"/>
            <p14:sldId id="259"/>
            <p14:sldId id="261"/>
            <p14:sldId id="262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F629-87DE-4E5F-9F64-6F608C25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C58D3-E715-42C1-8252-2E04AFF6F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9938A-3494-47F3-AF48-D7BFF12F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8E1-D630-4FC0-AA98-E0150C6846BA}" type="datetimeFigureOut">
              <a:rPr lang="LID4096" smtClean="0"/>
              <a:t>04/01/2019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C072D-297D-48DA-935E-EF415DEE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B5B76-5DB4-47F8-ACCA-29A0BC6F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99FE-04BD-4A28-989D-BF738C79A5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827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EFDB-3AD2-4B50-A97D-0B4167E9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93293-C80A-4F98-B123-6BD26510D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297FF-95D7-4CA5-AF14-08FE43D9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8E1-D630-4FC0-AA98-E0150C6846BA}" type="datetimeFigureOut">
              <a:rPr lang="LID4096" smtClean="0"/>
              <a:t>04/01/2019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A2A1D-FB00-41C2-9DB5-0D7978BB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61671-462D-47A3-A711-03DBD04E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99FE-04BD-4A28-989D-BF738C79A5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872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B88191-2A08-4107-9A89-34227F28C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604F8-000B-43DD-A149-A6B525B2A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787F3-6DBF-4CE8-A403-90FCBB4C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8E1-D630-4FC0-AA98-E0150C6846BA}" type="datetimeFigureOut">
              <a:rPr lang="LID4096" smtClean="0"/>
              <a:t>04/01/2019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32091-F6C3-403A-9983-996655A6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8C6B7-C05F-40D4-9150-73EED720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99FE-04BD-4A28-989D-BF738C79A5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306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F857-91CE-42AD-85CA-A0976273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8B437-80C8-455E-A3D6-E86974243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AA69E-F9DE-4BE1-AA9B-3263D1D9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8E1-D630-4FC0-AA98-E0150C6846BA}" type="datetimeFigureOut">
              <a:rPr lang="LID4096" smtClean="0"/>
              <a:t>04/01/2019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DFDDD-DF06-435E-90D0-FC0BD9B6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46B55-CBA6-4841-96D3-02D9FB6D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99FE-04BD-4A28-989D-BF738C79A5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728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2F47-4B84-4C50-B517-0AB034892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76A3E-1E39-4D87-B256-13FAD06B5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A8630-38BD-4C83-8C1A-C2DC7040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8E1-D630-4FC0-AA98-E0150C6846BA}" type="datetimeFigureOut">
              <a:rPr lang="LID4096" smtClean="0"/>
              <a:t>04/01/2019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BAD5A-BED8-4243-80A4-119E45B7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86E2E-E70E-4DF8-9161-85DBBFFB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99FE-04BD-4A28-989D-BF738C79A5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914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77B6-E434-462C-A3F0-202C1930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D212-72BA-47C3-A24C-1D845F25E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53A0F-CE7F-4E3E-8EEB-4DA944238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E34D2-DD46-4D04-AF18-60C744F9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8E1-D630-4FC0-AA98-E0150C6846BA}" type="datetimeFigureOut">
              <a:rPr lang="LID4096" smtClean="0"/>
              <a:t>04/01/2019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2F23F-5070-4F28-B3D7-D9FE9FBB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1B35B-56A2-44D4-8921-5502320E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99FE-04BD-4A28-989D-BF738C79A5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5281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5AAD-41A9-4FFC-AB51-CF3DC306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DD2C4-CE43-4C64-BE7A-A788233B7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60AA7-BEA6-43CF-AEB1-7EDC885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7F079-13EB-4FA0-A202-D2ABFC865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AEF7B-8C3E-4DC1-81DB-072546D45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4789D-7F45-4576-8430-E342A2DA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8E1-D630-4FC0-AA98-E0150C6846BA}" type="datetimeFigureOut">
              <a:rPr lang="LID4096" smtClean="0"/>
              <a:t>04/01/2019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5A082-7B82-4756-92CA-EAC81899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7697F-C28C-456C-AD81-A3A5FE04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99FE-04BD-4A28-989D-BF738C79A5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369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B0D1-ADEC-4786-9163-946CD7CE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958B4-CD05-4DF6-B471-46EBA43F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8E1-D630-4FC0-AA98-E0150C6846BA}" type="datetimeFigureOut">
              <a:rPr lang="LID4096" smtClean="0"/>
              <a:t>04/01/2019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65BF6-B841-4E53-8A14-BA4AB53E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8B551-0CD5-4791-B48D-1D327A00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99FE-04BD-4A28-989D-BF738C79A5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84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5C7AB-F1B3-46C5-97A5-16E737AA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8E1-D630-4FC0-AA98-E0150C6846BA}" type="datetimeFigureOut">
              <a:rPr lang="LID4096" smtClean="0"/>
              <a:t>04/01/2019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4233-CD4F-4977-B395-40C0B63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F4B2A-26E1-4678-9446-C028EBE4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99FE-04BD-4A28-989D-BF738C79A5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3910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58B2-8671-4E1F-BE70-776958A1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CC47A-D665-4AD0-8639-EB902E15B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C56FA-BF36-448C-9BE4-384449F8C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781AC-EF98-4AB7-8875-62F27356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8E1-D630-4FC0-AA98-E0150C6846BA}" type="datetimeFigureOut">
              <a:rPr lang="LID4096" smtClean="0"/>
              <a:t>04/01/2019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7C950-AE10-4A8A-83B8-0231DD67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8F98-A4B2-448C-9E9F-8FA3C00A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99FE-04BD-4A28-989D-BF738C79A5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669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57F1-80AE-42D9-8B03-7300AECF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D45422-041B-4C13-B563-63EB215A1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0684D-FE2C-4F11-923B-7CBE0783F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E5E4A-CA1E-4CD4-A5C0-DE2AE954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8E1-D630-4FC0-AA98-E0150C6846BA}" type="datetimeFigureOut">
              <a:rPr lang="LID4096" smtClean="0"/>
              <a:t>04/01/2019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87A75-D789-4796-A79E-5E3A0800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6263D-152D-485E-8935-7B6F0540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99FE-04BD-4A28-989D-BF738C79A5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167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36EDF-87AF-48A1-ABF0-2C453420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888B4-FC78-4C52-881B-CF1F21BEA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ADBF7-4D75-4D61-944D-BEF20A116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EA8E1-D630-4FC0-AA98-E0150C6846BA}" type="datetimeFigureOut">
              <a:rPr lang="LID4096" smtClean="0"/>
              <a:t>04/01/2019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9E623-1D3F-408D-B6EB-CF15220D1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B41C0-2B3C-47F9-B7F2-A0912536A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B99FE-04BD-4A28-989D-BF738C79A5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721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44F5-D8A1-41BC-A9C7-FB04C176D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Automaattinen</a:t>
            </a:r>
            <a:r>
              <a:rPr lang="en-GB" dirty="0"/>
              <a:t> </a:t>
            </a:r>
            <a:r>
              <a:rPr lang="en-GB" dirty="0" err="1"/>
              <a:t>puheentunnistus</a:t>
            </a:r>
            <a:r>
              <a:rPr lang="en-GB" dirty="0"/>
              <a:t> </a:t>
            </a:r>
            <a:r>
              <a:rPr lang="en-GB" dirty="0" err="1"/>
              <a:t>fysiikan</a:t>
            </a:r>
            <a:r>
              <a:rPr lang="en-GB" dirty="0"/>
              <a:t> </a:t>
            </a:r>
            <a:r>
              <a:rPr lang="en-GB" dirty="0" err="1"/>
              <a:t>opettajakoulutuksessa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72A80-9D77-48EE-896D-3A1BC2171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Aleksander Lempinen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671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926F-60CF-4E0E-A9A1-837D1B4A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Esittely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698A6-6108-4A26-90C0-42C9CAB7D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Aleksander Lempinen</a:t>
            </a:r>
          </a:p>
          <a:p>
            <a:pPr lvl="1"/>
            <a:r>
              <a:rPr lang="en-GB" dirty="0" err="1"/>
              <a:t>Aloittanut</a:t>
            </a:r>
            <a:r>
              <a:rPr lang="en-GB" dirty="0"/>
              <a:t> </a:t>
            </a:r>
            <a:r>
              <a:rPr lang="en-GB" dirty="0" err="1"/>
              <a:t>tietotekniikan</a:t>
            </a:r>
            <a:r>
              <a:rPr lang="en-GB" dirty="0"/>
              <a:t> </a:t>
            </a:r>
            <a:r>
              <a:rPr lang="en-GB" dirty="0" err="1"/>
              <a:t>laitoksella</a:t>
            </a:r>
            <a:r>
              <a:rPr lang="en-GB" dirty="0"/>
              <a:t> 2013, </a:t>
            </a:r>
            <a:r>
              <a:rPr lang="en-GB" dirty="0" err="1"/>
              <a:t>koulutusteknologia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opettajan</a:t>
            </a:r>
            <a:r>
              <a:rPr lang="en-GB" dirty="0"/>
              <a:t> </a:t>
            </a:r>
            <a:r>
              <a:rPr lang="en-GB" dirty="0" err="1"/>
              <a:t>pedagogiset</a:t>
            </a:r>
            <a:endParaRPr lang="en-GB" dirty="0"/>
          </a:p>
          <a:p>
            <a:pPr lvl="1"/>
            <a:r>
              <a:rPr lang="en-GB" dirty="0" err="1"/>
              <a:t>Kiinnostunut</a:t>
            </a:r>
            <a:r>
              <a:rPr lang="en-GB" dirty="0"/>
              <a:t> </a:t>
            </a:r>
            <a:r>
              <a:rPr lang="en-GB" dirty="0" err="1"/>
              <a:t>koneoppimisesta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data-</a:t>
            </a:r>
            <a:r>
              <a:rPr lang="en-GB" dirty="0" err="1"/>
              <a:t>analyysista</a:t>
            </a:r>
            <a:endParaRPr lang="en-GB" dirty="0"/>
          </a:p>
          <a:p>
            <a:pPr lvl="1"/>
            <a:r>
              <a:rPr lang="en-GB" dirty="0" err="1"/>
              <a:t>Tutkimusavustaja</a:t>
            </a:r>
            <a:r>
              <a:rPr lang="en-GB" dirty="0"/>
              <a:t> </a:t>
            </a:r>
            <a:r>
              <a:rPr lang="en-GB" dirty="0" err="1"/>
              <a:t>opettajankoulutuslaitoksella</a:t>
            </a:r>
            <a:r>
              <a:rPr lang="en-GB" dirty="0"/>
              <a:t> </a:t>
            </a:r>
            <a:r>
              <a:rPr lang="en-GB" dirty="0" err="1"/>
              <a:t>tammikuu-toukokuu</a:t>
            </a:r>
            <a:endParaRPr lang="en-GB" dirty="0"/>
          </a:p>
          <a:p>
            <a:r>
              <a:rPr lang="en-GB" dirty="0" err="1"/>
              <a:t>Ohjaajat</a:t>
            </a:r>
            <a:endParaRPr lang="en-GB" dirty="0"/>
          </a:p>
          <a:p>
            <a:pPr lvl="1"/>
            <a:r>
              <a:rPr lang="fi-FI" dirty="0"/>
              <a:t>Tommi Kärkkäinen, IT-tiedekunta</a:t>
            </a:r>
          </a:p>
          <a:p>
            <a:pPr lvl="1"/>
            <a:r>
              <a:rPr lang="fi-FI" dirty="0" err="1"/>
              <a:t>Daniela</a:t>
            </a:r>
            <a:r>
              <a:rPr lang="fi-FI" dirty="0"/>
              <a:t> </a:t>
            </a:r>
            <a:r>
              <a:rPr lang="fi-FI" dirty="0" err="1"/>
              <a:t>Caballero</a:t>
            </a:r>
            <a:r>
              <a:rPr lang="fi-FI" dirty="0"/>
              <a:t>, Chilen Yliopisto</a:t>
            </a:r>
          </a:p>
          <a:p>
            <a:pPr lvl="1"/>
            <a:r>
              <a:rPr lang="fi-FI" dirty="0"/>
              <a:t>Jouni Viiri, OKL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68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EFE4-D56C-4D07-9FF0-4147416B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Tausta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B57F2-7569-4ED8-895B-81448ACE0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Opettajankoulutuslaitoksella</a:t>
            </a:r>
            <a:r>
              <a:rPr lang="en-GB" dirty="0"/>
              <a:t> </a:t>
            </a:r>
            <a:r>
              <a:rPr lang="en-GB" dirty="0" err="1"/>
              <a:t>kerätty</a:t>
            </a:r>
            <a:r>
              <a:rPr lang="en-GB" dirty="0"/>
              <a:t> </a:t>
            </a:r>
            <a:r>
              <a:rPr lang="en-GB" dirty="0" err="1"/>
              <a:t>paljon</a:t>
            </a:r>
            <a:r>
              <a:rPr lang="en-GB" dirty="0"/>
              <a:t> </a:t>
            </a:r>
            <a:r>
              <a:rPr lang="en-GB" dirty="0" err="1"/>
              <a:t>dataa</a:t>
            </a:r>
            <a:endParaRPr lang="en-GB" dirty="0"/>
          </a:p>
          <a:p>
            <a:pPr lvl="1"/>
            <a:r>
              <a:rPr lang="en-GB" dirty="0"/>
              <a:t>Video- tai </a:t>
            </a:r>
            <a:r>
              <a:rPr lang="en-GB" dirty="0" err="1"/>
              <a:t>äänidata</a:t>
            </a:r>
            <a:endParaRPr lang="en-GB" dirty="0"/>
          </a:p>
          <a:p>
            <a:pPr lvl="1"/>
            <a:r>
              <a:rPr lang="en-GB" dirty="0" err="1"/>
              <a:t>Opettajien</a:t>
            </a:r>
            <a:r>
              <a:rPr lang="en-GB" dirty="0"/>
              <a:t> </a:t>
            </a:r>
            <a:r>
              <a:rPr lang="en-GB" dirty="0" err="1"/>
              <a:t>testitulokset</a:t>
            </a:r>
            <a:endParaRPr lang="en-GB" dirty="0"/>
          </a:p>
          <a:p>
            <a:pPr lvl="1"/>
            <a:r>
              <a:rPr lang="en-GB" dirty="0" err="1"/>
              <a:t>Oppilaiden</a:t>
            </a:r>
            <a:r>
              <a:rPr lang="en-GB" dirty="0"/>
              <a:t> </a:t>
            </a:r>
            <a:r>
              <a:rPr lang="en-GB" dirty="0" err="1"/>
              <a:t>testitulokset</a:t>
            </a:r>
            <a:endParaRPr lang="en-GB" dirty="0"/>
          </a:p>
          <a:p>
            <a:r>
              <a:rPr lang="en-GB" dirty="0" err="1"/>
              <a:t>Kiinnostusta</a:t>
            </a:r>
            <a:r>
              <a:rPr lang="en-GB" dirty="0"/>
              <a:t> </a:t>
            </a:r>
            <a:r>
              <a:rPr lang="en-GB" dirty="0" err="1"/>
              <a:t>datan</a:t>
            </a:r>
            <a:r>
              <a:rPr lang="en-GB" dirty="0"/>
              <a:t> </a:t>
            </a:r>
            <a:r>
              <a:rPr lang="en-GB" dirty="0" err="1"/>
              <a:t>automaattiseen</a:t>
            </a:r>
            <a:r>
              <a:rPr lang="en-GB" dirty="0"/>
              <a:t> </a:t>
            </a:r>
            <a:r>
              <a:rPr lang="en-GB" dirty="0" err="1"/>
              <a:t>käsittelyyn</a:t>
            </a:r>
            <a:endParaRPr lang="en-GB" dirty="0"/>
          </a:p>
          <a:p>
            <a:pPr lvl="1"/>
            <a:r>
              <a:rPr lang="en-GB" dirty="0" err="1"/>
              <a:t>Puheentunnistus</a:t>
            </a:r>
            <a:endParaRPr lang="en-GB" dirty="0"/>
          </a:p>
          <a:p>
            <a:pPr lvl="1"/>
            <a:r>
              <a:rPr lang="en-GB" dirty="0" err="1"/>
              <a:t>Tekstianalytiikka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0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C5D0-9E21-4D0C-8C8A-A94633AE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Tutkimus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C7AA7-E7DD-4946-8370-BE763FDBE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Tavoitteena</a:t>
            </a:r>
            <a:r>
              <a:rPr lang="en-GB" dirty="0"/>
              <a:t> </a:t>
            </a:r>
            <a:r>
              <a:rPr lang="en-GB" dirty="0" err="1"/>
              <a:t>tutkia</a:t>
            </a:r>
            <a:r>
              <a:rPr lang="en-GB" dirty="0"/>
              <a:t> </a:t>
            </a:r>
            <a:r>
              <a:rPr lang="en-GB" dirty="0" err="1"/>
              <a:t>fysiikan</a:t>
            </a:r>
            <a:r>
              <a:rPr lang="en-GB" dirty="0"/>
              <a:t> </a:t>
            </a:r>
            <a:r>
              <a:rPr lang="en-GB" dirty="0" err="1"/>
              <a:t>opetuksen</a:t>
            </a:r>
            <a:r>
              <a:rPr lang="en-GB" dirty="0"/>
              <a:t> </a:t>
            </a:r>
            <a:r>
              <a:rPr lang="en-GB" dirty="0" err="1"/>
              <a:t>laatua</a:t>
            </a:r>
            <a:r>
              <a:rPr lang="en-GB" dirty="0"/>
              <a:t> </a:t>
            </a:r>
            <a:r>
              <a:rPr lang="en-GB" dirty="0" err="1"/>
              <a:t>automaattisen</a:t>
            </a:r>
            <a:r>
              <a:rPr lang="en-GB" dirty="0"/>
              <a:t> </a:t>
            </a:r>
            <a:r>
              <a:rPr lang="en-GB" dirty="0" err="1"/>
              <a:t>puheentunnistuksen</a:t>
            </a:r>
            <a:r>
              <a:rPr lang="en-GB" dirty="0"/>
              <a:t> </a:t>
            </a:r>
            <a:r>
              <a:rPr lang="en-GB" dirty="0" err="1"/>
              <a:t>avulla</a:t>
            </a:r>
            <a:endParaRPr lang="en-GB" dirty="0"/>
          </a:p>
          <a:p>
            <a:r>
              <a:rPr lang="en-GB" dirty="0" err="1"/>
              <a:t>Aikaisemmin</a:t>
            </a:r>
            <a:r>
              <a:rPr lang="en-GB" dirty="0"/>
              <a:t> </a:t>
            </a:r>
            <a:r>
              <a:rPr lang="en-GB" dirty="0" err="1"/>
              <a:t>tehty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Data </a:t>
            </a:r>
            <a:r>
              <a:rPr lang="en-GB" dirty="0" err="1"/>
              <a:t>kerätty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analysoitu</a:t>
            </a:r>
            <a:r>
              <a:rPr lang="en-GB" dirty="0"/>
              <a:t> </a:t>
            </a:r>
            <a:r>
              <a:rPr lang="en-GB" dirty="0" err="1"/>
              <a:t>käsin</a:t>
            </a:r>
            <a:r>
              <a:rPr lang="en-GB" dirty="0"/>
              <a:t> (Fischer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muut</a:t>
            </a:r>
            <a:r>
              <a:rPr lang="en-GB" dirty="0"/>
              <a:t> 2014)</a:t>
            </a:r>
          </a:p>
          <a:p>
            <a:pPr lvl="1"/>
            <a:r>
              <a:rPr lang="en-GB" dirty="0" err="1"/>
              <a:t>Puhedataa</a:t>
            </a:r>
            <a:r>
              <a:rPr lang="en-GB" dirty="0"/>
              <a:t> </a:t>
            </a:r>
            <a:r>
              <a:rPr lang="en-GB" dirty="0" err="1"/>
              <a:t>muutettu</a:t>
            </a:r>
            <a:r>
              <a:rPr lang="en-GB" dirty="0"/>
              <a:t> </a:t>
            </a:r>
            <a:r>
              <a:rPr lang="en-GB" dirty="0" err="1"/>
              <a:t>tekstiksi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analysoitu</a:t>
            </a:r>
            <a:r>
              <a:rPr lang="en-GB" dirty="0"/>
              <a:t> </a:t>
            </a:r>
            <a:r>
              <a:rPr lang="en-GB" dirty="0" err="1"/>
              <a:t>tekstianalytiikalla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visualisoitu</a:t>
            </a:r>
            <a:r>
              <a:rPr lang="en-GB" dirty="0"/>
              <a:t> </a:t>
            </a:r>
            <a:r>
              <a:rPr lang="en-GB" dirty="0" err="1"/>
              <a:t>verkkoanalyysilla</a:t>
            </a:r>
            <a:r>
              <a:rPr lang="en-GB" dirty="0"/>
              <a:t> (Caballero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muut</a:t>
            </a:r>
            <a:r>
              <a:rPr lang="en-GB" dirty="0"/>
              <a:t> 2017)</a:t>
            </a:r>
          </a:p>
          <a:p>
            <a:r>
              <a:rPr lang="en-GB" dirty="0" err="1"/>
              <a:t>Gradun</a:t>
            </a:r>
            <a:r>
              <a:rPr lang="en-GB" dirty="0"/>
              <a:t> </a:t>
            </a:r>
            <a:r>
              <a:rPr lang="en-GB" dirty="0" err="1"/>
              <a:t>tavoitteet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Kehittää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verrata</a:t>
            </a:r>
            <a:r>
              <a:rPr lang="en-GB" dirty="0"/>
              <a:t> </a:t>
            </a:r>
            <a:r>
              <a:rPr lang="en-GB" dirty="0" err="1"/>
              <a:t>eri</a:t>
            </a:r>
            <a:r>
              <a:rPr lang="en-GB" dirty="0"/>
              <a:t> </a:t>
            </a:r>
            <a:r>
              <a:rPr lang="en-GB" dirty="0" err="1"/>
              <a:t>tapoja</a:t>
            </a:r>
            <a:r>
              <a:rPr lang="en-GB" dirty="0"/>
              <a:t> </a:t>
            </a:r>
            <a:r>
              <a:rPr lang="en-GB" dirty="0" err="1"/>
              <a:t>esikäsitellä</a:t>
            </a:r>
            <a:r>
              <a:rPr lang="en-GB" dirty="0"/>
              <a:t> data </a:t>
            </a:r>
            <a:r>
              <a:rPr lang="en-GB" dirty="0" err="1"/>
              <a:t>verkkoanalyysia</a:t>
            </a:r>
            <a:r>
              <a:rPr lang="en-GB" dirty="0"/>
              <a:t> </a:t>
            </a:r>
            <a:r>
              <a:rPr lang="en-GB" dirty="0" err="1"/>
              <a:t>varten</a:t>
            </a:r>
            <a:endParaRPr lang="en-GB" dirty="0"/>
          </a:p>
          <a:p>
            <a:pPr lvl="1"/>
            <a:r>
              <a:rPr lang="en-GB" dirty="0" err="1"/>
              <a:t>Arvioida</a:t>
            </a:r>
            <a:r>
              <a:rPr lang="en-GB" dirty="0"/>
              <a:t> </a:t>
            </a:r>
            <a:r>
              <a:rPr lang="en-GB" dirty="0" err="1"/>
              <a:t>eri</a:t>
            </a:r>
            <a:r>
              <a:rPr lang="en-GB" dirty="0"/>
              <a:t> </a:t>
            </a:r>
            <a:r>
              <a:rPr lang="en-GB" dirty="0" err="1"/>
              <a:t>menetelmien</a:t>
            </a:r>
            <a:r>
              <a:rPr lang="en-GB" dirty="0"/>
              <a:t> </a:t>
            </a:r>
            <a:r>
              <a:rPr lang="en-GB" dirty="0" err="1"/>
              <a:t>suorituskykyä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49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F2DA-91BF-4DBA-AF4B-EAFADE0F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Nykytilanne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B614F-4D69-4BE6-A7A1-5F7946318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  <a:p>
            <a:pPr lvl="1"/>
            <a:r>
              <a:rPr lang="en-GB" dirty="0"/>
              <a:t>Lista </a:t>
            </a:r>
            <a:r>
              <a:rPr lang="en-GB" dirty="0" err="1"/>
              <a:t>fysiikan</a:t>
            </a:r>
            <a:r>
              <a:rPr lang="en-GB" dirty="0"/>
              <a:t> </a:t>
            </a:r>
            <a:r>
              <a:rPr lang="en-GB" dirty="0" err="1"/>
              <a:t>avainsanoista</a:t>
            </a:r>
            <a:endParaRPr lang="en-GB" dirty="0"/>
          </a:p>
          <a:p>
            <a:pPr lvl="1"/>
            <a:r>
              <a:rPr lang="en-GB" dirty="0"/>
              <a:t>25 </a:t>
            </a:r>
            <a:r>
              <a:rPr lang="en-GB" dirty="0" err="1"/>
              <a:t>eri</a:t>
            </a:r>
            <a:r>
              <a:rPr lang="en-GB" dirty="0"/>
              <a:t> </a:t>
            </a:r>
            <a:r>
              <a:rPr lang="en-GB" dirty="0" err="1"/>
              <a:t>oppitunnin</a:t>
            </a:r>
            <a:r>
              <a:rPr lang="en-GB" dirty="0"/>
              <a:t> </a:t>
            </a:r>
            <a:r>
              <a:rPr lang="en-GB" dirty="0" err="1"/>
              <a:t>opettajan</a:t>
            </a:r>
            <a:r>
              <a:rPr lang="en-GB" dirty="0"/>
              <a:t> </a:t>
            </a:r>
            <a:r>
              <a:rPr lang="en-GB" dirty="0" err="1"/>
              <a:t>puheet</a:t>
            </a:r>
            <a:r>
              <a:rPr lang="en-GB" dirty="0"/>
              <a:t> </a:t>
            </a:r>
            <a:r>
              <a:rPr lang="en-GB" dirty="0" err="1"/>
              <a:t>tekstimuodossa</a:t>
            </a:r>
            <a:r>
              <a:rPr lang="en-GB" dirty="0"/>
              <a:t> (</a:t>
            </a:r>
            <a:r>
              <a:rPr lang="en-GB" dirty="0" err="1"/>
              <a:t>AaltoASR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Opettajien</a:t>
            </a:r>
            <a:r>
              <a:rPr lang="en-GB" dirty="0"/>
              <a:t> </a:t>
            </a:r>
            <a:r>
              <a:rPr lang="en-GB" dirty="0" err="1"/>
              <a:t>testit</a:t>
            </a:r>
            <a:endParaRPr lang="en-GB" dirty="0"/>
          </a:p>
          <a:p>
            <a:pPr lvl="1"/>
            <a:r>
              <a:rPr lang="en-GB" dirty="0" err="1"/>
              <a:t>Oppilaiden</a:t>
            </a:r>
            <a:r>
              <a:rPr lang="en-GB" dirty="0"/>
              <a:t> pre </a:t>
            </a:r>
            <a:r>
              <a:rPr lang="en-GB" dirty="0" err="1"/>
              <a:t>ja</a:t>
            </a:r>
            <a:r>
              <a:rPr lang="en-GB" dirty="0"/>
              <a:t> post </a:t>
            </a:r>
            <a:r>
              <a:rPr lang="en-GB" dirty="0" err="1"/>
              <a:t>testit</a:t>
            </a:r>
            <a:endParaRPr lang="en-GB" dirty="0"/>
          </a:p>
          <a:p>
            <a:r>
              <a:rPr lang="en-GB" dirty="0" err="1"/>
              <a:t>Työkalut</a:t>
            </a:r>
            <a:endParaRPr lang="en-GB" dirty="0"/>
          </a:p>
          <a:p>
            <a:pPr lvl="1"/>
            <a:r>
              <a:rPr lang="en-GB" dirty="0"/>
              <a:t>NLTK Snowball stemmer</a:t>
            </a:r>
          </a:p>
          <a:p>
            <a:pPr lvl="1"/>
            <a:r>
              <a:rPr lang="en-GB" dirty="0" err="1"/>
              <a:t>TurkuNLP</a:t>
            </a:r>
            <a:r>
              <a:rPr lang="en-GB" dirty="0"/>
              <a:t> </a:t>
            </a:r>
            <a:r>
              <a:rPr lang="en-GB" dirty="0" err="1"/>
              <a:t>lemmatizer</a:t>
            </a:r>
            <a:endParaRPr lang="en-GB" dirty="0"/>
          </a:p>
          <a:p>
            <a:pPr lvl="1"/>
            <a:r>
              <a:rPr lang="en-GB" dirty="0"/>
              <a:t>Finnish Internet </a:t>
            </a:r>
            <a:r>
              <a:rPr lang="en-GB" dirty="0" err="1"/>
              <a:t>Parsebank</a:t>
            </a:r>
            <a:r>
              <a:rPr lang="en-GB" dirty="0"/>
              <a:t> word2vec</a:t>
            </a:r>
          </a:p>
          <a:p>
            <a:pPr lvl="1"/>
            <a:r>
              <a:rPr lang="en-GB" dirty="0" err="1"/>
              <a:t>NetworkX</a:t>
            </a:r>
            <a:r>
              <a:rPr lang="en-GB" dirty="0"/>
              <a:t> (</a:t>
            </a:r>
            <a:r>
              <a:rPr lang="en-GB" dirty="0" err="1"/>
              <a:t>verkkoanalyysi</a:t>
            </a:r>
            <a:r>
              <a:rPr lang="en-GB" dirty="0"/>
              <a:t>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2595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8E0F-C0FB-4828-898D-4A256E92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Yhteenveto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EB49-993A-4A78-896B-42CCA28F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Haastava</a:t>
            </a:r>
            <a:r>
              <a:rPr lang="en-GB" dirty="0"/>
              <a:t> </a:t>
            </a:r>
            <a:r>
              <a:rPr lang="en-GB" dirty="0" err="1"/>
              <a:t>aihe</a:t>
            </a:r>
            <a:r>
              <a:rPr lang="en-GB" dirty="0"/>
              <a:t>, </a:t>
            </a:r>
            <a:r>
              <a:rPr lang="en-GB" dirty="0" err="1"/>
              <a:t>haastava</a:t>
            </a:r>
            <a:r>
              <a:rPr lang="en-GB" dirty="0"/>
              <a:t> data</a:t>
            </a:r>
          </a:p>
          <a:p>
            <a:r>
              <a:rPr lang="en-GB" dirty="0" err="1"/>
              <a:t>Vähän</a:t>
            </a:r>
            <a:r>
              <a:rPr lang="en-GB" dirty="0"/>
              <a:t> </a:t>
            </a:r>
            <a:r>
              <a:rPr lang="en-GB" dirty="0" err="1"/>
              <a:t>tutkittu</a:t>
            </a:r>
            <a:endParaRPr lang="en-GB" dirty="0"/>
          </a:p>
          <a:p>
            <a:r>
              <a:rPr lang="en-GB" dirty="0" err="1"/>
              <a:t>Potentiaalia</a:t>
            </a:r>
            <a:r>
              <a:rPr lang="en-GB" dirty="0"/>
              <a:t> </a:t>
            </a:r>
            <a:r>
              <a:rPr lang="en-GB" dirty="0" err="1"/>
              <a:t>tutkia</a:t>
            </a:r>
            <a:r>
              <a:rPr lang="en-GB" dirty="0"/>
              <a:t> </a:t>
            </a:r>
            <a:r>
              <a:rPr lang="en-GB" dirty="0" err="1"/>
              <a:t>lisää</a:t>
            </a:r>
            <a:r>
              <a:rPr lang="en-GB" dirty="0"/>
              <a:t> (</a:t>
            </a:r>
            <a:r>
              <a:rPr lang="en-GB" dirty="0" err="1"/>
              <a:t>esim</a:t>
            </a:r>
            <a:r>
              <a:rPr lang="en-GB" dirty="0"/>
              <a:t> </a:t>
            </a:r>
            <a:r>
              <a:rPr lang="en-GB" dirty="0" err="1"/>
              <a:t>väitöskirjaan</a:t>
            </a:r>
            <a:r>
              <a:rPr lang="en-GB" dirty="0"/>
              <a:t> </a:t>
            </a:r>
            <a:r>
              <a:rPr lang="en-GB" dirty="0" err="1"/>
              <a:t>asti</a:t>
            </a:r>
            <a:r>
              <a:rPr lang="en-GB" dirty="0"/>
              <a:t>)</a:t>
            </a:r>
          </a:p>
          <a:p>
            <a:r>
              <a:rPr lang="en-GB" dirty="0" err="1"/>
              <a:t>Kiitokset</a:t>
            </a:r>
            <a:r>
              <a:rPr lang="en-GB" dirty="0"/>
              <a:t> </a:t>
            </a:r>
            <a:r>
              <a:rPr lang="en-GB" dirty="0" err="1"/>
              <a:t>ohjaajille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OKL:lle</a:t>
            </a:r>
            <a:r>
              <a:rPr lang="en-GB" dirty="0"/>
              <a:t> </a:t>
            </a:r>
            <a:r>
              <a:rPr lang="en-GB" dirty="0" err="1"/>
              <a:t>mahdollisuudesta</a:t>
            </a:r>
            <a:r>
              <a:rPr lang="en-GB" dirty="0"/>
              <a:t> </a:t>
            </a:r>
            <a:r>
              <a:rPr lang="en-GB" dirty="0" err="1"/>
              <a:t>tutkia</a:t>
            </a:r>
            <a:r>
              <a:rPr lang="en-GB" dirty="0"/>
              <a:t> </a:t>
            </a:r>
            <a:r>
              <a:rPr lang="en-GB" dirty="0" err="1"/>
              <a:t>tätä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214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E71D-CB33-4F17-82B0-D759214C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Lähteet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4B680-0280-47A2-A3DC-148DA5729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Fischer, Hans E, Peter </a:t>
            </a:r>
            <a:r>
              <a:rPr lang="en-GB" sz="1800" dirty="0" err="1"/>
              <a:t>Labudde</a:t>
            </a:r>
            <a:r>
              <a:rPr lang="en-GB" sz="1800" dirty="0"/>
              <a:t>, Knut Neumann, and </a:t>
            </a:r>
            <a:r>
              <a:rPr lang="en-GB" sz="1800" dirty="0" err="1"/>
              <a:t>Jouni</a:t>
            </a:r>
            <a:r>
              <a:rPr lang="en-GB" sz="1800" dirty="0"/>
              <a:t> </a:t>
            </a:r>
            <a:r>
              <a:rPr lang="en-GB" sz="1800" dirty="0" err="1"/>
              <a:t>Viiri</a:t>
            </a:r>
            <a:r>
              <a:rPr lang="en-GB" sz="1800" dirty="0"/>
              <a:t>. 2014.Quality of </a:t>
            </a:r>
            <a:r>
              <a:rPr lang="en-GB" sz="1800" dirty="0" err="1"/>
              <a:t>instructionin</a:t>
            </a:r>
            <a:r>
              <a:rPr lang="en-GB" sz="1800" dirty="0"/>
              <a:t> physics: Comparing Finland, Switzerland and </a:t>
            </a:r>
            <a:r>
              <a:rPr lang="en-GB" sz="1800" dirty="0" err="1"/>
              <a:t>Germany.Waxmann</a:t>
            </a:r>
            <a:r>
              <a:rPr lang="en-GB" sz="1800" dirty="0"/>
              <a:t> Verlag</a:t>
            </a:r>
          </a:p>
          <a:p>
            <a:r>
              <a:rPr lang="en-GB" sz="1800" dirty="0"/>
              <a:t>Caballero, Daniela, Roberto Araya, Hanna </a:t>
            </a:r>
            <a:r>
              <a:rPr lang="en-GB" sz="1800" dirty="0" err="1"/>
              <a:t>Kronholm</a:t>
            </a:r>
            <a:r>
              <a:rPr lang="en-GB" sz="1800" dirty="0"/>
              <a:t>, </a:t>
            </a:r>
            <a:r>
              <a:rPr lang="en-GB" sz="1800" dirty="0" err="1"/>
              <a:t>Jouni</a:t>
            </a:r>
            <a:r>
              <a:rPr lang="en-GB" sz="1800" dirty="0"/>
              <a:t> </a:t>
            </a:r>
            <a:r>
              <a:rPr lang="en-GB" sz="1800" dirty="0" err="1"/>
              <a:t>Viiri</a:t>
            </a:r>
            <a:r>
              <a:rPr lang="en-GB" sz="1800" dirty="0"/>
              <a:t>, André </a:t>
            </a:r>
            <a:r>
              <a:rPr lang="en-GB" sz="1800" dirty="0" err="1"/>
              <a:t>Mansikkaniemi,Sami</a:t>
            </a:r>
            <a:r>
              <a:rPr lang="en-GB" sz="1800" dirty="0"/>
              <a:t> </a:t>
            </a:r>
            <a:r>
              <a:rPr lang="en-GB" sz="1800" dirty="0" err="1"/>
              <a:t>Lehesvuori</a:t>
            </a:r>
            <a:r>
              <a:rPr lang="en-GB" sz="1800" dirty="0"/>
              <a:t>, </a:t>
            </a:r>
            <a:r>
              <a:rPr lang="en-GB" sz="1800" dirty="0" err="1"/>
              <a:t>Tuomas</a:t>
            </a:r>
            <a:r>
              <a:rPr lang="en-GB" sz="1800" dirty="0"/>
              <a:t> Virtanen, and </a:t>
            </a:r>
            <a:r>
              <a:rPr lang="en-GB" sz="1800" dirty="0" err="1"/>
              <a:t>Mikko</a:t>
            </a:r>
            <a:r>
              <a:rPr lang="en-GB" sz="1800" dirty="0"/>
              <a:t> </a:t>
            </a:r>
            <a:r>
              <a:rPr lang="en-GB" sz="1800" dirty="0" err="1"/>
              <a:t>Kurimo</a:t>
            </a:r>
            <a:r>
              <a:rPr lang="en-GB" sz="1800" dirty="0"/>
              <a:t>. 2017. “ASR in classroom </a:t>
            </a:r>
            <a:r>
              <a:rPr lang="en-GB" sz="1800" dirty="0" err="1"/>
              <a:t>today:automatic</a:t>
            </a:r>
            <a:r>
              <a:rPr lang="en-GB" sz="1800" dirty="0"/>
              <a:t> visualization of conceptual network in science classrooms”. </a:t>
            </a:r>
            <a:r>
              <a:rPr lang="en-GB" sz="1800" dirty="0" err="1"/>
              <a:t>InEuropean</a:t>
            </a:r>
            <a:r>
              <a:rPr lang="en-GB" sz="1800" dirty="0"/>
              <a:t> Confer-</a:t>
            </a:r>
            <a:r>
              <a:rPr lang="en-GB" sz="1800" dirty="0" err="1"/>
              <a:t>ence</a:t>
            </a:r>
            <a:r>
              <a:rPr lang="en-GB" sz="1800" dirty="0"/>
              <a:t> on Technology Enhanced Learning,541–544. Springer. doi:10.1007/978-3-319-66610-5_58.</a:t>
            </a:r>
            <a:endParaRPr lang="LID4096" sz="1800" dirty="0"/>
          </a:p>
        </p:txBody>
      </p:sp>
    </p:spTree>
    <p:extLst>
      <p:ext uri="{BB962C8B-B14F-4D97-AF65-F5344CB8AC3E}">
        <p14:creationId xmlns:p14="http://schemas.microsoft.com/office/powerpoint/2010/main" val="397588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261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Automaattinen puheentunnistus fysiikan opettajakoulutuksessa</vt:lpstr>
      <vt:lpstr>Esittely</vt:lpstr>
      <vt:lpstr>Tausta</vt:lpstr>
      <vt:lpstr>Tutkimus</vt:lpstr>
      <vt:lpstr>Nykytilanne</vt:lpstr>
      <vt:lpstr>Yhteenveto</vt:lpstr>
      <vt:lpstr>Lähteet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Automaattinen puheentunnistus fysiikan opettajakoulutuksessa</dc:title>
  <dc:creator>Aleksander Lempinen</dc:creator>
  <cp:lastModifiedBy>Aleksander Lempinen</cp:lastModifiedBy>
  <cp:revision>11</cp:revision>
  <dcterms:created xsi:type="dcterms:W3CDTF">2019-04-01T02:33:48Z</dcterms:created>
  <dcterms:modified xsi:type="dcterms:W3CDTF">2019-04-01T03:39:24Z</dcterms:modified>
</cp:coreProperties>
</file>