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323" r:id="rId6"/>
    <p:sldId id="332" r:id="rId7"/>
    <p:sldId id="325" r:id="rId8"/>
    <p:sldId id="326" r:id="rId9"/>
    <p:sldId id="331" r:id="rId10"/>
    <p:sldId id="327" r:id="rId11"/>
    <p:sldId id="330" r:id="rId12"/>
    <p:sldId id="333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4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9FB72-1074-A8CD-386F-B3C16D54E7CB}" v="105" dt="2024-09-19T07:28:15.147"/>
    <p1510:client id="{2D0CDC80-0024-EF33-8021-F267FBC77C84}" v="179" dt="2024-09-18T10:30:02.793"/>
    <p1510:client id="{67D736E5-FF21-B62F-E4AA-5985CCE2F198}" v="15" dt="2024-09-18T11:55:00.079"/>
    <p1510:client id="{927A6091-AF1B-3009-A41C-371E419C4B5D}" v="85" dt="2024-09-18T10:23:22.194"/>
    <p1510:client id="{AC213D46-D1E7-1734-D315-6DBD7DD35F5B}" v="18" dt="2024-09-20T07:01:08.080"/>
    <p1510:client id="{ADE04BB7-1F41-3296-A5C1-6DA2AA8708CC}" v="71" dt="2024-09-20T06:57:20.545"/>
    <p1510:client id="{D4B1E26A-6B0C-BD03-0582-2EB47135FF17}" v="18" dt="2024-09-20T07:24:00.963"/>
    <p1510:client id="{E42038F4-3BD8-9A3B-077B-31995A92D975}" v="112" dt="2024-09-19T17:12:30.118"/>
    <p1510:client id="{FC9A0BA4-E312-FECD-9297-B38F2748714D}" v="18" dt="2024-09-18T10:10:32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7CE5B-52E7-4EB2-9D2C-1EF6F2451708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8C8E0-269D-4702-9835-D5162C01138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3607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/>
              <a:t>Här är en tom mall som ni kan fylla i ert</a:t>
            </a:r>
            <a:r>
              <a:rPr lang="sv-SE" baseline="0"/>
              <a:t> resultat. </a:t>
            </a:r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BA984-0FD2-49BE-8401-5AB3DDB2E137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284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C1D083-E704-9875-E5AF-AF1F0691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084D18B-ED85-E7A0-0AE4-A64BE35101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D62E2B0-4621-70D7-AE91-9FF8C483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AA8E6E4-ED8B-50EA-5C16-5BEC6559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91A5540-3559-F3C4-6511-3C4364F4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235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00B59A5-40A3-4705-8789-86171D68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7DF1525-AA6C-1ACA-CCA5-E1FA3561B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69CB45-885B-92FB-19FD-C2BED813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78CC74-1792-8152-3646-2325059E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BB8DE9E-DFD9-2C53-F147-30F5A92F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530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0EDDF6E-7AB7-6D4C-BBDD-5E627A5F2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96941180-5944-4078-B64C-6BC3B71D8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F77AC14-A2CF-83F4-1D69-F9E35A2EB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3A3482-B8D7-0F7F-C695-BA0B0B39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A92AA4F-432C-FE6A-96B1-A270E533C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326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D4C6D6A-0CA3-B445-11D1-41133D72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A90B66D-0A99-3403-4344-1F7B4F72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807FB40-A6A4-6A52-D41A-1FB8AF26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901BD49-8172-0F33-CF19-94230540A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5CE9A27-41A7-70C4-89E0-7CD6926E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82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9A93BAC-A200-CAB8-BD85-14864B9F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AB63293-6A28-FB6E-4E82-181FBC32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B0A7C07-FA79-F6F7-D539-C2912FA2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4BFBB9-2B26-B5F7-4549-92179BC3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3306CF-685D-101D-C4F1-C7E4E675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867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DF12B4-5CEB-8033-C3C1-8D858921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1476D4-7441-57F5-73A3-BED1AF31B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237FC8F-6708-D830-2785-342ACBC9A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8320992-8605-7C08-1925-22FCF14D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C40AE8A-9514-E4BF-259F-03D486F1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60BBA97-A4BD-FF68-E0BE-7CB6DA35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3716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75D0E8-6987-D706-FDFF-F5E0969D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1E8CD57-149B-2FBD-043B-F924C982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690AD29-173D-C437-8BE3-66156B312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991772D-6895-CCF5-BB15-FD0DC9E3E2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E706E05-B132-A61E-2EA4-6B00902D0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6960D118-5493-1FBD-C668-55AD270E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0357E15-0B88-575E-D475-D946A36C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D13B3BE7-EF81-E4E0-BD13-E5CEF8F4C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563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A921C1-7B29-3821-0BA2-1F8E826E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AA6DAAB-C632-049F-0C5C-8BBAAB4A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72DB33F-8A5E-8222-7E9E-A5383948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6AD2F67-637B-D83B-704A-78205627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765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21EB99FD-D3F8-800C-8EEE-4010C4B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D85A541E-E7F0-7D40-1BCA-148B553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84C25D6-26A9-EB46-4D08-8C759751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315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522CD-E28C-7247-DEBA-5A10FA6C0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4407BA5-5BDC-1D0F-C8BE-65E3C1D0B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140ADBA-AF8C-4FDB-8AB7-AA915F2B4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016464-557D-F36C-C88A-B4686F05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95388C2-7C70-23A9-B099-E0D532E35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02C2723-3535-3839-D0E3-CCDDC3A4C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541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735E893-6BD0-06BC-6CDC-9A2DD0F7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4B039817-40F6-F7C1-D8B9-74A70DDC7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31705E9-2392-6F96-0DA1-FAA83D8CC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F3B89CA-93D5-EC80-2938-4208302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20FB5506-DC07-E204-A063-EC8F6226E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312B279-183F-5C30-0E22-D227D3B6C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221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7FE1AA9F-9AAE-182E-D347-880AD9B9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7663ECE-3FB6-32EF-25A6-C91EAFA3B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A0D82BA-CE6B-4DDB-C93D-5CD1360E0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AC5E86-590E-46D2-8B43-859D8FF16C3F}" type="datetimeFigureOut">
              <a:rPr lang="sv-SE" smtClean="0"/>
              <a:t>2025-02-02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AC80AB8-0463-854B-A0A8-12E4A8ABC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6A8CCE8-C56C-071D-AED9-4179BEC78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96DC2B-B411-4E64-896E-DD3C13CA50C2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3227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objekt 3" descr="En bild som visar symbol, clipart, typografi, illustration&#10;&#10;Automatiskt genererad beskrivning">
            <a:extLst>
              <a:ext uri="{FF2B5EF4-FFF2-40B4-BE49-F238E27FC236}">
                <a16:creationId xmlns:a16="http://schemas.microsoft.com/office/drawing/2014/main" id="{CEED5401-05C2-6F33-50FE-A0E9D1E3B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200" y="189535"/>
            <a:ext cx="4947804" cy="6470071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736F8F1-006B-F598-CDD2-CA4DAC13C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49279" y="-986428"/>
            <a:ext cx="9144000" cy="2387600"/>
          </a:xfrm>
        </p:spPr>
        <p:txBody>
          <a:bodyPr/>
          <a:lstStyle/>
          <a:p>
            <a:r>
              <a:rPr lang="sv-SE"/>
              <a:t>Agenda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67554C4-3121-4425-0159-E4F4BA09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154" y="1714759"/>
            <a:ext cx="9144000" cy="47657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250000"/>
              </a:lnSpc>
              <a:buChar char="•"/>
            </a:pPr>
            <a:r>
              <a:rPr lang="sv-SE" sz="2800"/>
              <a:t>Nuvarande mognad</a:t>
            </a:r>
          </a:p>
          <a:p>
            <a:pPr marL="342900" indent="-342900" algn="l">
              <a:lnSpc>
                <a:spcPct val="250000"/>
              </a:lnSpc>
              <a:buChar char="•"/>
            </a:pPr>
            <a:r>
              <a:rPr lang="sv-SE" sz="2800"/>
              <a:t>Förbättringsförslag och åtgärder</a:t>
            </a:r>
          </a:p>
          <a:p>
            <a:pPr marL="342900" indent="-342900" algn="l">
              <a:lnSpc>
                <a:spcPct val="250000"/>
              </a:lnSpc>
              <a:buChar char="•"/>
            </a:pPr>
            <a:r>
              <a:rPr lang="sv-SE" sz="2800"/>
              <a:t>Hur kan ni implementera det och vem ska ha ansvaret?</a:t>
            </a:r>
          </a:p>
        </p:txBody>
      </p:sp>
    </p:spTree>
    <p:extLst>
      <p:ext uri="{BB962C8B-B14F-4D97-AF65-F5344CB8AC3E}">
        <p14:creationId xmlns:p14="http://schemas.microsoft.com/office/powerpoint/2010/main" val="96050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/>
          <p:cNvSpPr>
            <a:spLocks noGrp="1"/>
          </p:cNvSpPr>
          <p:nvPr>
            <p:ph type="title"/>
          </p:nvPr>
        </p:nvSpPr>
        <p:spPr>
          <a:xfrm>
            <a:off x="452284" y="319548"/>
            <a:ext cx="9576260" cy="915138"/>
          </a:xfrm>
        </p:spPr>
        <p:txBody>
          <a:bodyPr>
            <a:noAutofit/>
          </a:bodyPr>
          <a:lstStyle/>
          <a:p>
            <a:r>
              <a:rPr lang="sv-SE" sz="4400"/>
              <a:t>Vårt resultat för Mognadsdialogen</a:t>
            </a:r>
          </a:p>
        </p:txBody>
      </p:sp>
      <p:graphicFrame>
        <p:nvGraphicFramePr>
          <p:cNvPr id="5" name="Platshållare för innehåll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75119937"/>
              </p:ext>
            </p:extLst>
          </p:nvPr>
        </p:nvGraphicFramePr>
        <p:xfrm>
          <a:off x="452284" y="1509204"/>
          <a:ext cx="10074379" cy="5029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197">
                  <a:extLst>
                    <a:ext uri="{9D8B030D-6E8A-4147-A177-3AD203B41FA5}">
                      <a16:colId xmlns:a16="http://schemas.microsoft.com/office/drawing/2014/main" val="3178722643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442287585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378512077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3040306001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2441235584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3353776641"/>
                    </a:ext>
                  </a:extLst>
                </a:gridCol>
                <a:gridCol w="1439197">
                  <a:extLst>
                    <a:ext uri="{9D8B030D-6E8A-4147-A177-3AD203B41FA5}">
                      <a16:colId xmlns:a16="http://schemas.microsoft.com/office/drawing/2014/main" val="353751490"/>
                    </a:ext>
                  </a:extLst>
                </a:gridCol>
              </a:tblGrid>
              <a:tr h="979875">
                <a:tc>
                  <a:txBody>
                    <a:bodyPr/>
                    <a:lstStyle/>
                    <a:p>
                      <a:pPr algn="ctr"/>
                      <a:r>
                        <a:rPr lang="sv-SE"/>
                        <a:t>Nivå</a:t>
                      </a:r>
                      <a:r>
                        <a:rPr lang="sv-SE" baseline="0"/>
                        <a:t> 4</a:t>
                      </a:r>
                      <a:endParaRPr lang="sv-SE"/>
                    </a:p>
                  </a:txBody>
                  <a:tcPr anchor="ctr">
                    <a:solidFill>
                      <a:srgbClr val="41B496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14593"/>
                  </a:ext>
                </a:extLst>
              </a:tr>
              <a:tr h="979875">
                <a:tc>
                  <a:txBody>
                    <a:bodyPr/>
                    <a:lstStyle/>
                    <a:p>
                      <a:pPr algn="ctr"/>
                      <a:r>
                        <a:rPr lang="sv-SE"/>
                        <a:t>Nivå</a:t>
                      </a:r>
                      <a:r>
                        <a:rPr lang="sv-SE" baseline="0"/>
                        <a:t> 3</a:t>
                      </a:r>
                      <a:endParaRPr lang="sv-SE"/>
                    </a:p>
                  </a:txBody>
                  <a:tcPr anchor="ctr">
                    <a:solidFill>
                      <a:srgbClr val="FFCD46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835155"/>
                  </a:ext>
                </a:extLst>
              </a:tr>
              <a:tr h="979875">
                <a:tc>
                  <a:txBody>
                    <a:bodyPr/>
                    <a:lstStyle/>
                    <a:p>
                      <a:pPr algn="ctr"/>
                      <a:r>
                        <a:rPr lang="sv-SE"/>
                        <a:t>Nivå</a:t>
                      </a:r>
                      <a:r>
                        <a:rPr lang="sv-SE" baseline="0"/>
                        <a:t> 2</a:t>
                      </a:r>
                      <a:endParaRPr lang="sv-SE"/>
                    </a:p>
                  </a:txBody>
                  <a:tcPr anchor="ctr">
                    <a:solidFill>
                      <a:srgbClr val="DB4B32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solidFill>
                      <a:srgbClr val="DB4B32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138261"/>
                  </a:ext>
                </a:extLst>
              </a:tr>
              <a:tr h="979875">
                <a:tc>
                  <a:txBody>
                    <a:bodyPr/>
                    <a:lstStyle/>
                    <a:p>
                      <a:pPr algn="ctr"/>
                      <a:r>
                        <a:rPr lang="sv-SE">
                          <a:solidFill>
                            <a:schemeClr val="tx1"/>
                          </a:solidFill>
                        </a:rPr>
                        <a:t>Nivå</a:t>
                      </a:r>
                      <a:r>
                        <a:rPr lang="sv-SE" baseline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sv-SE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6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4B32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1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14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600129"/>
                  </a:ext>
                </a:extLst>
              </a:tr>
              <a:tr h="1109748">
                <a:tc>
                  <a:txBody>
                    <a:bodyPr/>
                    <a:lstStyle/>
                    <a:p>
                      <a:pPr algn="ctr"/>
                      <a:endParaRPr lang="sv-SE" sz="1400" b="1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Risk-hantering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Info-klassning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Incident-hantering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Upp-handling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Kompetens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b="1"/>
                        <a:t>Uppföljning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108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33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90DEB-3CCB-6064-FC01-D364355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Riskhantering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4FF089-51A7-8F3D-8638-DE7B410B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sv-SE" b="1" dirty="0"/>
              <a:t>Nuläge</a:t>
            </a:r>
            <a:endParaRPr lang="sv-SE" dirty="0"/>
          </a:p>
          <a:p>
            <a:pPr>
              <a:lnSpc>
                <a:spcPct val="200000"/>
              </a:lnSpc>
            </a:pPr>
            <a:r>
              <a:rPr lang="sv-SE" b="1" dirty="0"/>
              <a:t>Förbättringsförslag</a:t>
            </a:r>
          </a:p>
          <a:p>
            <a:pPr>
              <a:lnSpc>
                <a:spcPct val="200000"/>
              </a:lnSpc>
            </a:pPr>
            <a:r>
              <a:rPr lang="sv-SE" b="1" dirty="0"/>
              <a:t>Genomförande och ansvar</a:t>
            </a:r>
          </a:p>
          <a:p>
            <a:endParaRPr lang="sv-SE" b="1" dirty="0"/>
          </a:p>
          <a:p>
            <a:endParaRPr lang="sv-SE" b="1" dirty="0"/>
          </a:p>
        </p:txBody>
      </p:sp>
      <p:pic>
        <p:nvPicPr>
          <p:cNvPr id="5" name="Bildobjekt 4" descr="En bild som visar text, Teckensnitt, Grafik, röd&#10;&#10;Automatiskt genererad beskrivning">
            <a:extLst>
              <a:ext uri="{FF2B5EF4-FFF2-40B4-BE49-F238E27FC236}">
                <a16:creationId xmlns:a16="http://schemas.microsoft.com/office/drawing/2014/main" id="{BFFC840E-45AE-0377-A1A8-B1E7192F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52" y="-80"/>
            <a:ext cx="1687697" cy="11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4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90DEB-3CCB-6064-FC01-D3643555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727" y="-2521"/>
            <a:ext cx="10515600" cy="1319773"/>
          </a:xfrm>
        </p:spPr>
        <p:txBody>
          <a:bodyPr>
            <a:normAutofit/>
          </a:bodyPr>
          <a:lstStyle/>
          <a:p>
            <a:r>
              <a:rPr lang="sv-SE" sz="4400" dirty="0"/>
              <a:t>Informationsklassning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4FF089-51A7-8F3D-8638-DE7B410B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7602"/>
            <a:ext cx="10557353" cy="4443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sv-SE" sz="2800" b="1" dirty="0">
                <a:solidFill>
                  <a:srgbClr val="000000"/>
                </a:solidFill>
              </a:rPr>
              <a:t>Nuläge</a:t>
            </a:r>
            <a:br>
              <a:rPr lang="sv-SE" sz="2800" b="1" dirty="0">
                <a:solidFill>
                  <a:srgbClr val="000000"/>
                </a:solidFill>
              </a:rPr>
            </a:br>
            <a:endParaRPr lang="sv-SE" sz="2800" b="1" dirty="0"/>
          </a:p>
          <a:p>
            <a:pPr marL="457200" indent="-457200">
              <a:buChar char="•"/>
            </a:pPr>
            <a:r>
              <a:rPr lang="sv-SE" sz="2800" b="1" dirty="0">
                <a:solidFill>
                  <a:srgbClr val="000000"/>
                </a:solidFill>
              </a:rPr>
              <a:t>Informationsklassning</a:t>
            </a:r>
          </a:p>
          <a:p>
            <a:pPr marL="457200" indent="-457200">
              <a:buChar char="•"/>
            </a:pPr>
            <a:endParaRPr lang="sv-SE" sz="2800" b="1" dirty="0">
              <a:solidFill>
                <a:srgbClr val="000000"/>
              </a:solidFill>
            </a:endParaRPr>
          </a:p>
          <a:p>
            <a:pPr marL="457200" indent="-457200">
              <a:buChar char="•"/>
            </a:pPr>
            <a:r>
              <a:rPr lang="sv-SE" sz="2800" b="1" dirty="0">
                <a:solidFill>
                  <a:schemeClr val="tx1"/>
                </a:solidFill>
              </a:rPr>
              <a:t>Sannolikhet</a:t>
            </a:r>
            <a:br>
              <a:rPr lang="sv-SE" sz="2800" b="1" dirty="0">
                <a:solidFill>
                  <a:srgbClr val="000000"/>
                </a:solidFill>
              </a:rPr>
            </a:br>
            <a:endParaRPr lang="sv-SE" sz="2800" b="1" dirty="0"/>
          </a:p>
          <a:p>
            <a:pPr marL="457200" indent="-457200">
              <a:buChar char="•"/>
            </a:pPr>
            <a:r>
              <a:rPr lang="sv-SE" sz="2800" b="1" dirty="0">
                <a:solidFill>
                  <a:srgbClr val="000000"/>
                </a:solidFill>
              </a:rPr>
              <a:t>Önskat läge</a:t>
            </a:r>
            <a:br>
              <a:rPr lang="sv-SE" sz="2800" b="1" dirty="0">
                <a:solidFill>
                  <a:srgbClr val="000000"/>
                </a:solidFill>
              </a:rPr>
            </a:br>
            <a:endParaRPr lang="sv-SE" sz="2800" b="1"/>
          </a:p>
          <a:p>
            <a:pPr marL="457200" indent="-457200">
              <a:buChar char="•"/>
            </a:pPr>
            <a:r>
              <a:rPr lang="sv-SE" sz="2800" b="1" dirty="0">
                <a:solidFill>
                  <a:srgbClr val="000000"/>
                </a:solidFill>
              </a:rPr>
              <a:t>ISO27001</a:t>
            </a:r>
          </a:p>
        </p:txBody>
      </p:sp>
      <p:pic>
        <p:nvPicPr>
          <p:cNvPr id="4" name="Bildobjekt 3" descr="En bild som visar Teckensnitt, Grafik, text, grafisk design&#10;&#10;Automatiskt genererad beskrivning">
            <a:extLst>
              <a:ext uri="{FF2B5EF4-FFF2-40B4-BE49-F238E27FC236}">
                <a16:creationId xmlns:a16="http://schemas.microsoft.com/office/drawing/2014/main" id="{156737C2-5B9C-F142-D905-BC3FCE2CB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4902" y="4209"/>
            <a:ext cx="1599313" cy="1072559"/>
          </a:xfrm>
          <a:prstGeom prst="rect">
            <a:avLst/>
          </a:prstGeom>
        </p:spPr>
      </p:pic>
      <p:pic>
        <p:nvPicPr>
          <p:cNvPr id="7" name="Bildobjekt 6" descr="En bild som visar röd, symbol, Karmin, design&#10;&#10;Automatiskt genererad beskrivning">
            <a:extLst>
              <a:ext uri="{FF2B5EF4-FFF2-40B4-BE49-F238E27FC236}">
                <a16:creationId xmlns:a16="http://schemas.microsoft.com/office/drawing/2014/main" id="{4ECDD2AC-ACC8-77A3-ACF6-554519C2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75" y="2497522"/>
            <a:ext cx="1855760" cy="1861895"/>
          </a:xfrm>
          <a:prstGeom prst="rect">
            <a:avLst/>
          </a:prstGeom>
        </p:spPr>
      </p:pic>
      <p:pic>
        <p:nvPicPr>
          <p:cNvPr id="8" name="Bildobjekt 7" descr="En bild som visar bestick, nyckel, metall, lås&#10;&#10;Automatiskt genererad beskrivning">
            <a:extLst>
              <a:ext uri="{FF2B5EF4-FFF2-40B4-BE49-F238E27FC236}">
                <a16:creationId xmlns:a16="http://schemas.microsoft.com/office/drawing/2014/main" id="{971029FF-2BBD-CE23-1C0A-F710B3361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040" y="1573111"/>
            <a:ext cx="2082909" cy="1863833"/>
          </a:xfrm>
          <a:prstGeom prst="rect">
            <a:avLst/>
          </a:prstGeom>
        </p:spPr>
      </p:pic>
      <p:pic>
        <p:nvPicPr>
          <p:cNvPr id="5" name="Bildobjekt 4" descr="En bild som visar text, symbol, Teckensnitt, grön&#10;&#10;Automatiskt genererad beskrivning">
            <a:extLst>
              <a:ext uri="{FF2B5EF4-FFF2-40B4-BE49-F238E27FC236}">
                <a16:creationId xmlns:a16="http://schemas.microsoft.com/office/drawing/2014/main" id="{B3C43BB3-5059-1D62-C6AA-DF08AF076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7742" y="4774062"/>
            <a:ext cx="3648882" cy="124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90DEB-3CCB-6064-FC01-D364355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Incidenthantering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4FF089-51A7-8F3D-8638-DE7B410B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b="1">
                <a:ea typeface="+mn-lt"/>
                <a:cs typeface="+mn-lt"/>
              </a:rPr>
              <a:t>Säkerhetsåtgärder och riskanalys.</a:t>
            </a:r>
          </a:p>
          <a:p>
            <a:pPr marL="0" indent="0">
              <a:buNone/>
            </a:pPr>
            <a:endParaRPr lang="sv-SE" b="1">
              <a:ea typeface="+mn-lt"/>
              <a:cs typeface="+mn-lt"/>
            </a:endParaRPr>
          </a:p>
          <a:p>
            <a:r>
              <a:rPr lang="sv-SE" b="1">
                <a:ea typeface="+mn-lt"/>
                <a:cs typeface="+mn-lt"/>
              </a:rPr>
              <a:t>Incidenter och hot.</a:t>
            </a:r>
          </a:p>
          <a:p>
            <a:pPr marL="0" indent="0">
              <a:buNone/>
            </a:pPr>
            <a:endParaRPr lang="sv-SE" b="1">
              <a:ea typeface="+mn-lt"/>
              <a:cs typeface="+mn-lt"/>
            </a:endParaRPr>
          </a:p>
          <a:p>
            <a:r>
              <a:rPr lang="sv-SE" b="1">
                <a:ea typeface="+mn-lt"/>
                <a:cs typeface="+mn-lt"/>
              </a:rPr>
              <a:t>Bristande incidenthantering</a:t>
            </a:r>
            <a:endParaRPr lang="sv-SE" b="1"/>
          </a:p>
        </p:txBody>
      </p:sp>
      <p:pic>
        <p:nvPicPr>
          <p:cNvPr id="5" name="Bildobjekt 4" descr="En bild som visar text, Teckensnitt, Grafik, röd&#10;&#10;Automatiskt genererad beskrivning">
            <a:extLst>
              <a:ext uri="{FF2B5EF4-FFF2-40B4-BE49-F238E27FC236}">
                <a16:creationId xmlns:a16="http://schemas.microsoft.com/office/drawing/2014/main" id="{BFFC840E-45AE-0377-A1A8-B1E7192F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52" y="-80"/>
            <a:ext cx="1687697" cy="11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0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EC0CB50-ED38-79BB-648D-13F63CC4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Rekommendationer: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2BAECCD-3539-830B-A6D3-FC5AAAAB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b="1" dirty="0">
                <a:ea typeface="+mn-lt"/>
                <a:cs typeface="+mn-lt"/>
              </a:rPr>
              <a:t>Utveckla och Implementera en Informationssäkerhetspolicy.</a:t>
            </a:r>
            <a:endParaRPr lang="sv-SE" dirty="0">
              <a:ea typeface="+mn-lt"/>
              <a:cs typeface="+mn-lt"/>
            </a:endParaRPr>
          </a:p>
          <a:p>
            <a:r>
              <a:rPr lang="sv-SE" b="1" dirty="0">
                <a:ea typeface="+mn-lt"/>
                <a:cs typeface="+mn-lt"/>
              </a:rPr>
              <a:t>Genomföra riskbedömningar.</a:t>
            </a:r>
            <a:endParaRPr lang="sv-SE" dirty="0">
              <a:ea typeface="+mn-lt"/>
              <a:cs typeface="+mn-lt"/>
            </a:endParaRPr>
          </a:p>
          <a:p>
            <a:r>
              <a:rPr lang="sv-SE" b="1" dirty="0">
                <a:ea typeface="+mn-lt"/>
                <a:cs typeface="+mn-lt"/>
              </a:rPr>
              <a:t>Etablera en incidenthanteringsprocess</a:t>
            </a:r>
            <a:r>
              <a:rPr lang="sv-SE" dirty="0">
                <a:ea typeface="+mn-lt"/>
                <a:cs typeface="+mn-lt"/>
              </a:rPr>
              <a:t>.</a:t>
            </a:r>
            <a:endParaRPr lang="sv-SE" b="1" dirty="0">
              <a:ea typeface="+mn-lt"/>
              <a:cs typeface="+mn-lt"/>
            </a:endParaRPr>
          </a:p>
          <a:p>
            <a:r>
              <a:rPr lang="sv-SE" b="1" dirty="0">
                <a:ea typeface="+mn-lt"/>
                <a:cs typeface="+mn-lt"/>
              </a:rPr>
              <a:t>Utbildning och medvetenhet.</a:t>
            </a:r>
            <a:endParaRPr lang="sv-SE" dirty="0"/>
          </a:p>
          <a:p>
            <a:r>
              <a:rPr lang="sv-SE" b="1" dirty="0">
                <a:ea typeface="+mn-lt"/>
                <a:cs typeface="+mn-lt"/>
              </a:rPr>
              <a:t>Kontinuerlig Förbättring.</a:t>
            </a:r>
            <a:endParaRPr lang="sv-SE" dirty="0"/>
          </a:p>
          <a:p>
            <a:endParaRPr lang="sv-SE" b="1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2152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90DEB-3CCB-6064-FC01-D364355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Upphandling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4FF089-51A7-8F3D-8638-DE7B410B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b="1">
                <a:ea typeface="+mn-lt"/>
                <a:cs typeface="+mn-lt"/>
              </a:rPr>
              <a:t>Inköp och Försäljningsavdelningen.</a:t>
            </a:r>
            <a:endParaRPr lang="sv-SE" dirty="0">
              <a:ea typeface="+mn-lt"/>
              <a:cs typeface="+mn-lt"/>
            </a:endParaRPr>
          </a:p>
          <a:p>
            <a:r>
              <a:rPr lang="sv-SE" b="1">
                <a:ea typeface="+mn-lt"/>
                <a:cs typeface="+mn-lt"/>
              </a:rPr>
              <a:t>Försäkringar.</a:t>
            </a:r>
          </a:p>
          <a:p>
            <a:r>
              <a:rPr lang="sv-SE" b="1">
                <a:ea typeface="+mn-lt"/>
                <a:cs typeface="+mn-lt"/>
              </a:rPr>
              <a:t>IT-utrustning och andra verktyg. </a:t>
            </a:r>
            <a:endParaRPr lang="sv-SE" b="1" dirty="0"/>
          </a:p>
        </p:txBody>
      </p:sp>
      <p:pic>
        <p:nvPicPr>
          <p:cNvPr id="5" name="Bildobjekt 4" descr="En bild som visar text, Teckensnitt, Grafik, röd&#10;&#10;Automatiskt genererad beskrivning">
            <a:extLst>
              <a:ext uri="{FF2B5EF4-FFF2-40B4-BE49-F238E27FC236}">
                <a16:creationId xmlns:a16="http://schemas.microsoft.com/office/drawing/2014/main" id="{0262B64B-400A-801B-3758-B8677B4F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52" y="-80"/>
            <a:ext cx="1687697" cy="11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20DEF-94B1-3A82-6064-2BA2F79A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Rekommendationer: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1A6377D-17BC-AF4D-3D02-A816B3A76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b="1" dirty="0">
                <a:ea typeface="+mn-lt"/>
                <a:cs typeface="+mn-lt"/>
              </a:rPr>
              <a:t>Standardisera inköpsrutiner.</a:t>
            </a:r>
            <a:endParaRPr lang="sv-SE" dirty="0">
              <a:ea typeface="+mn-lt"/>
              <a:cs typeface="+mn-lt"/>
            </a:endParaRPr>
          </a:p>
          <a:p>
            <a:r>
              <a:rPr lang="sv-SE" b="1" dirty="0">
                <a:ea typeface="+mn-lt"/>
                <a:cs typeface="+mn-lt"/>
              </a:rPr>
              <a:t>Leverantörshantering.</a:t>
            </a:r>
            <a:endParaRPr lang="sv-SE" dirty="0">
              <a:ea typeface="+mn-lt"/>
              <a:cs typeface="+mn-lt"/>
            </a:endParaRPr>
          </a:p>
          <a:p>
            <a:r>
              <a:rPr lang="sv-SE" b="1" dirty="0">
                <a:ea typeface="+mn-lt"/>
                <a:cs typeface="+mn-lt"/>
              </a:rPr>
              <a:t>Riskhantering och Försäkringar.</a:t>
            </a:r>
          </a:p>
          <a:p>
            <a:r>
              <a:rPr lang="sv-SE" b="1" dirty="0">
                <a:ea typeface="+mn-lt"/>
                <a:cs typeface="+mn-lt"/>
              </a:rPr>
              <a:t>Kommunikation, utvärdering och uppföljning.</a:t>
            </a:r>
          </a:p>
          <a:p>
            <a:r>
              <a:rPr lang="sv-SE" b="1" dirty="0">
                <a:ea typeface="+mn-lt"/>
                <a:cs typeface="+mn-lt"/>
              </a:rPr>
              <a:t>Kontinuerlig förbättring.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79626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190DEB-3CCB-6064-FC01-D36435550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Kompetens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94FF089-51A7-8F3D-8638-DE7B410B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sv-SE" b="1" dirty="0"/>
              <a:t>Nuläge</a:t>
            </a:r>
            <a:endParaRPr lang="sv-SE" dirty="0"/>
          </a:p>
          <a:p>
            <a:pPr>
              <a:lnSpc>
                <a:spcPct val="200000"/>
              </a:lnSpc>
            </a:pPr>
            <a:r>
              <a:rPr lang="sv-SE" b="1" dirty="0"/>
              <a:t>Förbättringsförslag</a:t>
            </a:r>
          </a:p>
          <a:p>
            <a:pPr>
              <a:lnSpc>
                <a:spcPct val="200000"/>
              </a:lnSpc>
            </a:pPr>
            <a:r>
              <a:rPr lang="sv-SE" b="1" dirty="0"/>
              <a:t>Genomförande och ansvar</a:t>
            </a:r>
          </a:p>
          <a:p>
            <a:endParaRPr lang="sv-SE" b="1" dirty="0"/>
          </a:p>
          <a:p>
            <a:endParaRPr lang="sv-SE" b="1" dirty="0"/>
          </a:p>
        </p:txBody>
      </p:sp>
      <p:pic>
        <p:nvPicPr>
          <p:cNvPr id="5" name="Bildobjekt 4" descr="En bild som visar text, Teckensnitt, Grafik, röd&#10;&#10;Automatiskt genererad beskrivning">
            <a:extLst>
              <a:ext uri="{FF2B5EF4-FFF2-40B4-BE49-F238E27FC236}">
                <a16:creationId xmlns:a16="http://schemas.microsoft.com/office/drawing/2014/main" id="{BFFC840E-45AE-0377-A1A8-B1E7192F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852" y="-80"/>
            <a:ext cx="1687697" cy="111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9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1f9431-eabd-4164-82bb-0a0d0c2943e2">
      <Terms xmlns="http://schemas.microsoft.com/office/infopath/2007/PartnerControls"/>
    </lcf76f155ced4ddcb4097134ff3c332f>
    <TaxCatchAll xmlns="5cd45687-e06f-48c6-8f6f-7a2d06b2142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755FFC32252449B8E13CA2D717DD64" ma:contentTypeVersion="11" ma:contentTypeDescription="Skapa ett nytt dokument." ma:contentTypeScope="" ma:versionID="8a42cac7c66a333d1b859d89fd0ae70d">
  <xsd:schema xmlns:xsd="http://www.w3.org/2001/XMLSchema" xmlns:xs="http://www.w3.org/2001/XMLSchema" xmlns:p="http://schemas.microsoft.com/office/2006/metadata/properties" xmlns:ns2="571f9431-eabd-4164-82bb-0a0d0c2943e2" xmlns:ns3="5cd45687-e06f-48c6-8f6f-7a2d06b21425" targetNamespace="http://schemas.microsoft.com/office/2006/metadata/properties" ma:root="true" ma:fieldsID="a5ae780e2c38d35fe300506f775b77b9" ns2:_="" ns3:_="">
    <xsd:import namespace="571f9431-eabd-4164-82bb-0a0d0c2943e2"/>
    <xsd:import namespace="5cd45687-e06f-48c6-8f6f-7a2d06b214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1f9431-eabd-4164-82bb-0a0d0c2943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eringar" ma:readOnly="false" ma:fieldId="{5cf76f15-5ced-4ddc-b409-7134ff3c332f}" ma:taxonomyMulti="true" ma:sspId="a1e0213d-ec2a-484f-b77d-75d09db3927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d45687-e06f-48c6-8f6f-7a2d06b2142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9b7f3fa-de11-49c3-a29d-152f6edae435}" ma:internalName="TaxCatchAll" ma:showField="CatchAllData" ma:web="5cd45687-e06f-48c6-8f6f-7a2d06b214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84B0D9-2F4D-4CE0-BE69-D0DF61716F00}">
  <ds:schemaRefs>
    <ds:schemaRef ds:uri="39100aeb-aa33-445a-8152-ce4f646bad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71f9431-eabd-4164-82bb-0a0d0c2943e2"/>
    <ds:schemaRef ds:uri="5cd45687-e06f-48c6-8f6f-7a2d06b21425"/>
  </ds:schemaRefs>
</ds:datastoreItem>
</file>

<file path=customXml/itemProps2.xml><?xml version="1.0" encoding="utf-8"?>
<ds:datastoreItem xmlns:ds="http://schemas.openxmlformats.org/officeDocument/2006/customXml" ds:itemID="{0073C67A-CDE2-4999-A91E-20FAAE8A91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5E22F7-4189-4072-A9B4-CA45524486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1f9431-eabd-4164-82bb-0a0d0c2943e2"/>
    <ds:schemaRef ds:uri="5cd45687-e06f-48c6-8f6f-7a2d06b214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Bredbild</PresentationFormat>
  <Paragraphs>55</Paragraphs>
  <Slides>9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Office-tema</vt:lpstr>
      <vt:lpstr>Agenda</vt:lpstr>
      <vt:lpstr>Vårt resultat för Mognadsdialogen</vt:lpstr>
      <vt:lpstr>Riskhantering</vt:lpstr>
      <vt:lpstr>Informationsklassning</vt:lpstr>
      <vt:lpstr>Incidenthantering</vt:lpstr>
      <vt:lpstr>Rekommendationer: </vt:lpstr>
      <vt:lpstr>Upphandling</vt:lpstr>
      <vt:lpstr>Rekommendationer: </vt:lpstr>
      <vt:lpstr>Kompetens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Polstam (elev)</dc:creator>
  <cp:lastModifiedBy>Allen Camille Muco</cp:lastModifiedBy>
  <cp:revision>143</cp:revision>
  <dcterms:created xsi:type="dcterms:W3CDTF">2024-09-18T10:04:19Z</dcterms:created>
  <dcterms:modified xsi:type="dcterms:W3CDTF">2025-02-02T21:53:53Z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0x01010016D6D5848571114C8C3BCAD7F3C30768</vt:lpwstr>
  </property>
  <property fmtid="{D5CDD505-2E9C-101B-9397-08002B2CF9AE}" pid="3" name="MediaServiceImageTags">
    <vt:lpwstr/>
  </property>
</Properties>
</file>