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0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8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1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4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2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9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3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2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7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Teaching Teachers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Food: Cultures, Subcultures, and Modern YA Issues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56281"/>
            <a:ext cx="2362200" cy="28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959558" cy="1499616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</a:rPr>
              <a:t>What Did We </a:t>
            </a:r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</a:rPr>
              <a:t>Talk About? The Expected and Unexpected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2086"/>
            <a:ext cx="9720073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Influence of </a:t>
            </a:r>
            <a:r>
              <a:rPr lang="en-US" sz="2400" dirty="0" smtClean="0"/>
              <a:t>Family*</a:t>
            </a:r>
            <a:r>
              <a:rPr lang="en-US" sz="2400" dirty="0" smtClean="0"/>
              <a:t>		Health, Exercise, and </a:t>
            </a:r>
            <a:r>
              <a:rPr lang="en-US" sz="2400" dirty="0" smtClean="0"/>
              <a:t>Weight*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Food Origins				Organic vs. Inorganic Foods</a:t>
            </a:r>
          </a:p>
          <a:p>
            <a:pPr marL="0" indent="0">
              <a:buNone/>
            </a:pPr>
            <a:r>
              <a:rPr lang="en-US" sz="2400" dirty="0" smtClean="0"/>
              <a:t>Culture	</a:t>
            </a:r>
            <a:r>
              <a:rPr lang="en-US" sz="2400" dirty="0" smtClean="0"/>
              <a:t>*</a:t>
            </a:r>
            <a:r>
              <a:rPr lang="en-US" sz="2400" dirty="0" smtClean="0"/>
              <a:t>				Businesses</a:t>
            </a:r>
          </a:p>
          <a:p>
            <a:pPr marL="0" indent="0">
              <a:buNone/>
            </a:pPr>
            <a:r>
              <a:rPr lang="en-US" sz="2400" dirty="0"/>
              <a:t>Memories/Adolescent </a:t>
            </a:r>
            <a:r>
              <a:rPr lang="en-US" sz="2400" dirty="0" smtClean="0"/>
              <a:t>Experiences	Acquired </a:t>
            </a:r>
            <a:r>
              <a:rPr lang="en-US" sz="2400" dirty="0"/>
              <a:t>Tastes/Preferences</a:t>
            </a:r>
          </a:p>
          <a:p>
            <a:pPr marL="0" indent="0">
              <a:buNone/>
            </a:pPr>
            <a:r>
              <a:rPr lang="en-US" sz="2400" dirty="0"/>
              <a:t>Food </a:t>
            </a:r>
            <a:r>
              <a:rPr lang="en-US" sz="2400" dirty="0" smtClean="0"/>
              <a:t>Mistakes				Food </a:t>
            </a:r>
            <a:r>
              <a:rPr lang="en-US" sz="2400" dirty="0"/>
              <a:t>as Rebellion</a:t>
            </a:r>
          </a:p>
          <a:p>
            <a:pPr marL="0" indent="0">
              <a:buNone/>
            </a:pPr>
            <a:r>
              <a:rPr lang="en-US" sz="2400" dirty="0"/>
              <a:t>Personal Rituals/Meal </a:t>
            </a:r>
            <a:r>
              <a:rPr lang="en-US" sz="2400" dirty="0" smtClean="0"/>
              <a:t>Times		Influence </a:t>
            </a:r>
            <a:r>
              <a:rPr lang="en-US" sz="2400" dirty="0"/>
              <a:t>of Spouses/Significant Others</a:t>
            </a:r>
          </a:p>
          <a:p>
            <a:pPr marL="0" indent="0">
              <a:buNone/>
            </a:pPr>
            <a:r>
              <a:rPr lang="en-US" sz="2400" dirty="0" smtClean="0"/>
              <a:t>Recipes					</a:t>
            </a:r>
            <a:r>
              <a:rPr lang="en-US" sz="2400" dirty="0" smtClean="0"/>
              <a:t>Taboos*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Allergies/Medical </a:t>
            </a:r>
            <a:r>
              <a:rPr lang="en-US" sz="2400" dirty="0" smtClean="0"/>
              <a:t>Conditions*</a:t>
            </a:r>
            <a:r>
              <a:rPr lang="en-US" sz="2400" dirty="0" smtClean="0"/>
              <a:t>		Food </a:t>
            </a:r>
            <a:r>
              <a:rPr lang="en-US" sz="2400" dirty="0"/>
              <a:t>Accommodations</a:t>
            </a:r>
          </a:p>
          <a:p>
            <a:pPr marL="0" indent="0">
              <a:buNone/>
            </a:pPr>
            <a:r>
              <a:rPr lang="en-US" sz="2400" dirty="0" smtClean="0"/>
              <a:t>Religion*</a:t>
            </a:r>
            <a:r>
              <a:rPr lang="en-US" sz="2400" dirty="0" smtClean="0"/>
              <a:t>				</a:t>
            </a:r>
            <a:r>
              <a:rPr lang="en-US" sz="2400" smtClean="0"/>
              <a:t>Socio-Economic </a:t>
            </a:r>
            <a:r>
              <a:rPr lang="en-US" sz="2400" smtClean="0"/>
              <a:t>Class*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2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</a:rPr>
              <a:t>Much to Our Surprise…!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dirty="0" smtClean="0"/>
              <a:t>Humans have extensive connections to food. (Culture, Religion, Class, Health, Etc.)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endParaRPr lang="en-US" dirty="0"/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dirty="0" smtClean="0"/>
              <a:t>We internalize ideas of food due to personal, familial, and friendship experiences.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endParaRPr lang="en-US" dirty="0"/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dirty="0" smtClean="0"/>
              <a:t>The concept of food includes the importance of medical considerations. (Allergies, Intolerances, etc.)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endParaRPr lang="en-US" dirty="0"/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dirty="0" smtClean="0"/>
              <a:t>It is important for the teacher to demonstrate healthy habits, including eating and self-perception.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</a:rPr>
              <a:t>How Did We Help Them Prepare?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Autofit/>
          </a:bodyPr>
          <a:lstStyle/>
          <a:p>
            <a:pPr marL="347663" indent="-3476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In-depth thought about themselves as individuals, family members, and consumers.</a:t>
            </a:r>
          </a:p>
          <a:p>
            <a:pPr marL="347663" indent="-3476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Recognition of stereotypes and their effects.</a:t>
            </a:r>
          </a:p>
          <a:p>
            <a:pPr marL="347663" indent="-3476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Exploration of the effects of food on daily life for adults and adolescents.</a:t>
            </a:r>
          </a:p>
          <a:p>
            <a:pPr marL="347663" indent="-3476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Garnered information about eating disorders, their detection, and their treatment, and their prevalence.</a:t>
            </a:r>
          </a:p>
          <a:p>
            <a:pPr marL="347663" indent="-3476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Creation of annotated bibliography of useful resources (across genres) that would help them teach about food in literature.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</a:rPr>
              <a:t>What Was </a:t>
            </a:r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</a:rPr>
              <a:t>he Project?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a cultural studies unit encompassing four class sessions that helps future educators learn about teaching food in a literature classroom.</a:t>
            </a:r>
          </a:p>
          <a:p>
            <a:endParaRPr lang="en-US" sz="2800" dirty="0"/>
          </a:p>
          <a:p>
            <a:r>
              <a:rPr lang="en-US" sz="2800" dirty="0" smtClean="0"/>
              <a:t>Total Class Time: 6 hours, 40 minutes</a:t>
            </a:r>
          </a:p>
          <a:p>
            <a:endParaRPr lang="en-US" sz="2800" dirty="0"/>
          </a:p>
          <a:p>
            <a:r>
              <a:rPr lang="en-US" sz="2800" dirty="0" smtClean="0"/>
              <a:t>Total Students/Future Educators: 8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96743" y="3211286"/>
            <a:ext cx="4582884" cy="32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</a:rPr>
              <a:t>Unit Goals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72343"/>
            <a:ext cx="9720073" cy="443701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dirty="0"/>
              <a:t>Help future </a:t>
            </a:r>
            <a:r>
              <a:rPr lang="en-US" sz="2800" dirty="0" smtClean="0"/>
              <a:t>teachers…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 smtClean="0"/>
              <a:t>teach </a:t>
            </a:r>
            <a:r>
              <a:rPr lang="en-US" sz="2800" dirty="0"/>
              <a:t>about food and culture, including the importance of food in different </a:t>
            </a:r>
            <a:r>
              <a:rPr lang="en-US" sz="2800" dirty="0" smtClean="0"/>
              <a:t>ethnic traditions.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 smtClean="0"/>
              <a:t>address </a:t>
            </a:r>
            <a:r>
              <a:rPr lang="en-US" sz="2800" dirty="0"/>
              <a:t>food issues in the lives of adolescents including obesity and eating disorders.</a:t>
            </a:r>
          </a:p>
          <a:p>
            <a:pPr marL="347663" lvl="0" indent="-347663">
              <a:buFont typeface="Wingdings" panose="05000000000000000000" pitchFamily="2" charset="2"/>
              <a:buChar char="Ø"/>
            </a:pPr>
            <a:r>
              <a:rPr lang="en-US" sz="2800" dirty="0" smtClean="0"/>
              <a:t>help </a:t>
            </a:r>
            <a:r>
              <a:rPr lang="en-US" sz="2800" dirty="0"/>
              <a:t>secondary students eat healthier, including understanding health issues surrounding fast food.</a:t>
            </a:r>
          </a:p>
          <a:p>
            <a:pPr marL="347663" lvl="0" indent="-347663">
              <a:buFont typeface="Wingdings" panose="05000000000000000000" pitchFamily="2" charset="2"/>
              <a:buChar char="Ø"/>
            </a:pPr>
            <a:r>
              <a:rPr lang="en-US" sz="2800" dirty="0" smtClean="0"/>
              <a:t>find </a:t>
            </a:r>
            <a:r>
              <a:rPr lang="en-US" sz="2800" dirty="0"/>
              <a:t>and examine examples of food in literature</a:t>
            </a:r>
            <a:r>
              <a:rPr lang="en-US" sz="2800" dirty="0" smtClean="0"/>
              <a:t>.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 smtClean="0"/>
              <a:t>teach </a:t>
            </a:r>
            <a:r>
              <a:rPr lang="en-US" sz="2800" dirty="0"/>
              <a:t>the dangers of alcohol and its appropriate cultural use</a:t>
            </a:r>
            <a:r>
              <a:rPr lang="en-US" sz="2800" dirty="0" smtClean="0"/>
              <a:t>.*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63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</a:rPr>
              <a:t>The Unit Texts: Books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560319"/>
            <a:ext cx="5548667" cy="292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Hunger</a:t>
            </a:r>
            <a:r>
              <a:rPr lang="en-US" sz="2800" dirty="0" smtClean="0"/>
              <a:t> by Jackie Morse Kessler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i="1" dirty="0" err="1" smtClean="0"/>
              <a:t>Wintergirls</a:t>
            </a:r>
            <a:r>
              <a:rPr lang="en-US" sz="2800" dirty="0" smtClean="0"/>
              <a:t> by Laurie </a:t>
            </a:r>
            <a:r>
              <a:rPr lang="en-US" sz="2800" dirty="0" err="1" smtClean="0"/>
              <a:t>Halse</a:t>
            </a:r>
            <a:r>
              <a:rPr lang="en-US" sz="2800" dirty="0" smtClean="0"/>
              <a:t> Anderson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Skin and Bones </a:t>
            </a:r>
            <a:r>
              <a:rPr lang="en-US" sz="2800" dirty="0" smtClean="0"/>
              <a:t>by Sherry </a:t>
            </a:r>
            <a:r>
              <a:rPr lang="en-US" sz="2800" dirty="0" err="1" smtClean="0"/>
              <a:t>Shahan</a:t>
            </a:r>
            <a:endParaRPr lang="en-US" sz="2800" i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46" y="309509"/>
            <a:ext cx="2702924" cy="408004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1241">
            <a:off x="7176347" y="2509406"/>
            <a:ext cx="1935831" cy="2887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063">
            <a:off x="8846056" y="3004291"/>
            <a:ext cx="2337602" cy="34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</a:rPr>
              <a:t>The Unit Texts: Articles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971" y="1983376"/>
            <a:ext cx="10439400" cy="357922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“Anorexia Nervosa: The More It Grows, the More It Starves” by Katherine O. </a:t>
            </a:r>
            <a:r>
              <a:rPr lang="en-US" sz="2400" dirty="0" err="1" smtClean="0"/>
              <a:t>Oldis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“Books That Cook: Teaching Food and Food Literature in the English Classroom” by Jennifer </a:t>
            </a:r>
            <a:r>
              <a:rPr lang="en-US" sz="2400" dirty="0" err="1" smtClean="0"/>
              <a:t>Cognard</a:t>
            </a:r>
            <a:r>
              <a:rPr lang="en-US" sz="2400" dirty="0" smtClean="0"/>
              <a:t>-Black and Melissa A. Goldthwaite</a:t>
            </a:r>
          </a:p>
          <a:p>
            <a:endParaRPr lang="en-US" sz="2400" dirty="0"/>
          </a:p>
          <a:p>
            <a:r>
              <a:rPr lang="en-US" sz="2400" dirty="0" smtClean="0"/>
              <a:t>“Food Memoirs: What They Are, Why They Are Popular, and Why They Belong in the Literature Classroom” by Barbara Frey Waxman</a:t>
            </a:r>
          </a:p>
          <a:p>
            <a:endParaRPr lang="en-US" sz="2400" dirty="0"/>
          </a:p>
          <a:p>
            <a:r>
              <a:rPr lang="en-US" sz="2400" dirty="0" smtClean="0"/>
              <a:t>“Whale as a Dish: Culinary Rhetoric and the Discourse of Power in </a:t>
            </a:r>
            <a:r>
              <a:rPr lang="en-US" sz="2400" i="1" dirty="0" smtClean="0"/>
              <a:t>Moby Dick</a:t>
            </a:r>
            <a:r>
              <a:rPr lang="en-US" sz="2400" dirty="0" smtClean="0"/>
              <a:t>” by Robert T. Tally Jr.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323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Additional Sources: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86" y="2286000"/>
            <a:ext cx="6825343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Excerpts from </a:t>
            </a:r>
            <a:r>
              <a:rPr lang="en-US" sz="2800" i="1" dirty="0" smtClean="0"/>
              <a:t>Thin </a:t>
            </a:r>
            <a:r>
              <a:rPr lang="en-US" sz="2800" dirty="0" smtClean="0"/>
              <a:t>(the print version) directed by Lauren Greenfield</a:t>
            </a:r>
          </a:p>
          <a:p>
            <a:endParaRPr lang="en-US" sz="2800" dirty="0"/>
          </a:p>
          <a:p>
            <a:r>
              <a:rPr lang="en-US" sz="2800" dirty="0" smtClean="0"/>
              <a:t>A student writing sample from Tom Romano’s book </a:t>
            </a:r>
            <a:r>
              <a:rPr lang="en-US" sz="2800" i="1" dirty="0" smtClean="0"/>
              <a:t>Blending Genre, Altering Style</a:t>
            </a:r>
            <a:r>
              <a:rPr lang="en-US" sz="2800" dirty="0" smtClean="0"/>
              <a:t> entitled, “December 10, 1996”.</a:t>
            </a:r>
          </a:p>
          <a:p>
            <a:endParaRPr lang="en-US" sz="2800" dirty="0"/>
          </a:p>
          <a:p>
            <a:r>
              <a:rPr lang="en-US" sz="2800" dirty="0" smtClean="0"/>
              <a:t>Eating Disorder </a:t>
            </a:r>
            <a:r>
              <a:rPr lang="en-US" sz="2800" dirty="0"/>
              <a:t>S</a:t>
            </a:r>
            <a:r>
              <a:rPr lang="en-US" sz="2800" dirty="0" smtClean="0"/>
              <a:t>tatistics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03" y="2286000"/>
            <a:ext cx="283464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2">
                    <a:lumMod val="75000"/>
                  </a:schemeClr>
                </a:solidFill>
              </a:rPr>
              <a:t>What Did We Do? – The Expected</a:t>
            </a:r>
            <a:endParaRPr lang="en-US" sz="4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15885"/>
            <a:ext cx="9720073" cy="4506685"/>
          </a:xfrm>
        </p:spPr>
        <p:txBody>
          <a:bodyPr>
            <a:normAutofit fontScale="92500" lnSpcReduction="10000"/>
          </a:bodyPr>
          <a:lstStyle/>
          <a:p>
            <a:endParaRPr lang="en-US" sz="2800" u="sng" dirty="0" smtClean="0"/>
          </a:p>
          <a:p>
            <a:r>
              <a:rPr lang="en-US" sz="2800" u="sng" dirty="0" smtClean="0"/>
              <a:t>Opening Activity</a:t>
            </a:r>
            <a:r>
              <a:rPr lang="en-US" sz="2800" dirty="0" smtClean="0"/>
              <a:t>: Illustrate (through drawing or words) your relationship to food.</a:t>
            </a:r>
          </a:p>
          <a:p>
            <a:pPr>
              <a:lnSpc>
                <a:spcPct val="150000"/>
              </a:lnSpc>
            </a:pPr>
            <a:r>
              <a:rPr lang="en-US" sz="2800" u="sng" dirty="0" smtClean="0"/>
              <a:t>Other Activities:</a:t>
            </a:r>
          </a:p>
          <a:p>
            <a:pPr marL="347663" lvl="1" indent="-3476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Fill in a US and World Map with food associations</a:t>
            </a:r>
          </a:p>
          <a:p>
            <a:pPr marL="347663" lvl="1" indent="-3476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Search for examples of food in literature.</a:t>
            </a:r>
          </a:p>
          <a:p>
            <a:pPr marL="347663" lvl="1" indent="-3476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Examination of food in media</a:t>
            </a:r>
          </a:p>
          <a:p>
            <a:pPr marL="347663" lvl="1" indent="-3476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What do you eat? Habits?</a:t>
            </a:r>
          </a:p>
        </p:txBody>
      </p:sp>
    </p:spTree>
    <p:extLst>
      <p:ext uri="{BB962C8B-B14F-4D97-AF65-F5344CB8AC3E}">
        <p14:creationId xmlns:p14="http://schemas.microsoft.com/office/powerpoint/2010/main" val="5597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</a:rPr>
              <a:t>What Did We Do? – The Expected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9720073" cy="4023360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Class Discussion: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Personal Relationships with Food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Personal Eating Habits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Stereotypes and Associations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Articles and Novels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Using the Examples We </a:t>
            </a:r>
            <a:r>
              <a:rPr lang="en-US" sz="2800" dirty="0" smtClean="0"/>
              <a:t>Found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55" y="2286000"/>
            <a:ext cx="3596945" cy="33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</a:rPr>
              <a:t>What Did We Do? – The Expected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8" y="1676400"/>
            <a:ext cx="9720073" cy="4023360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800" u="sng" dirty="0"/>
              <a:t>Class Discussion: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Incorporation </a:t>
            </a:r>
            <a:r>
              <a:rPr lang="en-US" sz="2800" dirty="0"/>
              <a:t>of </a:t>
            </a:r>
            <a:r>
              <a:rPr lang="en-US" sz="2800" dirty="0" smtClean="0"/>
              <a:t>Media</a:t>
            </a:r>
          </a:p>
          <a:p>
            <a:pPr marL="786384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Chipotle </a:t>
            </a:r>
            <a:r>
              <a:rPr lang="en-US" sz="2800" dirty="0"/>
              <a:t>Advertisements</a:t>
            </a:r>
          </a:p>
          <a:p>
            <a:pPr marL="786384"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Food, </a:t>
            </a:r>
            <a:r>
              <a:rPr lang="en-US" sz="2800" dirty="0" err="1"/>
              <a:t>Inc</a:t>
            </a:r>
            <a:r>
              <a:rPr lang="en-US" sz="2800" dirty="0"/>
              <a:t> clip</a:t>
            </a:r>
          </a:p>
          <a:p>
            <a:pPr marL="786384"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Jamie Oliver Clips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Healthy Eating and Body Image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School/Teacher </a:t>
            </a:r>
            <a:r>
              <a:rPr lang="en-US" sz="2800" dirty="0" smtClean="0"/>
              <a:t>Responsibilities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676400"/>
            <a:ext cx="4321629" cy="4321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91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</TotalTime>
  <Words>561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Integral</vt:lpstr>
      <vt:lpstr>Teaching Teachers</vt:lpstr>
      <vt:lpstr>What Was the Project?</vt:lpstr>
      <vt:lpstr>Unit Goals</vt:lpstr>
      <vt:lpstr>The Unit Texts: Books</vt:lpstr>
      <vt:lpstr>The Unit Texts: Articles</vt:lpstr>
      <vt:lpstr>Additional Sources:</vt:lpstr>
      <vt:lpstr>What Did We Do? – The Expected</vt:lpstr>
      <vt:lpstr>What Did We Do? – The Expected</vt:lpstr>
      <vt:lpstr>What Did We Do? – The Expected</vt:lpstr>
      <vt:lpstr>What Did We Talk About? The Expected and Unexpected</vt:lpstr>
      <vt:lpstr>Much to Our Surprise…!</vt:lpstr>
      <vt:lpstr>How Did We Help Them Prepare?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Teachers</dc:title>
  <dc:creator>Samantha Clark</dc:creator>
  <cp:lastModifiedBy>Samantha Clark</cp:lastModifiedBy>
  <cp:revision>15</cp:revision>
  <dcterms:created xsi:type="dcterms:W3CDTF">2014-11-15T19:58:32Z</dcterms:created>
  <dcterms:modified xsi:type="dcterms:W3CDTF">2014-11-18T18:02:46Z</dcterms:modified>
</cp:coreProperties>
</file>