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70" r:id="rId3"/>
    <p:sldId id="276" r:id="rId4"/>
    <p:sldId id="275" r:id="rId5"/>
    <p:sldId id="273" r:id="rId6"/>
    <p:sldId id="274" r:id="rId7"/>
    <p:sldId id="271" r:id="rId8"/>
    <p:sldId id="272" r:id="rId9"/>
    <p:sldId id="263" r:id="rId10"/>
    <p:sldId id="282" r:id="rId11"/>
    <p:sldId id="284" r:id="rId12"/>
    <p:sldId id="285" r:id="rId13"/>
    <p:sldId id="278" r:id="rId14"/>
    <p:sldId id="279" r:id="rId15"/>
    <p:sldId id="283" r:id="rId16"/>
    <p:sldId id="27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67BF4-F3A3-4616-8F1F-2B7FB5BE84E1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66A58-4D0D-4378-B102-99C3690C9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66A58-4D0D-4378-B102-99C3690C98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1000">
              <a:schemeClr val="accent1">
                <a:tint val="44500"/>
                <a:satMod val="160000"/>
                <a:lumMod val="26000"/>
                <a:lumOff val="7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536F-DDF2-477A-9C59-7B9ED918886B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6C11-2A99-4BD1-A60B-9504E33C4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lgoldberg9@fordham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video" Target="file://localhost/Users/LaurenGoldberg/Dropbox/Ian%20Organic%20Documentary.mov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1.png"/><Relationship Id="rId1" Type="http://schemas.openxmlformats.org/officeDocument/2006/relationships/tags" Target="../tags/tag11.xml"/><Relationship Id="rId2" Type="http://schemas.microsoft.com/office/2007/relationships/media" Target="file://localhost/Users/LaurenGoldberg/Dropbox/Ian%20Organic%20Documentary.mo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video" Target="file://localhost/Users/LaurenGoldberg/Downloads/Fries%20or%20Cookies.mp4" TargetMode="Externa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1" Type="http://schemas.openxmlformats.org/officeDocument/2006/relationships/tags" Target="../tags/tag12.xml"/><Relationship Id="rId2" Type="http://schemas.microsoft.com/office/2007/relationships/media" Target="file://localhost/Users/LaurenGoldberg/Downloads/Fries%20or%20Cookies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ritingprompts.tumblr.com/post/56544095055/writing-prompts-for-a-food-unit" TargetMode="External"/><Relationship Id="rId4" Type="http://schemas.openxmlformats.org/officeDocument/2006/relationships/image" Target="../media/image13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ritingprompts.tumblr.com/post/56544095055/writing-prompts-for-a-food-unit" TargetMode="External"/><Relationship Id="rId4" Type="http://schemas.openxmlformats.org/officeDocument/2006/relationships/hyperlink" Target="http://www.ted.com/" TargetMode="External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lgoldberg9@fordham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987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215968"/>
                </a:solidFill>
              </a:rPr>
              <a:t>Using Food to Teach Argumentation, Research and Media Literacy</a:t>
            </a:r>
            <a:br>
              <a:rPr lang="en-US" sz="4800" dirty="0" smtClean="0">
                <a:solidFill>
                  <a:srgbClr val="215968"/>
                </a:solidFill>
              </a:rPr>
            </a:br>
            <a:r>
              <a:rPr lang="en-US" sz="4800" dirty="0" smtClean="0">
                <a:solidFill>
                  <a:srgbClr val="215968"/>
                </a:solidFill>
              </a:rPr>
              <a:t>by Lauren Goldberg</a:t>
            </a:r>
            <a:br>
              <a:rPr lang="en-US" sz="4800" dirty="0" smtClean="0">
                <a:solidFill>
                  <a:srgbClr val="215968"/>
                </a:solidFill>
              </a:rPr>
            </a:br>
            <a:endParaRPr lang="en-US" sz="2000" dirty="0">
              <a:solidFill>
                <a:srgbClr val="21596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418344"/>
            <a:ext cx="739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15968"/>
                </a:solidFill>
              </a:rPr>
              <a:t>High School English teacher</a:t>
            </a:r>
          </a:p>
          <a:p>
            <a:r>
              <a:rPr lang="en-US" sz="2400" dirty="0" smtClean="0">
                <a:solidFill>
                  <a:srgbClr val="215968"/>
                </a:solidFill>
              </a:rPr>
              <a:t>Northern Highlands Regional High School, Allendale, NJ</a:t>
            </a:r>
          </a:p>
          <a:p>
            <a:endParaRPr lang="en-US" sz="2400" dirty="0" smtClean="0">
              <a:solidFill>
                <a:srgbClr val="215968"/>
              </a:solidFill>
            </a:endParaRPr>
          </a:p>
          <a:p>
            <a:r>
              <a:rPr lang="en-US" sz="2400" dirty="0" smtClean="0">
                <a:solidFill>
                  <a:srgbClr val="215968"/>
                </a:solidFill>
              </a:rPr>
              <a:t>Doctoral student</a:t>
            </a:r>
          </a:p>
          <a:p>
            <a:r>
              <a:rPr lang="en-US" sz="2400" dirty="0" smtClean="0">
                <a:solidFill>
                  <a:srgbClr val="215968"/>
                </a:solidFill>
              </a:rPr>
              <a:t>Fordham University, New York, NY</a:t>
            </a:r>
          </a:p>
          <a:p>
            <a:endParaRPr lang="en-US" sz="2400" dirty="0" smtClean="0">
              <a:solidFill>
                <a:srgbClr val="215968"/>
              </a:solidFill>
            </a:endParaRPr>
          </a:p>
          <a:p>
            <a:r>
              <a:rPr lang="en-US" sz="2600" dirty="0" smtClean="0">
                <a:solidFill>
                  <a:srgbClr val="215968"/>
                </a:solidFill>
              </a:rPr>
              <a:t>Email: </a:t>
            </a:r>
            <a:r>
              <a:rPr lang="en-US" sz="2600" dirty="0" smtClean="0">
                <a:solidFill>
                  <a:srgbClr val="215968"/>
                </a:solidFill>
                <a:hlinkClick r:id="rId3"/>
              </a:rPr>
              <a:t>lgoldberg9@fordham.edu</a:t>
            </a:r>
            <a:r>
              <a:rPr lang="en-US" sz="2600" dirty="0" smtClean="0">
                <a:solidFill>
                  <a:srgbClr val="215968"/>
                </a:solidFill>
              </a:rPr>
              <a:t>        </a:t>
            </a:r>
          </a:p>
          <a:p>
            <a:r>
              <a:rPr lang="en-US" sz="2600" dirty="0" smtClean="0">
                <a:solidFill>
                  <a:srgbClr val="215968"/>
                </a:solidFill>
              </a:rPr>
              <a:t>Twitter: LGreader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2360612"/>
            <a:ext cx="838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5919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32386"/>
            <a:ext cx="8001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 Is organic food worth the extra cost?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 Which is healthier: cafeteria fries or cookies?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 What is the “honey bee crisis” and how can I help?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 How do energy drinks impact teen athletes?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 What would happen if my family stopped eating sugar for ten days?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 Why is Starbucks so successful?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 What should consumers know about farm-raised fish?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 How does McDonald’s affect me if I don’t eat there?</a:t>
            </a:r>
            <a:endParaRPr lang="en-US" sz="32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Sample Student Research Topics</a:t>
            </a:r>
            <a:endParaRPr lang="en-US" dirty="0">
              <a:solidFill>
                <a:srgbClr val="21596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Student Research Project: Ian</a:t>
            </a:r>
            <a:endParaRPr lang="en-US" dirty="0">
              <a:solidFill>
                <a:srgbClr val="215968"/>
              </a:solidFill>
            </a:endParaRPr>
          </a:p>
        </p:txBody>
      </p:sp>
      <p:pic>
        <p:nvPicPr>
          <p:cNvPr id="5" name="Ian Organic Documentary.mov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8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Student Research Project: Ariel</a:t>
            </a:r>
            <a:endParaRPr lang="en-US" dirty="0">
              <a:solidFill>
                <a:srgbClr val="215968"/>
              </a:solidFill>
            </a:endParaRPr>
          </a:p>
        </p:txBody>
      </p:sp>
      <p:pic>
        <p:nvPicPr>
          <p:cNvPr id="4" name="Fries or Cookies.mp4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181100"/>
            <a:ext cx="9144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8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976497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Goldberg, L. (2013). Herbivores, carnivores, and literavores: Argument and appetite in the classroom. </a:t>
            </a:r>
            <a:r>
              <a:rPr lang="en-US" sz="2800" i="1" dirty="0" smtClean="0"/>
              <a:t>English Journal</a:t>
            </a:r>
            <a:r>
              <a:rPr lang="en-US" sz="2800" dirty="0" smtClean="0"/>
              <a:t>, 102 (6), 40-45.</a:t>
            </a:r>
          </a:p>
          <a:p>
            <a:endParaRPr lang="en-US" sz="2800" dirty="0" smtClean="0"/>
          </a:p>
          <a:p>
            <a:r>
              <a:rPr lang="en-US" sz="2800" dirty="0" smtClean="0"/>
              <a:t>Available under “Resources” on </a:t>
            </a:r>
          </a:p>
          <a:p>
            <a:r>
              <a:rPr lang="en-US" sz="2800" dirty="0" smtClean="0"/>
              <a:t>http://www.foodcurriculum.com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My </a:t>
            </a:r>
            <a:r>
              <a:rPr lang="en-US" i="1" dirty="0" smtClean="0">
                <a:solidFill>
                  <a:srgbClr val="215968"/>
                </a:solidFill>
              </a:rPr>
              <a:t>English Journal</a:t>
            </a:r>
            <a:r>
              <a:rPr lang="en-US" dirty="0" smtClean="0">
                <a:solidFill>
                  <a:srgbClr val="215968"/>
                </a:solidFill>
              </a:rPr>
              <a:t> Article: </a:t>
            </a:r>
            <a:br>
              <a:rPr lang="en-US" dirty="0" smtClean="0">
                <a:solidFill>
                  <a:srgbClr val="215968"/>
                </a:solidFill>
              </a:rPr>
            </a:br>
            <a:r>
              <a:rPr lang="en-US" dirty="0" smtClean="0">
                <a:solidFill>
                  <a:srgbClr val="215968"/>
                </a:solidFill>
              </a:rPr>
              <a:t>Free Online Access</a:t>
            </a:r>
            <a:endParaRPr lang="en-US" dirty="0">
              <a:solidFill>
                <a:srgbClr val="21596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628382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3"/>
              </a:rPr>
              <a:t>http://writingprompts.tumblr.com/post/56544095055/writing-prompts-for-a-food-unit</a:t>
            </a:r>
            <a:endParaRPr lang="en-US" sz="28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Food Writing Prompts by Luke Neff</a:t>
            </a:r>
            <a:endParaRPr lang="en-US" dirty="0">
              <a:solidFill>
                <a:srgbClr val="215968"/>
              </a:solidFill>
            </a:endParaRPr>
          </a:p>
        </p:txBody>
      </p:sp>
      <p:pic>
        <p:nvPicPr>
          <p:cNvPr id="6" name="Picture 5" descr="Screen Shot 2014-11-16 at 1.57.5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143000"/>
            <a:ext cx="5689600" cy="4289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8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References</a:t>
            </a:r>
            <a:endParaRPr lang="en-US" dirty="0">
              <a:solidFill>
                <a:srgbClr val="21596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305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Food, inc</a:t>
            </a:r>
            <a:r>
              <a:rPr lang="en-US" sz="2400" dirty="0" smtClean="0"/>
              <a:t>.</a:t>
            </a:r>
            <a:r>
              <a:rPr lang="en-US" sz="2400" i="1" dirty="0" smtClean="0"/>
              <a:t> </a:t>
            </a:r>
            <a:r>
              <a:rPr lang="en-US" sz="2400" dirty="0" smtClean="0"/>
              <a:t>[Motion picture]. (2009). Magnolia Home 	Entertainment.</a:t>
            </a:r>
          </a:p>
          <a:p>
            <a:r>
              <a:rPr lang="en-US" sz="2400" dirty="0" smtClean="0"/>
              <a:t>Goldberg, L. (2013). Herbivores, carnivores, and literavores: 	Argument and appetite in the classroom. </a:t>
            </a:r>
            <a:r>
              <a:rPr lang="en-US" sz="2400" i="1" dirty="0" smtClean="0"/>
              <a:t>English Journal</a:t>
            </a:r>
            <a:r>
              <a:rPr lang="en-US" sz="2400" dirty="0" smtClean="0"/>
              <a:t>, 	102 (6), 40-45.</a:t>
            </a:r>
          </a:p>
          <a:p>
            <a:r>
              <a:rPr lang="en-US" sz="2400" i="1" dirty="0" smtClean="0"/>
              <a:t>Hunger hits home</a:t>
            </a:r>
            <a:r>
              <a:rPr lang="en-US" sz="2400" dirty="0" smtClean="0"/>
              <a:t> [Motion picture]. (2012). Food Network.</a:t>
            </a:r>
          </a:p>
          <a:p>
            <a:r>
              <a:rPr lang="en-US" sz="2400" dirty="0" smtClean="0"/>
              <a:t>How we eat. (2011). In </a:t>
            </a:r>
            <a:r>
              <a:rPr lang="en-US" sz="2400" i="1" dirty="0" smtClean="0"/>
              <a:t>Acting Out Culture: Reading and 	Writing (pp. 179-276). Boston: Bedford/St. Martin's.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Miller, L. (2010, Nov. 22). Divided we eat: What food says about 	class in america and how to bridge the gap. </a:t>
            </a:r>
            <a:r>
              <a:rPr lang="en-US" sz="2400" i="1" dirty="0" smtClean="0"/>
              <a:t>Newsweek, 	42-48.</a:t>
            </a:r>
          </a:p>
          <a:p>
            <a:r>
              <a:rPr lang="en-US" sz="2400" dirty="0" smtClean="0"/>
              <a:t>Neff, L. (2013). </a:t>
            </a:r>
            <a:r>
              <a:rPr lang="en-US" sz="2400" dirty="0" smtClean="0">
                <a:hlinkClick r:id="rId3"/>
              </a:rPr>
              <a:t>Writing Prompts for a Food Unit</a:t>
            </a:r>
            <a:r>
              <a:rPr lang="en-US" sz="2400" dirty="0" smtClean="0"/>
              <a:t>. Retrieved from 	http://writingprompts.tumblr.com/post/</a:t>
            </a:r>
          </a:p>
          <a:p>
            <a:r>
              <a:rPr lang="en-US" sz="2400" dirty="0" smtClean="0"/>
              <a:t>	56544095055/writing-prompts-for-a-food-unit</a:t>
            </a:r>
          </a:p>
          <a:p>
            <a:r>
              <a:rPr lang="en-US" sz="2400" dirty="0" smtClean="0">
                <a:hlinkClick r:id="rId4"/>
              </a:rPr>
              <a:t>TED: Ideas worth spreading</a:t>
            </a:r>
            <a:r>
              <a:rPr lang="en-US" sz="2400" dirty="0" smtClean="0"/>
              <a:t>. Retrieved from 		</a:t>
            </a:r>
          </a:p>
          <a:p>
            <a:r>
              <a:rPr lang="en-US" sz="2400" dirty="0" smtClean="0"/>
              <a:t>	http://</a:t>
            </a:r>
            <a:r>
              <a:rPr lang="en-US" sz="2400" dirty="0" err="1" smtClean="0"/>
              <a:t>www.ted.com</a:t>
            </a:r>
            <a:r>
              <a:rPr lang="en-US" sz="2400" dirty="0" smtClean="0"/>
              <a:t>/ [Search by topic for “Food”]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987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Using Food to Teach Argumentation, Research and Media Literacy</a:t>
            </a:r>
            <a:b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by Lauren Goldberg</a:t>
            </a:r>
            <a:b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418344"/>
            <a:ext cx="739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15968"/>
                </a:solidFill>
              </a:rPr>
              <a:t>High School English teacher</a:t>
            </a:r>
          </a:p>
          <a:p>
            <a:r>
              <a:rPr lang="en-US" sz="2400" dirty="0" smtClean="0">
                <a:solidFill>
                  <a:srgbClr val="215968"/>
                </a:solidFill>
              </a:rPr>
              <a:t>Northern Highlands Regional High School, Allendale, NJ</a:t>
            </a:r>
          </a:p>
          <a:p>
            <a:endParaRPr lang="en-US" sz="2400" dirty="0" smtClean="0">
              <a:solidFill>
                <a:srgbClr val="215968"/>
              </a:solidFill>
            </a:endParaRPr>
          </a:p>
          <a:p>
            <a:r>
              <a:rPr lang="en-US" sz="2400" dirty="0" smtClean="0">
                <a:solidFill>
                  <a:srgbClr val="215968"/>
                </a:solidFill>
              </a:rPr>
              <a:t>Doctoral student</a:t>
            </a:r>
          </a:p>
          <a:p>
            <a:r>
              <a:rPr lang="en-US" sz="2400" dirty="0" smtClean="0">
                <a:solidFill>
                  <a:srgbClr val="215968"/>
                </a:solidFill>
              </a:rPr>
              <a:t>Fordham University, New York, NY</a:t>
            </a:r>
          </a:p>
          <a:p>
            <a:endParaRPr lang="en-US" sz="2400" dirty="0" smtClean="0">
              <a:solidFill>
                <a:srgbClr val="215968"/>
              </a:solidFill>
            </a:endParaRPr>
          </a:p>
          <a:p>
            <a:r>
              <a:rPr lang="en-US" sz="2400" dirty="0" smtClean="0">
                <a:solidFill>
                  <a:srgbClr val="215968"/>
                </a:solidFill>
              </a:rPr>
              <a:t>Email: </a:t>
            </a:r>
            <a:r>
              <a:rPr lang="en-US" sz="2400" dirty="0" smtClean="0">
                <a:solidFill>
                  <a:srgbClr val="215968"/>
                </a:solidFill>
                <a:hlinkClick r:id="rId3"/>
              </a:rPr>
              <a:t>lgoldberg9@fordham.edu</a:t>
            </a:r>
            <a:r>
              <a:rPr lang="en-US" sz="2400" dirty="0" smtClean="0">
                <a:solidFill>
                  <a:srgbClr val="215968"/>
                </a:solidFill>
              </a:rPr>
              <a:t>        </a:t>
            </a:r>
          </a:p>
          <a:p>
            <a:r>
              <a:rPr lang="en-US" sz="2400" dirty="0" smtClean="0">
                <a:solidFill>
                  <a:srgbClr val="215968"/>
                </a:solidFill>
              </a:rPr>
              <a:t>Twitter: LGreader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2362200"/>
            <a:ext cx="838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5919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215968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4400" noProof="0" dirty="0" smtClean="0">
                <a:solidFill>
                  <a:srgbClr val="215968"/>
                </a:solidFill>
                <a:latin typeface="+mj-lt"/>
                <a:ea typeface="+mj-ea"/>
                <a:cs typeface="+mj-cs"/>
              </a:rPr>
              <a:t>Quiz to Whet Students’ Appetites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 descr="Screen Shot 2014-11-16 at 1.13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472084" cy="4288017"/>
          </a:xfrm>
          <a:prstGeom prst="rect">
            <a:avLst/>
          </a:prstGeom>
        </p:spPr>
      </p:pic>
      <p:pic>
        <p:nvPicPr>
          <p:cNvPr id="17" name="Picture 16" descr="Screen Shot 2014-11-16 at 1.14.2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495800"/>
            <a:ext cx="5638800" cy="2198950"/>
          </a:xfrm>
          <a:prstGeom prst="rect">
            <a:avLst/>
          </a:prstGeom>
        </p:spPr>
      </p:pic>
      <p:sp>
        <p:nvSpPr>
          <p:cNvPr id="18" name="Line Callout 1 17"/>
          <p:cNvSpPr/>
          <p:nvPr/>
        </p:nvSpPr>
        <p:spPr>
          <a:xfrm>
            <a:off x="6553200" y="1752600"/>
            <a:ext cx="2209800" cy="1524000"/>
          </a:xfrm>
          <a:prstGeom prst="borderCallout1">
            <a:avLst>
              <a:gd name="adj1" fmla="val 31161"/>
              <a:gd name="adj2" fmla="val -2830"/>
              <a:gd name="adj3" fmla="val 126684"/>
              <a:gd name="adj4" fmla="val -627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Students Realize How Little They Know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215968"/>
                </a:solidFill>
                <a:latin typeface="+mj-lt"/>
                <a:ea typeface="+mj-ea"/>
                <a:cs typeface="+mj-cs"/>
              </a:rPr>
              <a:t>The Goal: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215968"/>
                </a:solidFill>
                <a:latin typeface="+mj-lt"/>
                <a:ea typeface="+mj-ea"/>
                <a:cs typeface="+mj-cs"/>
              </a:rPr>
              <a:t>Make an Argument About Food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943993"/>
            <a:ext cx="7924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215968"/>
                </a:solidFill>
              </a:rPr>
              <a:t>The Process for Students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800" dirty="0" smtClean="0">
                <a:solidFill>
                  <a:srgbClr val="215968"/>
                </a:solidFill>
              </a:rPr>
              <a:t>Think and read critically about food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800" dirty="0" smtClean="0">
                <a:solidFill>
                  <a:srgbClr val="215968"/>
                </a:solidFill>
              </a:rPr>
              <a:t>Track questions and topics of interest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800" dirty="0" smtClean="0">
                <a:solidFill>
                  <a:srgbClr val="215968"/>
                </a:solidFill>
              </a:rPr>
              <a:t>Analyze the techniques of model texts in several genres (e.g., editorial, news article, documentary, “TED Talk” speeches)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800" dirty="0" smtClean="0">
                <a:solidFill>
                  <a:srgbClr val="215968"/>
                </a:solidFill>
              </a:rPr>
              <a:t>Conduct your own research and present your findings in a format of your choice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1598612"/>
            <a:ext cx="838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3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Share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Provocative, Whole-Class Texts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Pique Students’ Interest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97803126242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286000"/>
            <a:ext cx="2484783" cy="3810000"/>
          </a:xfrm>
          <a:prstGeom prst="rect">
            <a:avLst/>
          </a:prstGeom>
        </p:spPr>
      </p:pic>
      <p:sp>
        <p:nvSpPr>
          <p:cNvPr id="15" name="Line Callout 1 14"/>
          <p:cNvSpPr/>
          <p:nvPr/>
        </p:nvSpPr>
        <p:spPr>
          <a:xfrm>
            <a:off x="6705600" y="1905000"/>
            <a:ext cx="2209800" cy="1524000"/>
          </a:xfrm>
          <a:prstGeom prst="borderCallout1">
            <a:avLst>
              <a:gd name="adj1" fmla="val 31161"/>
              <a:gd name="adj2" fmla="val -2830"/>
              <a:gd name="adj3" fmla="val 126684"/>
              <a:gd name="adj4" fmla="val -627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Chapter 3 - “How We Eat”: Introduction to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Food as a Subject of Inquiry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1-16 at 12.50.0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52600"/>
            <a:ext cx="3490912" cy="4856922"/>
          </a:xfrm>
          <a:prstGeom prst="rect">
            <a:avLst/>
          </a:prstGeom>
        </p:spPr>
      </p:pic>
      <p:pic>
        <p:nvPicPr>
          <p:cNvPr id="8" name="Picture 7" descr="Screen Shot 2014-11-16 at 12.5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752600"/>
            <a:ext cx="1371600" cy="129941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Share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Provocative, Whole-Class Texts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Pique Students’ Interest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Line Callout 1 9"/>
          <p:cNvSpPr/>
          <p:nvPr/>
        </p:nvSpPr>
        <p:spPr>
          <a:xfrm flipH="1">
            <a:off x="457200" y="1752600"/>
            <a:ext cx="2209800" cy="1752600"/>
          </a:xfrm>
          <a:prstGeom prst="borderCallout1">
            <a:avLst>
              <a:gd name="adj1" fmla="val 42242"/>
              <a:gd name="adj2" fmla="val 1450"/>
              <a:gd name="adj3" fmla="val 53549"/>
              <a:gd name="adj4" fmla="val -511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Students Choose and Analyze TED Talks Using Aristotle’s Rhetorical Triangle</a:t>
            </a:r>
          </a:p>
        </p:txBody>
      </p:sp>
      <p:pic>
        <p:nvPicPr>
          <p:cNvPr id="12" name="Picture 11" descr="triangl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733800"/>
            <a:ext cx="2870200" cy="245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3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vided We E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18360"/>
            <a:ext cx="3124200" cy="37490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Share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Provocative, Whole-Class Texts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Pique Students’ Interest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Line Callout 1 6"/>
          <p:cNvSpPr/>
          <p:nvPr/>
        </p:nvSpPr>
        <p:spPr>
          <a:xfrm flipH="1">
            <a:off x="533400" y="2362200"/>
            <a:ext cx="2209800" cy="1219200"/>
          </a:xfrm>
          <a:prstGeom prst="borderCallout1">
            <a:avLst>
              <a:gd name="adj1" fmla="val 42242"/>
              <a:gd name="adj2" fmla="val 1450"/>
              <a:gd name="adj3" fmla="val 93441"/>
              <a:gd name="adj4" fmla="val -364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Food as a Class Marker (Socioeconomics)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Share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Provocative, Whole-Class Texts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Pique Students’ Interest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Line Callout 1 5"/>
          <p:cNvSpPr/>
          <p:nvPr/>
        </p:nvSpPr>
        <p:spPr>
          <a:xfrm flipH="1">
            <a:off x="6172200" y="2133600"/>
            <a:ext cx="2743200" cy="2590800"/>
          </a:xfrm>
          <a:prstGeom prst="borderCallout1">
            <a:avLst>
              <a:gd name="adj1" fmla="val 96184"/>
              <a:gd name="adj2" fmla="val 133318"/>
              <a:gd name="adj3" fmla="val 30279"/>
              <a:gd name="adj4" fmla="val 998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Raises a Wide Range of Questions About: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health &amp; nutrition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economics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politics &amp; legislation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ethics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the environment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animal welfare</a:t>
            </a:r>
          </a:p>
        </p:txBody>
      </p:sp>
      <p:pic>
        <p:nvPicPr>
          <p:cNvPr id="8" name="Picture 7" descr="Food_in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3657600" cy="467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3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ngerhitshome-fly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676400"/>
            <a:ext cx="3200400" cy="41410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Share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Provocative, Whole-Class Texts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59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Pique Students’ Interest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Line Callout 1 6"/>
          <p:cNvSpPr/>
          <p:nvPr/>
        </p:nvSpPr>
        <p:spPr>
          <a:xfrm flipH="1">
            <a:off x="457200" y="1981200"/>
            <a:ext cx="1905000" cy="1752600"/>
          </a:xfrm>
          <a:prstGeom prst="borderCallout1">
            <a:avLst>
              <a:gd name="adj1" fmla="val 32221"/>
              <a:gd name="adj2" fmla="val -1097"/>
              <a:gd name="adj3" fmla="val 101921"/>
              <a:gd name="adj4" fmla="val -9259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A Portrait of Childhood Hunger in America &amp;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Call for Action</a:t>
            </a:r>
          </a:p>
        </p:txBody>
      </p:sp>
      <p:pic>
        <p:nvPicPr>
          <p:cNvPr id="8" name="Picture 7" descr="Stamp-Out-Hung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114800"/>
            <a:ext cx="1924812" cy="23505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48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http://www.foodnetwork.com/videos/hunger-hits-home-0183570.html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676400"/>
            <a:ext cx="78486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 Help students locate resources (through the school library, local library, and online)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 Encourage students to reach out to real experts and organizations (model ways to contact people through websites, email, and Twitter)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 Guide students to refer to model texts as exemplars for their own presentations</a:t>
            </a:r>
          </a:p>
          <a:p>
            <a:pPr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 Provide mini-lessons as needed (e.g., critically evaluating sources, citing electronic sources, interviewing, thesis development)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Students Conduct Extensive Research </a:t>
            </a:r>
            <a:br>
              <a:rPr lang="en-US" dirty="0" smtClean="0">
                <a:solidFill>
                  <a:srgbClr val="215968"/>
                </a:solidFill>
              </a:rPr>
            </a:br>
            <a:r>
              <a:rPr lang="en-US" dirty="0" smtClean="0">
                <a:solidFill>
                  <a:srgbClr val="215968"/>
                </a:solidFill>
              </a:rPr>
              <a:t>on a Topic of Interest</a:t>
            </a:r>
            <a:endParaRPr lang="en-US" dirty="0">
              <a:solidFill>
                <a:srgbClr val="21596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586</Words>
  <Application>Microsoft Macintosh PowerPoint</Application>
  <PresentationFormat>On-screen Show (4:3)</PresentationFormat>
  <Paragraphs>85</Paragraphs>
  <Slides>17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Using Food to Teach Argumentation, Research and Media Literacy by Lauren Goldberg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Students Conduct Extensive Research  on a Topic of Interest</vt:lpstr>
      <vt:lpstr>Sample Student Research Topics</vt:lpstr>
      <vt:lpstr>Student Research Project: Ian</vt:lpstr>
      <vt:lpstr>Student Research Project: Ariel</vt:lpstr>
      <vt:lpstr>My English Journal Article:  Free Online Access</vt:lpstr>
      <vt:lpstr>Food Writing Prompts by Luke Neff</vt:lpstr>
      <vt:lpstr>References</vt:lpstr>
      <vt:lpstr>Using Food to Teach Argumentation, Research and Media Literacy by Lauren Goldberg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Response Styles  by L. Goldberg, 2013 for CTGE5531, Fordham University</dc:title>
  <dc:creator>nhrhs</dc:creator>
  <cp:lastModifiedBy>Allen Webb</cp:lastModifiedBy>
  <cp:revision>11</cp:revision>
  <dcterms:created xsi:type="dcterms:W3CDTF">2014-11-17T02:06:01Z</dcterms:created>
  <dcterms:modified xsi:type="dcterms:W3CDTF">2014-11-20T16:08:37Z</dcterms:modified>
</cp:coreProperties>
</file>