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57" r:id="rId5"/>
    <p:sldId id="258" r:id="rId6"/>
    <p:sldId id="260" r:id="rId7"/>
    <p:sldId id="264" r:id="rId8"/>
    <p:sldId id="262" r:id="rId9"/>
    <p:sldId id="263"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1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3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8544B-DD23-6D4D-A42A-2686D5BEF866}" type="datetimeFigureOut">
              <a:rPr lang="en-US" smtClean="0"/>
              <a:t>11/18/14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71143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8544B-DD23-6D4D-A42A-2686D5BEF866}" type="datetimeFigureOut">
              <a:rPr lang="en-US" smtClean="0"/>
              <a:t>11/18/14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7836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8544B-DD23-6D4D-A42A-2686D5BEF866}" type="datetimeFigureOut">
              <a:rPr lang="en-US" smtClean="0"/>
              <a:t>11/18/14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402431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8544B-DD23-6D4D-A42A-2686D5BEF866}" type="datetimeFigureOut">
              <a:rPr lang="en-US" smtClean="0"/>
              <a:t>11/18/14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10342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8544B-DD23-6D4D-A42A-2686D5BEF866}" type="datetimeFigureOut">
              <a:rPr lang="en-US" smtClean="0"/>
              <a:t>11/18/14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164384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8544B-DD23-6D4D-A42A-2686D5BEF866}" type="datetimeFigureOut">
              <a:rPr lang="en-US" smtClean="0"/>
              <a:t>11/18/14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317604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8544B-DD23-6D4D-A42A-2686D5BEF866}" type="datetimeFigureOut">
              <a:rPr lang="en-US" smtClean="0"/>
              <a:t>11/18/14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106767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8544B-DD23-6D4D-A42A-2686D5BEF866}" type="datetimeFigureOut">
              <a:rPr lang="en-US" smtClean="0"/>
              <a:t>11/18/14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344606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8544B-DD23-6D4D-A42A-2686D5BEF866}" type="datetimeFigureOut">
              <a:rPr lang="en-US" smtClean="0"/>
              <a:t>11/18/14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208336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8544B-DD23-6D4D-A42A-2686D5BEF866}" type="datetimeFigureOut">
              <a:rPr lang="en-US" smtClean="0"/>
              <a:t>11/18/14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352012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8544B-DD23-6D4D-A42A-2686D5BEF866}" type="datetimeFigureOut">
              <a:rPr lang="en-US" smtClean="0"/>
              <a:t>11/18/14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7C6B2-327F-5249-A622-87BD401D50A9}" type="slidenum">
              <a:rPr lang="en-US" smtClean="0"/>
              <a:t>‹#›</a:t>
            </a:fld>
            <a:endParaRPr lang="en-US"/>
          </a:p>
        </p:txBody>
      </p:sp>
    </p:spTree>
    <p:extLst>
      <p:ext uri="{BB962C8B-B14F-4D97-AF65-F5344CB8AC3E}">
        <p14:creationId xmlns:p14="http://schemas.microsoft.com/office/powerpoint/2010/main" val="111515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A13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8544B-DD23-6D4D-A42A-2686D5BEF866}" type="datetimeFigureOut">
              <a:rPr lang="en-US" smtClean="0"/>
              <a:t>11/18/14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7C6B2-327F-5249-A622-87BD401D50A9}" type="slidenum">
              <a:rPr lang="en-US" smtClean="0"/>
              <a:t>‹#›</a:t>
            </a:fld>
            <a:endParaRPr lang="en-US"/>
          </a:p>
        </p:txBody>
      </p:sp>
      <p:pic>
        <p:nvPicPr>
          <p:cNvPr id="11" name="Picture 10" descr="Screen Shot 2014-11-18 at 9.55.28 PM.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308520"/>
            <a:ext cx="9144000" cy="412955"/>
          </a:xfrm>
          <a:prstGeom prst="rect">
            <a:avLst/>
          </a:prstGeom>
        </p:spPr>
      </p:pic>
    </p:spTree>
    <p:extLst>
      <p:ext uri="{BB962C8B-B14F-4D97-AF65-F5344CB8AC3E}">
        <p14:creationId xmlns:p14="http://schemas.microsoft.com/office/powerpoint/2010/main" val="3534230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The Hunger Games </a:t>
            </a:r>
            <a:r>
              <a:rPr lang="en-US" dirty="0" smtClean="0"/>
              <a:t/>
            </a:r>
            <a:br>
              <a:rPr lang="en-US" dirty="0" smtClean="0"/>
            </a:br>
            <a:r>
              <a:rPr lang="en-US" dirty="0" smtClean="0"/>
              <a:t>&amp; Food Justice</a:t>
            </a:r>
            <a:endParaRPr lang="en-US" dirty="0"/>
          </a:p>
        </p:txBody>
      </p:sp>
      <p:sp>
        <p:nvSpPr>
          <p:cNvPr id="3" name="Subtitle 2"/>
          <p:cNvSpPr>
            <a:spLocks noGrp="1"/>
          </p:cNvSpPr>
          <p:nvPr>
            <p:ph type="subTitle" idx="1"/>
          </p:nvPr>
        </p:nvSpPr>
        <p:spPr>
          <a:xfrm>
            <a:off x="0" y="3886200"/>
            <a:ext cx="9144000" cy="1752600"/>
          </a:xfrm>
        </p:spPr>
        <p:txBody>
          <a:bodyPr/>
          <a:lstStyle/>
          <a:p>
            <a:r>
              <a:rPr lang="en-US" dirty="0" smtClean="0"/>
              <a:t>Allen Webb</a:t>
            </a:r>
          </a:p>
          <a:p>
            <a:pPr algn="r"/>
            <a:endParaRPr lang="en-US" dirty="0" smtClean="0"/>
          </a:p>
          <a:p>
            <a:pPr algn="r"/>
            <a:r>
              <a:rPr lang="en-US" dirty="0" smtClean="0"/>
              <a:t>allen.webb@wmich.edu</a:t>
            </a:r>
            <a:endParaRPr lang="en-US" dirty="0"/>
          </a:p>
        </p:txBody>
      </p:sp>
    </p:spTree>
    <p:extLst>
      <p:ext uri="{BB962C8B-B14F-4D97-AF65-F5344CB8AC3E}">
        <p14:creationId xmlns:p14="http://schemas.microsoft.com/office/powerpoint/2010/main" val="1029521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1684" cy="654735"/>
          </a:xfrm>
        </p:spPr>
        <p:txBody>
          <a:bodyPr>
            <a:normAutofit fontScale="90000"/>
          </a:bodyPr>
          <a:lstStyle/>
          <a:p>
            <a:r>
              <a:rPr lang="en-US" dirty="0" smtClean="0"/>
              <a:t>Student Reactions</a:t>
            </a:r>
            <a:endParaRPr lang="en-US" dirty="0"/>
          </a:p>
        </p:txBody>
      </p:sp>
      <p:sp>
        <p:nvSpPr>
          <p:cNvPr id="3" name="Content Placeholder 2"/>
          <p:cNvSpPr>
            <a:spLocks noGrp="1"/>
          </p:cNvSpPr>
          <p:nvPr>
            <p:ph idx="1"/>
          </p:nvPr>
        </p:nvSpPr>
        <p:spPr>
          <a:xfrm>
            <a:off x="457200" y="1336877"/>
            <a:ext cx="8229600" cy="4525963"/>
          </a:xfrm>
        </p:spPr>
        <p:txBody>
          <a:bodyPr>
            <a:normAutofit fontScale="70000" lnSpcReduction="20000"/>
          </a:bodyPr>
          <a:lstStyle/>
          <a:p>
            <a:pPr marL="0" indent="0">
              <a:buNone/>
            </a:pPr>
            <a:r>
              <a:rPr lang="en-US" dirty="0"/>
              <a:t>When I first learned that we would be reading </a:t>
            </a:r>
            <a:r>
              <a:rPr lang="en-US" i="1" dirty="0"/>
              <a:t>The Hunger Games</a:t>
            </a:r>
            <a:r>
              <a:rPr lang="en-US" dirty="0"/>
              <a:t>, I was surprised that </a:t>
            </a:r>
            <a:r>
              <a:rPr lang="en-US" dirty="0" smtClean="0"/>
              <a:t>the </a:t>
            </a:r>
            <a:r>
              <a:rPr lang="en-US" dirty="0"/>
              <a:t>book was apart of my college course. To my surprise, the book has hit on multiple similar </a:t>
            </a:r>
            <a:r>
              <a:rPr lang="en-US" dirty="0" smtClean="0"/>
              <a:t>points [as the other works] </a:t>
            </a:r>
            <a:r>
              <a:rPr lang="en-US" dirty="0"/>
              <a:t>we have talked about as apart of our class. </a:t>
            </a:r>
            <a:endParaRPr lang="en-US" dirty="0" smtClean="0"/>
          </a:p>
          <a:p>
            <a:pPr marL="0" indent="0" algn="r">
              <a:buNone/>
            </a:pPr>
            <a:r>
              <a:rPr lang="en-US" dirty="0" smtClean="0"/>
              <a:t>-- </a:t>
            </a:r>
            <a:r>
              <a:rPr lang="en-US" dirty="0" err="1" smtClean="0"/>
              <a:t>Lexie</a:t>
            </a:r>
            <a:endParaRPr lang="en-US" dirty="0" smtClean="0"/>
          </a:p>
          <a:p>
            <a:pPr marL="0" indent="0">
              <a:buNone/>
            </a:pPr>
            <a:endParaRPr lang="en-US" dirty="0" smtClean="0"/>
          </a:p>
          <a:p>
            <a:pPr marL="0" indent="0">
              <a:buNone/>
            </a:pPr>
            <a:r>
              <a:rPr lang="en-US" dirty="0"/>
              <a:t>This reminds me a lot of third world countries in our world currently. Even though no one is forcing the kids to fight, most of them have to learn to survive on what they have. Poverty is high and kids starve everyday due to a lack of resources. Even some countries </a:t>
            </a:r>
            <a:r>
              <a:rPr lang="en-US" i="1" dirty="0"/>
              <a:t>are</a:t>
            </a:r>
            <a:r>
              <a:rPr lang="en-US" dirty="0"/>
              <a:t> forcing their kids to fight. A few years ago we had the "</a:t>
            </a:r>
            <a:r>
              <a:rPr lang="en-US" dirty="0" err="1"/>
              <a:t>Kony</a:t>
            </a:r>
            <a:r>
              <a:rPr lang="en-US" dirty="0"/>
              <a:t> 2012" ordeal where a ravenous leader was making the children become soldiers. Some places don't seem too far off from the idea of this book, and that frightens me</a:t>
            </a:r>
            <a:r>
              <a:rPr lang="en-US" dirty="0" smtClean="0"/>
              <a:t>.</a:t>
            </a:r>
          </a:p>
          <a:p>
            <a:pPr marL="0" indent="0" algn="r">
              <a:buNone/>
            </a:pPr>
            <a:r>
              <a:rPr lang="en-US" dirty="0" smtClean="0"/>
              <a:t>--</a:t>
            </a:r>
            <a:r>
              <a:rPr lang="en-US" dirty="0"/>
              <a:t>  Josh</a:t>
            </a:r>
          </a:p>
          <a:p>
            <a:pPr marL="0" indent="0">
              <a:buNone/>
            </a:pPr>
            <a:endParaRPr lang="en-US" dirty="0"/>
          </a:p>
        </p:txBody>
      </p:sp>
    </p:spTree>
    <p:extLst>
      <p:ext uri="{BB962C8B-B14F-4D97-AF65-F5344CB8AC3E}">
        <p14:creationId xmlns:p14="http://schemas.microsoft.com/office/powerpoint/2010/main" val="275762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I know the book is fictional based but there are some similarities throughout I could relate to the world in which we live.  Some people in society </a:t>
            </a:r>
            <a:r>
              <a:rPr lang="en-US" i="1" dirty="0"/>
              <a:t>are </a:t>
            </a:r>
            <a:r>
              <a:rPr lang="en-US" dirty="0"/>
              <a:t>better off than others. A person’s financial or social status can easily dictate whether a person will become homeless or go hungry similar to the tributes fighting in the games.  The tributes from district 12 are poor and dying from starvation where as the people from the </a:t>
            </a:r>
            <a:r>
              <a:rPr lang="en-US" u="sng" dirty="0"/>
              <a:t>Capitol</a:t>
            </a:r>
            <a:r>
              <a:rPr lang="en-US" dirty="0"/>
              <a:t> seems to have all the wealth and plenty of food. The districts uneven distribution of food is no different from our uneven distribution of wealth. People in the U.S are deciding whether to </a:t>
            </a:r>
            <a:r>
              <a:rPr lang="en-US" u="sng" dirty="0"/>
              <a:t>pay bills or buy groceries</a:t>
            </a:r>
            <a:r>
              <a:rPr lang="en-US" dirty="0"/>
              <a:t> and there are plenty of wealthy corporations that could fight or eliminate hunger but their main focus is their current interest and profits.  </a:t>
            </a:r>
            <a:endParaRPr lang="en-US" dirty="0" smtClean="0"/>
          </a:p>
          <a:p>
            <a:pPr marL="0" indent="0" algn="r">
              <a:buNone/>
            </a:pPr>
            <a:r>
              <a:rPr lang="en-US" dirty="0" smtClean="0"/>
              <a:t>-- Anita</a:t>
            </a:r>
            <a:endParaRPr lang="en-US" dirty="0"/>
          </a:p>
        </p:txBody>
      </p:sp>
    </p:spTree>
    <p:extLst>
      <p:ext uri="{BB962C8B-B14F-4D97-AF65-F5344CB8AC3E}">
        <p14:creationId xmlns:p14="http://schemas.microsoft.com/office/powerpoint/2010/main" val="378609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Literature and Food Course</a:t>
            </a:r>
            <a:endParaRPr lang="en-US" dirty="0"/>
          </a:p>
        </p:txBody>
      </p:sp>
      <p:sp>
        <p:nvSpPr>
          <p:cNvPr id="3" name="Content Placeholder 2"/>
          <p:cNvSpPr>
            <a:spLocks noGrp="1"/>
          </p:cNvSpPr>
          <p:nvPr>
            <p:ph idx="1"/>
          </p:nvPr>
        </p:nvSpPr>
        <p:spPr>
          <a:xfrm>
            <a:off x="690282" y="1314264"/>
            <a:ext cx="8229600" cy="4829175"/>
          </a:xfrm>
        </p:spPr>
        <p:txBody>
          <a:bodyPr>
            <a:normAutofit/>
          </a:bodyPr>
          <a:lstStyle/>
          <a:p>
            <a:r>
              <a:rPr lang="en-US" dirty="0" smtClean="0"/>
              <a:t>Food Justice </a:t>
            </a:r>
          </a:p>
          <a:p>
            <a:r>
              <a:rPr lang="en-US" dirty="0" smtClean="0"/>
              <a:t>Climate Change</a:t>
            </a:r>
          </a:p>
          <a:p>
            <a:r>
              <a:rPr lang="en-US" dirty="0" smtClean="0"/>
              <a:t>Classic &amp; Contemporary Literature</a:t>
            </a:r>
          </a:p>
          <a:p>
            <a:r>
              <a:rPr lang="en-US" dirty="0" smtClean="0"/>
              <a:t>Diverse Assignments: personal </a:t>
            </a:r>
            <a:r>
              <a:rPr lang="en-US" dirty="0"/>
              <a:t>e</a:t>
            </a:r>
            <a:r>
              <a:rPr lang="en-US" dirty="0" smtClean="0"/>
              <a:t>ssay, close </a:t>
            </a:r>
            <a:r>
              <a:rPr lang="en-US" dirty="0"/>
              <a:t>r</a:t>
            </a:r>
            <a:r>
              <a:rPr lang="en-US" dirty="0" smtClean="0"/>
              <a:t>eading, literary </a:t>
            </a:r>
            <a:r>
              <a:rPr lang="en-US" dirty="0"/>
              <a:t>a</a:t>
            </a:r>
            <a:r>
              <a:rPr lang="en-US" dirty="0" smtClean="0"/>
              <a:t>nalysis, “Ted Talk”</a:t>
            </a:r>
          </a:p>
          <a:p>
            <a:r>
              <a:rPr lang="en-US" dirty="0" smtClean="0"/>
              <a:t>Blogging / Wiki</a:t>
            </a:r>
          </a:p>
          <a:p>
            <a:r>
              <a:rPr lang="en-US" dirty="0" smtClean="0"/>
              <a:t>Service Learning</a:t>
            </a:r>
          </a:p>
          <a:p>
            <a:r>
              <a:rPr lang="en-US" dirty="0" smtClean="0"/>
              <a:t>Beyond Classroom Activities</a:t>
            </a:r>
          </a:p>
          <a:p>
            <a:endParaRPr lang="en-US" dirty="0"/>
          </a:p>
        </p:txBody>
      </p:sp>
    </p:spTree>
    <p:extLst>
      <p:ext uri="{BB962C8B-B14F-4D97-AF65-F5344CB8AC3E}">
        <p14:creationId xmlns:p14="http://schemas.microsoft.com/office/powerpoint/2010/main" val="20445230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649" y="253721"/>
            <a:ext cx="8426823" cy="1143000"/>
          </a:xfrm>
        </p:spPr>
        <p:txBody>
          <a:bodyPr>
            <a:normAutofit/>
          </a:bodyPr>
          <a:lstStyle/>
          <a:p>
            <a:r>
              <a:rPr lang="en-US" dirty="0" smtClean="0"/>
              <a:t>Contemporary Food Discussion</a:t>
            </a:r>
            <a:endParaRPr lang="en-US" dirty="0" smtClean="0"/>
          </a:p>
        </p:txBody>
      </p:sp>
      <p:pic>
        <p:nvPicPr>
          <p:cNvPr id="8" name="Picture 7" descr="omn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55508">
            <a:off x="525338" y="2805752"/>
            <a:ext cx="1762879" cy="2683062"/>
          </a:xfrm>
          <a:prstGeom prst="rect">
            <a:avLst/>
          </a:prstGeom>
        </p:spPr>
      </p:pic>
      <p:pic>
        <p:nvPicPr>
          <p:cNvPr id="11" name="Picture 10" descr="fa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8158">
            <a:off x="1807077" y="1859286"/>
            <a:ext cx="1872250" cy="2799262"/>
          </a:xfrm>
          <a:prstGeom prst="rect">
            <a:avLst/>
          </a:prstGeom>
        </p:spPr>
      </p:pic>
      <p:pic>
        <p:nvPicPr>
          <p:cNvPr id="13" name="Picture 12" descr="politic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34661">
            <a:off x="4254706" y="1411157"/>
            <a:ext cx="1875784" cy="2891402"/>
          </a:xfrm>
          <a:prstGeom prst="rect">
            <a:avLst/>
          </a:prstGeom>
        </p:spPr>
      </p:pic>
      <p:pic>
        <p:nvPicPr>
          <p:cNvPr id="17" name="Picture 16" descr="stuffe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82697">
            <a:off x="6308009" y="1480338"/>
            <a:ext cx="1947844" cy="2917550"/>
          </a:xfrm>
          <a:prstGeom prst="rect">
            <a:avLst/>
          </a:prstGeom>
        </p:spPr>
      </p:pic>
      <p:pic>
        <p:nvPicPr>
          <p:cNvPr id="19" name="Picture 18" descr="slaughterhous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57759">
            <a:off x="3042401" y="3176036"/>
            <a:ext cx="1903519" cy="2859811"/>
          </a:xfrm>
          <a:prstGeom prst="rect">
            <a:avLst/>
          </a:prstGeom>
        </p:spPr>
      </p:pic>
      <p:pic>
        <p:nvPicPr>
          <p:cNvPr id="22" name="Picture 21" descr="american.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707266">
            <a:off x="5844680" y="3672052"/>
            <a:ext cx="1904080" cy="2620616"/>
          </a:xfrm>
          <a:prstGeom prst="rect">
            <a:avLst/>
          </a:prstGeom>
        </p:spPr>
      </p:pic>
    </p:spTree>
    <p:extLst>
      <p:ext uri="{BB962C8B-B14F-4D97-AF65-F5344CB8AC3E}">
        <p14:creationId xmlns:p14="http://schemas.microsoft.com/office/powerpoint/2010/main" val="30682592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0" y="1417639"/>
            <a:ext cx="3385192" cy="1815882"/>
          </a:xfrm>
          <a:prstGeom prst="rect">
            <a:avLst/>
          </a:prstGeom>
          <a:noFill/>
        </p:spPr>
        <p:txBody>
          <a:bodyPr wrap="square" rtlCol="0">
            <a:spAutoFit/>
          </a:bodyPr>
          <a:lstStyle/>
          <a:p>
            <a:pPr algn="ctr"/>
            <a:r>
              <a:rPr lang="en-US" sz="2800" dirty="0" smtClean="0"/>
              <a:t>On-line syllabus</a:t>
            </a:r>
          </a:p>
          <a:p>
            <a:pPr algn="ctr"/>
            <a:endParaRPr lang="en-US" sz="2800" dirty="0"/>
          </a:p>
          <a:p>
            <a:pPr algn="ctr"/>
            <a:r>
              <a:rPr lang="en-US" sz="2800" dirty="0" smtClean="0"/>
              <a:t>See </a:t>
            </a:r>
          </a:p>
          <a:p>
            <a:pPr algn="ctr"/>
            <a:r>
              <a:rPr lang="en-US" sz="2800" dirty="0" err="1" smtClean="0"/>
              <a:t>FoodCurriculum.com</a:t>
            </a:r>
            <a:endParaRPr lang="en-US" sz="2800" dirty="0"/>
          </a:p>
        </p:txBody>
      </p:sp>
      <p:pic>
        <p:nvPicPr>
          <p:cNvPr id="13" name="Content Placeholder 12" descr="Screen Shot 2014-11-18 at 4.03.52 PM.png"/>
          <p:cNvPicPr>
            <a:picLocks noGrp="1" noChangeAspect="1"/>
          </p:cNvPicPr>
          <p:nvPr>
            <p:ph idx="1"/>
          </p:nvPr>
        </p:nvPicPr>
        <p:blipFill>
          <a:blip r:embed="rId2">
            <a:extLst>
              <a:ext uri="{28A0092B-C50C-407E-A947-70E740481C1C}">
                <a14:useLocalDpi xmlns:a14="http://schemas.microsoft.com/office/drawing/2010/main" val="0"/>
              </a:ext>
            </a:extLst>
          </a:blip>
          <a:srcRect l="-5773" r="-5773"/>
          <a:stretch>
            <a:fillRect/>
          </a:stretch>
        </p:blipFill>
        <p:spPr>
          <a:xfrm>
            <a:off x="3018118" y="0"/>
            <a:ext cx="6125882" cy="5966257"/>
          </a:xfrm>
        </p:spPr>
      </p:pic>
    </p:spTree>
    <p:extLst>
      <p:ext uri="{BB962C8B-B14F-4D97-AF65-F5344CB8AC3E}">
        <p14:creationId xmlns:p14="http://schemas.microsoft.com/office/powerpoint/2010/main" val="36341391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4452847"/>
            <a:ext cx="8083176" cy="1718234"/>
          </a:xfrm>
        </p:spPr>
        <p:txBody>
          <a:bodyPr>
            <a:normAutofit fontScale="90000"/>
          </a:bodyPr>
          <a:lstStyle/>
          <a:p>
            <a:r>
              <a:rPr lang="en-US" dirty="0" smtClean="0"/>
              <a:t>“Dinner </a:t>
            </a:r>
            <a:r>
              <a:rPr lang="en-US" dirty="0"/>
              <a:t>with </a:t>
            </a:r>
            <a:r>
              <a:rPr lang="en-US" dirty="0" err="1"/>
              <a:t>Trimalchio</a:t>
            </a:r>
            <a:r>
              <a:rPr lang="en-US" dirty="0"/>
              <a:t>” </a:t>
            </a:r>
            <a:r>
              <a:rPr lang="en-US" dirty="0" smtClean="0"/>
              <a:t/>
            </a:r>
            <a:br>
              <a:rPr lang="en-US" dirty="0" smtClean="0"/>
            </a:br>
            <a:r>
              <a:rPr lang="en-US" dirty="0" smtClean="0"/>
              <a:t>from </a:t>
            </a:r>
            <a:r>
              <a:rPr lang="en-US" i="1" dirty="0" smtClean="0"/>
              <a:t>The </a:t>
            </a:r>
            <a:r>
              <a:rPr lang="en-US" i="1" dirty="0" err="1"/>
              <a:t>Satyricon</a:t>
            </a:r>
            <a:r>
              <a:rPr lang="en-US" i="1" dirty="0"/>
              <a:t> </a:t>
            </a:r>
            <a:r>
              <a:rPr lang="en-US" dirty="0" smtClean="0"/>
              <a:t/>
            </a:r>
            <a:br>
              <a:rPr lang="en-US" dirty="0" smtClean="0"/>
            </a:br>
            <a:r>
              <a:rPr lang="en-US" dirty="0" smtClean="0"/>
              <a:t>(1st </a:t>
            </a:r>
            <a:r>
              <a:rPr lang="en-US" dirty="0"/>
              <a:t>C BC, time of Nero</a:t>
            </a:r>
            <a:r>
              <a:rPr lang="en-US" dirty="0" smtClean="0"/>
              <a:t>)</a:t>
            </a:r>
            <a:r>
              <a:rPr lang="en-US" dirty="0"/>
              <a:t/>
            </a:r>
            <a:br>
              <a:rPr lang="en-US" dirty="0"/>
            </a:br>
            <a:endParaRPr lang="en-US" dirty="0"/>
          </a:p>
        </p:txBody>
      </p:sp>
      <p:pic>
        <p:nvPicPr>
          <p:cNvPr id="4" name="Content Placeholder 3" descr="Dinner.jpg"/>
          <p:cNvPicPr>
            <a:picLocks noGrp="1" noChangeAspect="1"/>
          </p:cNvPicPr>
          <p:nvPr>
            <p:ph idx="1"/>
          </p:nvPr>
        </p:nvPicPr>
        <p:blipFill>
          <a:blip r:embed="rId2">
            <a:extLst>
              <a:ext uri="{28A0092B-C50C-407E-A947-70E740481C1C}">
                <a14:useLocalDpi xmlns:a14="http://schemas.microsoft.com/office/drawing/2010/main" val="0"/>
              </a:ext>
            </a:extLst>
          </a:blip>
          <a:srcRect t="15627" b="15627"/>
          <a:stretch>
            <a:fillRect/>
          </a:stretch>
        </p:blipFill>
        <p:spPr>
          <a:xfrm>
            <a:off x="1289236" y="470647"/>
            <a:ext cx="6480175" cy="3563847"/>
          </a:xfrm>
        </p:spPr>
      </p:pic>
    </p:spTree>
    <p:extLst>
      <p:ext uri="{BB962C8B-B14F-4D97-AF65-F5344CB8AC3E}">
        <p14:creationId xmlns:p14="http://schemas.microsoft.com/office/powerpoint/2010/main" val="32171193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06" y="394167"/>
            <a:ext cx="8229600" cy="1143000"/>
          </a:xfrm>
        </p:spPr>
        <p:txBody>
          <a:bodyPr/>
          <a:lstStyle/>
          <a:p>
            <a:r>
              <a:rPr lang="en-US" i="1" dirty="0" smtClean="0"/>
              <a:t>A Modest Proposal </a:t>
            </a:r>
            <a:r>
              <a:rPr lang="en-US" dirty="0" smtClean="0"/>
              <a:t>(1729)</a:t>
            </a:r>
            <a:endParaRPr lang="en-US" i="1" dirty="0"/>
          </a:p>
        </p:txBody>
      </p:sp>
      <p:pic>
        <p:nvPicPr>
          <p:cNvPr id="5" name="Content Placeholder 4" descr="modest.jpg"/>
          <p:cNvPicPr>
            <a:picLocks noGrp="1" noChangeAspect="1"/>
          </p:cNvPicPr>
          <p:nvPr>
            <p:ph idx="1"/>
          </p:nvPr>
        </p:nvPicPr>
        <p:blipFill>
          <a:blip r:embed="rId2">
            <a:extLst>
              <a:ext uri="{28A0092B-C50C-407E-A947-70E740481C1C}">
                <a14:useLocalDpi xmlns:a14="http://schemas.microsoft.com/office/drawing/2010/main" val="0"/>
              </a:ext>
            </a:extLst>
          </a:blip>
          <a:srcRect t="7367" b="7367"/>
          <a:stretch>
            <a:fillRect/>
          </a:stretch>
        </p:blipFill>
        <p:spPr>
          <a:xfrm>
            <a:off x="1225177" y="1779495"/>
            <a:ext cx="6834094" cy="3758488"/>
          </a:xfrm>
        </p:spPr>
      </p:pic>
    </p:spTree>
    <p:extLst>
      <p:ext uri="{BB962C8B-B14F-4D97-AF65-F5344CB8AC3E}">
        <p14:creationId xmlns:p14="http://schemas.microsoft.com/office/powerpoint/2010/main" val="11318735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Jungle </a:t>
            </a:r>
            <a:r>
              <a:rPr lang="en-US" dirty="0" smtClean="0"/>
              <a:t>(1906)</a:t>
            </a:r>
            <a:endParaRPr lang="en-US" i="1" dirty="0"/>
          </a:p>
        </p:txBody>
      </p:sp>
      <p:pic>
        <p:nvPicPr>
          <p:cNvPr id="4" name="Content Placeholder 3" descr="Jungle.jpg"/>
          <p:cNvPicPr>
            <a:picLocks noGrp="1" noChangeAspect="1"/>
          </p:cNvPicPr>
          <p:nvPr>
            <p:ph idx="1"/>
          </p:nvPr>
        </p:nvPicPr>
        <p:blipFill>
          <a:blip r:embed="rId2">
            <a:extLst>
              <a:ext uri="{28A0092B-C50C-407E-A947-70E740481C1C}">
                <a14:useLocalDpi xmlns:a14="http://schemas.microsoft.com/office/drawing/2010/main" val="0"/>
              </a:ext>
            </a:extLst>
          </a:blip>
          <a:srcRect l="-97112" r="-97112"/>
          <a:stretch>
            <a:fillRect/>
          </a:stretch>
        </p:blipFill>
        <p:spPr>
          <a:xfrm>
            <a:off x="-2213658" y="1477179"/>
            <a:ext cx="8229600" cy="4525963"/>
          </a:xfrm>
        </p:spPr>
      </p:pic>
      <p:pic>
        <p:nvPicPr>
          <p:cNvPr id="6" name="Picture 5" descr="slaugh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867" y="1758408"/>
            <a:ext cx="5376895" cy="3957395"/>
          </a:xfrm>
          <a:prstGeom prst="rect">
            <a:avLst/>
          </a:prstGeom>
        </p:spPr>
      </p:pic>
    </p:spTree>
    <p:extLst>
      <p:ext uri="{BB962C8B-B14F-4D97-AF65-F5344CB8AC3E}">
        <p14:creationId xmlns:p14="http://schemas.microsoft.com/office/powerpoint/2010/main" val="427963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Migrant Worker Literature</a:t>
            </a:r>
            <a:endParaRPr lang="en-US" dirty="0"/>
          </a:p>
        </p:txBody>
      </p:sp>
      <p:pic>
        <p:nvPicPr>
          <p:cNvPr id="7" name="Picture 6" descr="caja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00228">
            <a:off x="457200" y="1739900"/>
            <a:ext cx="2413000" cy="3378200"/>
          </a:xfrm>
          <a:prstGeom prst="rect">
            <a:avLst/>
          </a:prstGeom>
        </p:spPr>
      </p:pic>
      <p:pic>
        <p:nvPicPr>
          <p:cNvPr id="11" name="Content Placeholder 10" descr="menchu.jpg"/>
          <p:cNvPicPr>
            <a:picLocks noGrp="1" noChangeAspect="1"/>
          </p:cNvPicPr>
          <p:nvPr>
            <p:ph idx="1"/>
          </p:nvPr>
        </p:nvPicPr>
        <p:blipFill>
          <a:blip r:embed="rId3">
            <a:extLst>
              <a:ext uri="{28A0092B-C50C-407E-A947-70E740481C1C}">
                <a14:useLocalDpi xmlns:a14="http://schemas.microsoft.com/office/drawing/2010/main" val="0"/>
              </a:ext>
            </a:extLst>
          </a:blip>
          <a:srcRect l="-85801" r="-85801"/>
          <a:stretch>
            <a:fillRect/>
          </a:stretch>
        </p:blipFill>
        <p:spPr>
          <a:xfrm rot="20979792">
            <a:off x="2661827" y="1600200"/>
            <a:ext cx="5974173" cy="3285565"/>
          </a:xfrm>
        </p:spPr>
      </p:pic>
      <p:pic>
        <p:nvPicPr>
          <p:cNvPr id="13" name="Picture 12" descr="unit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51467">
            <a:off x="2317377" y="3511176"/>
            <a:ext cx="2769099" cy="2076824"/>
          </a:xfrm>
          <a:prstGeom prst="rect">
            <a:avLst/>
          </a:prstGeom>
        </p:spPr>
      </p:pic>
      <p:pic>
        <p:nvPicPr>
          <p:cNvPr id="15" name="Picture 14" descr="Rivera.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20551">
            <a:off x="6636431" y="2446156"/>
            <a:ext cx="2050369" cy="2887844"/>
          </a:xfrm>
          <a:prstGeom prst="rect">
            <a:avLst/>
          </a:prstGeom>
        </p:spPr>
      </p:pic>
    </p:spTree>
    <p:extLst>
      <p:ext uri="{BB962C8B-B14F-4D97-AF65-F5344CB8AC3E}">
        <p14:creationId xmlns:p14="http://schemas.microsoft.com/office/powerpoint/2010/main" val="12794952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Hunger Games</a:t>
            </a:r>
            <a:endParaRPr lang="en-US" i="1" dirty="0"/>
          </a:p>
        </p:txBody>
      </p:sp>
      <p:pic>
        <p:nvPicPr>
          <p:cNvPr id="4" name="Content Placeholder 3" descr="hunger.jpg"/>
          <p:cNvPicPr>
            <a:picLocks noGrp="1" noChangeAspect="1"/>
          </p:cNvPicPr>
          <p:nvPr>
            <p:ph idx="1"/>
          </p:nvPr>
        </p:nvPicPr>
        <p:blipFill>
          <a:blip r:embed="rId2">
            <a:extLst>
              <a:ext uri="{28A0092B-C50C-407E-A947-70E740481C1C}">
                <a14:useLocalDpi xmlns:a14="http://schemas.microsoft.com/office/drawing/2010/main" val="0"/>
              </a:ext>
            </a:extLst>
          </a:blip>
          <a:srcRect l="-86176" r="-86176"/>
          <a:stretch>
            <a:fillRect/>
          </a:stretch>
        </p:blipFill>
        <p:spPr>
          <a:xfrm>
            <a:off x="-1357797" y="1600201"/>
            <a:ext cx="6311153" cy="3635232"/>
          </a:xfrm>
        </p:spPr>
      </p:pic>
      <p:sp>
        <p:nvSpPr>
          <p:cNvPr id="6" name="TextBox 5"/>
          <p:cNvSpPr txBox="1"/>
          <p:nvPr/>
        </p:nvSpPr>
        <p:spPr>
          <a:xfrm>
            <a:off x="3544631" y="1538243"/>
            <a:ext cx="5343519" cy="3785652"/>
          </a:xfrm>
          <a:prstGeom prst="rect">
            <a:avLst/>
          </a:prstGeom>
          <a:noFill/>
        </p:spPr>
        <p:txBody>
          <a:bodyPr wrap="square" rtlCol="0">
            <a:spAutoFit/>
          </a:bodyPr>
          <a:lstStyle/>
          <a:p>
            <a:r>
              <a:rPr lang="en-US" sz="4000" dirty="0" smtClean="0"/>
              <a:t>Key Issues</a:t>
            </a:r>
          </a:p>
          <a:p>
            <a:pPr marL="571500" indent="-571500">
              <a:buFont typeface="Arial"/>
              <a:buChar char="•"/>
            </a:pPr>
            <a:r>
              <a:rPr lang="en-US" sz="4000" dirty="0" smtClean="0"/>
              <a:t>“Stuffed and Starved”</a:t>
            </a:r>
          </a:p>
          <a:p>
            <a:pPr marL="571500" indent="-571500">
              <a:buFont typeface="Arial"/>
              <a:buChar char="•"/>
            </a:pPr>
            <a:r>
              <a:rPr lang="en-US" sz="4000" dirty="0" smtClean="0"/>
              <a:t>Economic Inequality</a:t>
            </a:r>
          </a:p>
          <a:p>
            <a:pPr marL="571500" indent="-571500">
              <a:buFont typeface="Arial"/>
              <a:buChar char="•"/>
            </a:pPr>
            <a:r>
              <a:rPr lang="en-US" sz="4000" dirty="0" smtClean="0"/>
              <a:t>Political Oppression</a:t>
            </a:r>
          </a:p>
          <a:p>
            <a:pPr marL="571500" indent="-571500">
              <a:buFont typeface="Arial"/>
              <a:buChar char="•"/>
            </a:pPr>
            <a:r>
              <a:rPr lang="en-US" sz="4000" dirty="0" smtClean="0"/>
              <a:t>Violence</a:t>
            </a:r>
          </a:p>
          <a:p>
            <a:pPr marL="571500" indent="-571500">
              <a:buFont typeface="Arial"/>
              <a:buChar char="•"/>
            </a:pPr>
            <a:r>
              <a:rPr lang="en-US" sz="4000" dirty="0" smtClean="0"/>
              <a:t>Media Depiction</a:t>
            </a:r>
            <a:endParaRPr lang="en-US" sz="4000" dirty="0"/>
          </a:p>
        </p:txBody>
      </p:sp>
    </p:spTree>
    <p:extLst>
      <p:ext uri="{BB962C8B-B14F-4D97-AF65-F5344CB8AC3E}">
        <p14:creationId xmlns:p14="http://schemas.microsoft.com/office/powerpoint/2010/main" val="59652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3178</TotalTime>
  <Words>350</Words>
  <Application>Microsoft Macintosh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Hunger Games  &amp; Food Justice</vt:lpstr>
      <vt:lpstr>Literature and Food Course</vt:lpstr>
      <vt:lpstr>Contemporary Food Discussion</vt:lpstr>
      <vt:lpstr>PowerPoint Presentation</vt:lpstr>
      <vt:lpstr>“Dinner with Trimalchio”  from The Satyricon  (1st C BC, time of Nero) </vt:lpstr>
      <vt:lpstr>A Modest Proposal (1729)</vt:lpstr>
      <vt:lpstr>The Jungle (1906)</vt:lpstr>
      <vt:lpstr>Migrant Worker Literature</vt:lpstr>
      <vt:lpstr>The Hunger Games</vt:lpstr>
      <vt:lpstr>Student Reactions</vt:lpstr>
      <vt:lpstr>PowerPoint Presentation</vt:lpstr>
    </vt:vector>
  </TitlesOfParts>
  <Company>Western Michigan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Hunger Games  &amp; Food Justice</dc:title>
  <dc:creator>Allen Webb</dc:creator>
  <cp:lastModifiedBy>Allen Webb</cp:lastModifiedBy>
  <cp:revision>17</cp:revision>
  <dcterms:created xsi:type="dcterms:W3CDTF">2014-11-18T11:35:24Z</dcterms:created>
  <dcterms:modified xsi:type="dcterms:W3CDTF">2014-11-20T16:34:00Z</dcterms:modified>
</cp:coreProperties>
</file>