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58" r:id="rId4"/>
    <p:sldId id="261" r:id="rId5"/>
    <p:sldId id="262" r:id="rId6"/>
    <p:sldId id="263" r:id="rId7"/>
    <p:sldId id="264" r:id="rId8"/>
    <p:sldId id="265" r:id="rId9"/>
    <p:sldId id="267" r:id="rId10"/>
    <p:sldId id="268" r:id="rId11"/>
    <p:sldId id="259" r:id="rId12"/>
    <p:sldId id="25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6" d="100"/>
          <a:sy n="116" d="100"/>
        </p:scale>
        <p:origin x="-3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8BD5555-14A3-7E41-A961-F9ADA3E75944}"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9E4F-3110-A34E-B9FD-A132F8CBABA6}"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BD5555-14A3-7E41-A961-F9ADA3E75944}"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BD5555-14A3-7E41-A961-F9ADA3E75944}" type="datetimeFigureOut">
              <a:rPr lang="en-US" smtClean="0"/>
              <a:t>7/10/13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BD5555-14A3-7E41-A961-F9ADA3E75944}"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BD5555-14A3-7E41-A961-F9ADA3E75944}" type="datetimeFigureOut">
              <a:rPr lang="en-US" smtClean="0"/>
              <a:t>7/10/13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D9E4F-3110-A34E-B9FD-A132F8CBABA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BD5555-14A3-7E41-A961-F9ADA3E75944}" type="datetimeFigureOut">
              <a:rPr lang="en-US" smtClean="0"/>
              <a:t>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8BD5555-14A3-7E41-A961-F9ADA3E75944}" type="datetimeFigureOut">
              <a:rPr lang="en-US" smtClean="0"/>
              <a:t>7/10/13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BD5555-14A3-7E41-A961-F9ADA3E75944}" type="datetimeFigureOut">
              <a:rPr lang="en-US" smtClean="0"/>
              <a:t>7/10/13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D5555-14A3-7E41-A961-F9ADA3E75944}" type="datetimeFigureOut">
              <a:rPr lang="en-US" smtClean="0"/>
              <a:t>7/10/13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D9E4F-3110-A34E-B9FD-A132F8CBAB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BD5555-14A3-7E41-A961-F9ADA3E75944}" type="datetimeFigureOut">
              <a:rPr lang="en-US" smtClean="0"/>
              <a:t>7/10/13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D9E4F-3110-A34E-B9FD-A132F8CBABA6}"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8BD5555-14A3-7E41-A961-F9ADA3E75944}" type="datetimeFigureOut">
              <a:rPr lang="en-US" smtClean="0"/>
              <a:t>7/10/13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81D9E4F-3110-A34E-B9FD-A132F8CBABA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8BD5555-14A3-7E41-A961-F9ADA3E75944}" type="datetimeFigureOut">
              <a:rPr lang="en-US" smtClean="0"/>
              <a:t>7/10/13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81D9E4F-3110-A34E-B9FD-A132F8CBAB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llenwebb.net/culturalstudi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ollateralmurder.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bidoandthelibrarian.weebly.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Cultural Studies </a:t>
            </a:r>
            <a:br>
              <a:rPr lang="en-US" dirty="0" smtClean="0"/>
            </a:br>
            <a:r>
              <a:rPr lang="en-US" dirty="0" smtClean="0"/>
              <a:t>&amp; Literature Methods</a:t>
            </a:r>
            <a:endParaRPr lang="en-US" dirty="0"/>
          </a:p>
        </p:txBody>
      </p:sp>
      <p:sp>
        <p:nvSpPr>
          <p:cNvPr id="3" name="Subtitle 2"/>
          <p:cNvSpPr>
            <a:spLocks noGrp="1"/>
          </p:cNvSpPr>
          <p:nvPr>
            <p:ph type="subTitle" idx="1"/>
          </p:nvPr>
        </p:nvSpPr>
        <p:spPr/>
        <p:txBody>
          <a:bodyPr/>
          <a:lstStyle/>
          <a:p>
            <a:endParaRPr lang="en-US"/>
          </a:p>
        </p:txBody>
      </p:sp>
      <p:sp>
        <p:nvSpPr>
          <p:cNvPr id="5" name="TextBox 4"/>
          <p:cNvSpPr txBox="1"/>
          <p:nvPr/>
        </p:nvSpPr>
        <p:spPr>
          <a:xfrm>
            <a:off x="7214483" y="318975"/>
            <a:ext cx="1312228" cy="646331"/>
          </a:xfrm>
          <a:prstGeom prst="rect">
            <a:avLst/>
          </a:prstGeom>
          <a:noFill/>
        </p:spPr>
        <p:txBody>
          <a:bodyPr wrap="none" rtlCol="0">
            <a:spAutoFit/>
          </a:bodyPr>
          <a:lstStyle/>
          <a:p>
            <a:pPr algn="r"/>
            <a:r>
              <a:rPr lang="en-US" dirty="0" smtClean="0"/>
              <a:t>Allen  Webb</a:t>
            </a:r>
          </a:p>
          <a:p>
            <a:pPr algn="r"/>
            <a:r>
              <a:rPr lang="en-US" dirty="0" smtClean="0"/>
              <a:t>CEE 2013</a:t>
            </a:r>
            <a:endParaRPr lang="en-US" dirty="0"/>
          </a:p>
        </p:txBody>
      </p:sp>
    </p:spTree>
    <p:extLst>
      <p:ext uri="{BB962C8B-B14F-4D97-AF65-F5344CB8AC3E}">
        <p14:creationId xmlns:p14="http://schemas.microsoft.com/office/powerpoint/2010/main" val="213004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a:bodyPr>
          <a:lstStyle/>
          <a:p>
            <a:pPr marL="118872" indent="0">
              <a:buNone/>
            </a:pPr>
            <a:endParaRPr lang="en-US" sz="4800" dirty="0" smtClean="0"/>
          </a:p>
          <a:p>
            <a:pPr marL="118872" indent="0">
              <a:buNone/>
            </a:pPr>
            <a:endParaRPr lang="en-US" sz="4800" dirty="0"/>
          </a:p>
          <a:p>
            <a:pPr marL="118872" indent="0" algn="ctr">
              <a:buNone/>
            </a:pPr>
            <a:r>
              <a:rPr lang="en-US" sz="4800" dirty="0" err="1" smtClean="0">
                <a:hlinkClick r:id="rId2"/>
              </a:rPr>
              <a:t>AllenWebb.net</a:t>
            </a:r>
            <a:r>
              <a:rPr lang="en-US" sz="4800" dirty="0" smtClean="0">
                <a:hlinkClick r:id="rId2"/>
              </a:rPr>
              <a:t>/</a:t>
            </a:r>
            <a:r>
              <a:rPr lang="en-US" sz="4800" dirty="0" err="1" smtClean="0">
                <a:hlinkClick r:id="rId2"/>
              </a:rPr>
              <a:t>culturalstudies</a:t>
            </a:r>
            <a:r>
              <a:rPr lang="en-US" sz="4800" dirty="0" smtClean="0"/>
              <a:t/>
            </a:r>
            <a:endParaRPr lang="en-US" sz="4800" dirty="0"/>
          </a:p>
        </p:txBody>
      </p:sp>
    </p:spTree>
    <p:extLst>
      <p:ext uri="{BB962C8B-B14F-4D97-AF65-F5344CB8AC3E}">
        <p14:creationId xmlns:p14="http://schemas.microsoft.com/office/powerpoint/2010/main" val="122445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Studies Teaching</a:t>
            </a:r>
            <a:endParaRPr lang="en-US" dirty="0"/>
          </a:p>
        </p:txBody>
      </p:sp>
      <p:sp>
        <p:nvSpPr>
          <p:cNvPr id="3" name="Content Placeholder 2"/>
          <p:cNvSpPr>
            <a:spLocks noGrp="1"/>
          </p:cNvSpPr>
          <p:nvPr>
            <p:ph idx="1"/>
          </p:nvPr>
        </p:nvSpPr>
        <p:spPr/>
        <p:txBody>
          <a:bodyPr>
            <a:noAutofit/>
          </a:bodyPr>
          <a:lstStyle/>
          <a:p>
            <a:pPr lvl="0"/>
            <a:r>
              <a:rPr lang="en-US" sz="2000" dirty="0" err="1" smtClean="0"/>
              <a:t>Addresess</a:t>
            </a:r>
            <a:r>
              <a:rPr lang="en-US" sz="2000" dirty="0" smtClean="0"/>
              <a:t> </a:t>
            </a:r>
            <a:r>
              <a:rPr lang="en-US" sz="2000" dirty="0"/>
              <a:t>issues that matter in the world and/or students’ lives;</a:t>
            </a:r>
          </a:p>
          <a:p>
            <a:pPr lvl="0"/>
            <a:r>
              <a:rPr lang="en-US" sz="2000" dirty="0" smtClean="0"/>
              <a:t>Incorporates historically </a:t>
            </a:r>
            <a:r>
              <a:rPr lang="en-US" sz="2000" dirty="0"/>
              <a:t>and thematically related materials, including traditional, multicultural and young adult literature, popular culture, mass media, and informational text;</a:t>
            </a:r>
          </a:p>
          <a:p>
            <a:pPr lvl="0"/>
            <a:r>
              <a:rPr lang="en-US" sz="2000" dirty="0" smtClean="0"/>
              <a:t>Engages </a:t>
            </a:r>
            <a:r>
              <a:rPr lang="en-US" sz="2000" dirty="0"/>
              <a:t>in close reading not to understand works in isolation but to connect texts to other texts, explore social codes, written and visual </a:t>
            </a:r>
            <a:r>
              <a:rPr lang="en-US" sz="2000" dirty="0" err="1"/>
              <a:t>rhetorics</a:t>
            </a:r>
            <a:r>
              <a:rPr lang="en-US" sz="2000" dirty="0"/>
              <a:t>, and historically grounded </a:t>
            </a:r>
            <a:r>
              <a:rPr lang="en-US" sz="2000" dirty="0" smtClean="0"/>
              <a:t>themes;</a:t>
            </a:r>
            <a:endParaRPr lang="en-US" sz="2000" dirty="0"/>
          </a:p>
          <a:p>
            <a:pPr lvl="0"/>
            <a:r>
              <a:rPr lang="en-US" sz="2000" dirty="0" smtClean="0"/>
              <a:t>Addresses </a:t>
            </a:r>
            <a:r>
              <a:rPr lang="en-US" sz="2000" dirty="0"/>
              <a:t>issues of power and inequality;</a:t>
            </a:r>
          </a:p>
          <a:p>
            <a:pPr lvl="0"/>
            <a:r>
              <a:rPr lang="en-US" sz="2000" dirty="0" smtClean="0"/>
              <a:t>Incorporates </a:t>
            </a:r>
            <a:r>
              <a:rPr lang="en-US" sz="2000" dirty="0"/>
              <a:t>multiple viewpoints and different cultural perspectives; </a:t>
            </a:r>
          </a:p>
          <a:p>
            <a:pPr lvl="0"/>
            <a:r>
              <a:rPr lang="en-US" sz="2000" dirty="0" smtClean="0"/>
              <a:t>Centers </a:t>
            </a:r>
            <a:r>
              <a:rPr lang="en-US" sz="2000" dirty="0"/>
              <a:t>controversy and critical thinking;</a:t>
            </a:r>
          </a:p>
          <a:p>
            <a:pPr lvl="0"/>
            <a:r>
              <a:rPr lang="en-US" sz="2000" dirty="0" smtClean="0"/>
              <a:t>Fosters </a:t>
            </a:r>
            <a:r>
              <a:rPr lang="en-US" sz="2000" dirty="0"/>
              <a:t>creative engagement and action taking. </a:t>
            </a:r>
          </a:p>
        </p:txBody>
      </p:sp>
    </p:spTree>
    <p:extLst>
      <p:ext uri="{BB962C8B-B14F-4D97-AF65-F5344CB8AC3E}">
        <p14:creationId xmlns:p14="http://schemas.microsoft.com/office/powerpoint/2010/main" val="267000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Reader Response to Cultural Studies</a:t>
            </a:r>
            <a:endParaRPr lang="en-US" sz="4000" dirty="0"/>
          </a:p>
        </p:txBody>
      </p:sp>
      <p:sp>
        <p:nvSpPr>
          <p:cNvPr id="3" name="Content Placeholder 2"/>
          <p:cNvSpPr>
            <a:spLocks noGrp="1"/>
          </p:cNvSpPr>
          <p:nvPr>
            <p:ph idx="1"/>
          </p:nvPr>
        </p:nvSpPr>
        <p:spPr/>
        <p:txBody>
          <a:bodyPr/>
          <a:lstStyle/>
          <a:p>
            <a:r>
              <a:rPr lang="en-US" dirty="0" smtClean="0"/>
              <a:t>Rosenblatt: meaning “transaction” between readers and texts</a:t>
            </a:r>
          </a:p>
          <a:p>
            <a:r>
              <a:rPr lang="en-US" dirty="0" smtClean="0"/>
              <a:t>Individual reader is always, already constructed by social</a:t>
            </a:r>
            <a:r>
              <a:rPr lang="en-US" dirty="0"/>
              <a:t>, cultural, linguistic, and historical </a:t>
            </a:r>
            <a:r>
              <a:rPr lang="en-US" dirty="0" smtClean="0"/>
              <a:t>contexts</a:t>
            </a:r>
          </a:p>
          <a:p>
            <a:r>
              <a:rPr lang="en-US" dirty="0" smtClean="0"/>
              <a:t>Texts are not discrete, but part of </a:t>
            </a:r>
            <a:r>
              <a:rPr lang="en-US" dirty="0" err="1"/>
              <a:t>intertextual</a:t>
            </a:r>
            <a:r>
              <a:rPr lang="en-US" dirty="0"/>
              <a:t> web of shared language and social codes </a:t>
            </a:r>
            <a:endParaRPr lang="en-US" dirty="0" smtClean="0"/>
          </a:p>
          <a:p>
            <a:r>
              <a:rPr lang="en-US" dirty="0" smtClean="0"/>
              <a:t>From “pearls on a string” to issue-based, multi-textual curriculum</a:t>
            </a:r>
            <a:endParaRPr lang="en-US" dirty="0"/>
          </a:p>
        </p:txBody>
      </p:sp>
    </p:spTree>
    <p:extLst>
      <p:ext uri="{BB962C8B-B14F-4D97-AF65-F5344CB8AC3E}">
        <p14:creationId xmlns:p14="http://schemas.microsoft.com/office/powerpoint/2010/main" val="183748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Studies</a:t>
            </a:r>
            <a:endParaRPr lang="en-US" dirty="0"/>
          </a:p>
        </p:txBody>
      </p:sp>
      <p:sp>
        <p:nvSpPr>
          <p:cNvPr id="3" name="Content Placeholder 2"/>
          <p:cNvSpPr>
            <a:spLocks noGrp="1"/>
          </p:cNvSpPr>
          <p:nvPr>
            <p:ph idx="1"/>
          </p:nvPr>
        </p:nvSpPr>
        <p:spPr/>
        <p:txBody>
          <a:bodyPr/>
          <a:lstStyle/>
          <a:p>
            <a:r>
              <a:rPr lang="en-US" dirty="0" smtClean="0"/>
              <a:t>Brings together </a:t>
            </a:r>
            <a:r>
              <a:rPr lang="en-US" dirty="0"/>
              <a:t>elements of </a:t>
            </a:r>
            <a:r>
              <a:rPr lang="en-US" dirty="0" err="1"/>
              <a:t>marxism</a:t>
            </a:r>
            <a:r>
              <a:rPr lang="en-US" dirty="0"/>
              <a:t>, feminism, multiculturalism, literary criticism, social theory, postcolonial studies, popular culture studies, and media/film studies </a:t>
            </a:r>
            <a:endParaRPr lang="en-US" dirty="0" smtClean="0"/>
          </a:p>
          <a:p>
            <a:r>
              <a:rPr lang="en-US" dirty="0"/>
              <a:t>Literacy </a:t>
            </a:r>
            <a:r>
              <a:rPr lang="en-US" dirty="0" smtClean="0"/>
              <a:t>thus recognized as </a:t>
            </a:r>
            <a:r>
              <a:rPr lang="en-US" dirty="0"/>
              <a:t>a social, cultural, and historical activity </a:t>
            </a:r>
            <a:endParaRPr lang="en-US" dirty="0" smtClean="0"/>
          </a:p>
          <a:p>
            <a:r>
              <a:rPr lang="en-US" dirty="0" smtClean="0"/>
              <a:t>Fosters politically </a:t>
            </a:r>
            <a:r>
              <a:rPr lang="en-US" dirty="0"/>
              <a:t>engaged </a:t>
            </a:r>
            <a:r>
              <a:rPr lang="en-US" dirty="0" smtClean="0"/>
              <a:t>pedagogy that includes not only critique but also </a:t>
            </a:r>
            <a:r>
              <a:rPr lang="en-US" dirty="0"/>
              <a:t>agency, play, resistance, appropriation</a:t>
            </a:r>
            <a:r>
              <a:rPr lang="en-US" dirty="0"/>
              <a:t> </a:t>
            </a:r>
            <a:r>
              <a:rPr lang="en-US" dirty="0" smtClean="0"/>
              <a:t> </a:t>
            </a:r>
            <a:endParaRPr lang="en-US" dirty="0"/>
          </a:p>
        </p:txBody>
      </p:sp>
    </p:spTree>
    <p:extLst>
      <p:ext uri="{BB962C8B-B14F-4D97-AF65-F5344CB8AC3E}">
        <p14:creationId xmlns:p14="http://schemas.microsoft.com/office/powerpoint/2010/main" val="346510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Studies in English</a:t>
            </a:r>
            <a:endParaRPr lang="en-US" dirty="0"/>
          </a:p>
        </p:txBody>
      </p:sp>
      <p:sp>
        <p:nvSpPr>
          <p:cNvPr id="3" name="Content Placeholder 2"/>
          <p:cNvSpPr>
            <a:spLocks noGrp="1"/>
          </p:cNvSpPr>
          <p:nvPr>
            <p:ph idx="1"/>
          </p:nvPr>
        </p:nvSpPr>
        <p:spPr/>
        <p:txBody>
          <a:bodyPr/>
          <a:lstStyle/>
          <a:p>
            <a:r>
              <a:rPr lang="en-US" dirty="0" smtClean="0"/>
              <a:t>Values knowledge students bring from outside </a:t>
            </a:r>
            <a:r>
              <a:rPr lang="en-US" dirty="0"/>
              <a:t>of </a:t>
            </a:r>
            <a:r>
              <a:rPr lang="en-US" dirty="0" smtClean="0"/>
              <a:t>school</a:t>
            </a:r>
            <a:endParaRPr lang="en-US" dirty="0"/>
          </a:p>
          <a:p>
            <a:r>
              <a:rPr lang="en-US" dirty="0" smtClean="0"/>
              <a:t>Addresses new technologies, media </a:t>
            </a:r>
            <a:r>
              <a:rPr lang="en-US" dirty="0"/>
              <a:t>and popular </a:t>
            </a:r>
            <a:r>
              <a:rPr lang="en-US" dirty="0" smtClean="0"/>
              <a:t>culture, multicultural literature, “informational text”</a:t>
            </a:r>
          </a:p>
          <a:p>
            <a:r>
              <a:rPr lang="en-US" dirty="0"/>
              <a:t>Creates relevance </a:t>
            </a:r>
            <a:r>
              <a:rPr lang="en-US" dirty="0" smtClean="0"/>
              <a:t>and context for </a:t>
            </a:r>
            <a:r>
              <a:rPr lang="en-US" dirty="0"/>
              <a:t>traditional </a:t>
            </a:r>
            <a:r>
              <a:rPr lang="en-US" dirty="0" smtClean="0"/>
              <a:t>literature </a:t>
            </a:r>
          </a:p>
          <a:p>
            <a:r>
              <a:rPr lang="en-US" dirty="0" smtClean="0"/>
              <a:t>Prepares critical thinkers and citizens</a:t>
            </a:r>
            <a:endParaRPr lang="en-US" dirty="0"/>
          </a:p>
        </p:txBody>
      </p:sp>
    </p:spTree>
    <p:extLst>
      <p:ext uri="{BB962C8B-B14F-4D97-AF65-F5344CB8AC3E}">
        <p14:creationId xmlns:p14="http://schemas.microsoft.com/office/powerpoint/2010/main" val="376445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Course</a:t>
            </a:r>
            <a:endParaRPr lang="en-US" dirty="0"/>
          </a:p>
        </p:txBody>
      </p:sp>
      <p:sp>
        <p:nvSpPr>
          <p:cNvPr id="3" name="Content Placeholder 2"/>
          <p:cNvSpPr>
            <a:spLocks noGrp="1"/>
          </p:cNvSpPr>
          <p:nvPr>
            <p:ph idx="1"/>
          </p:nvPr>
        </p:nvSpPr>
        <p:spPr/>
        <p:txBody>
          <a:bodyPr>
            <a:normAutofit/>
          </a:bodyPr>
          <a:lstStyle/>
          <a:p>
            <a:r>
              <a:rPr lang="en-US" dirty="0" smtClean="0"/>
              <a:t>Student-led </a:t>
            </a:r>
            <a:r>
              <a:rPr lang="en-US" dirty="0"/>
              <a:t>g</a:t>
            </a:r>
            <a:r>
              <a:rPr lang="en-US" dirty="0" smtClean="0"/>
              <a:t>roups take full responsibility for 2/3 of the class</a:t>
            </a:r>
          </a:p>
          <a:p>
            <a:r>
              <a:rPr lang="en-US" dirty="0"/>
              <a:t>U</a:t>
            </a:r>
            <a:r>
              <a:rPr lang="en-US" dirty="0" smtClean="0"/>
              <a:t>nits are directed toward their fellow students - other future teachers </a:t>
            </a:r>
          </a:p>
          <a:p>
            <a:r>
              <a:rPr lang="en-US" dirty="0" smtClean="0"/>
              <a:t>Units focus on how to teach about specific controversial topics, e.g. </a:t>
            </a:r>
            <a:r>
              <a:rPr lang="en-US" dirty="0"/>
              <a:t>social class </a:t>
            </a:r>
            <a:r>
              <a:rPr lang="en-US" dirty="0" smtClean="0"/>
              <a:t>inequality, global warming, terrorism, </a:t>
            </a:r>
            <a:r>
              <a:rPr lang="en-US" dirty="0" err="1" smtClean="0"/>
              <a:t>Islamophobia</a:t>
            </a:r>
            <a:r>
              <a:rPr lang="en-US" dirty="0"/>
              <a:t>,</a:t>
            </a:r>
            <a:r>
              <a:rPr lang="en-US" dirty="0" smtClean="0"/>
              <a:t> consumerism</a:t>
            </a:r>
            <a:r>
              <a:rPr lang="en-US" dirty="0"/>
              <a:t>,</a:t>
            </a:r>
            <a:r>
              <a:rPr lang="en-US" dirty="0" smtClean="0"/>
              <a:t> white privilege… </a:t>
            </a:r>
            <a:endParaRPr lang="en-US" dirty="0"/>
          </a:p>
        </p:txBody>
      </p:sp>
    </p:spTree>
    <p:extLst>
      <p:ext uri="{BB962C8B-B14F-4D97-AF65-F5344CB8AC3E}">
        <p14:creationId xmlns:p14="http://schemas.microsoft.com/office/powerpoint/2010/main" val="428698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1: </a:t>
            </a:r>
            <a:br>
              <a:rPr lang="en-US" dirty="0" smtClean="0"/>
            </a:br>
            <a:r>
              <a:rPr lang="en-US" dirty="0" smtClean="0"/>
              <a:t>Iraq &amp; Afghan Soldier Memoirs</a:t>
            </a:r>
            <a:endParaRPr lang="en-US" dirty="0"/>
          </a:p>
        </p:txBody>
      </p:sp>
      <p:sp>
        <p:nvSpPr>
          <p:cNvPr id="3" name="Content Placeholder 2"/>
          <p:cNvSpPr>
            <a:spLocks noGrp="1"/>
          </p:cNvSpPr>
          <p:nvPr>
            <p:ph idx="1"/>
          </p:nvPr>
        </p:nvSpPr>
        <p:spPr>
          <a:xfrm>
            <a:off x="457200" y="1654755"/>
            <a:ext cx="8229600" cy="4625609"/>
          </a:xfrm>
        </p:spPr>
        <p:txBody>
          <a:bodyPr>
            <a:noAutofit/>
          </a:bodyPr>
          <a:lstStyle/>
          <a:p>
            <a:pPr marL="118872" indent="0">
              <a:buNone/>
            </a:pPr>
            <a:r>
              <a:rPr lang="en-US" sz="1600" dirty="0"/>
              <a:t>C</a:t>
            </a:r>
            <a:r>
              <a:rPr lang="en-US" sz="1600" dirty="0" smtClean="0"/>
              <a:t>ompelling </a:t>
            </a:r>
            <a:r>
              <a:rPr lang="en-US" sz="1600" dirty="0"/>
              <a:t>stories written by young men and women not long out of high school, </a:t>
            </a:r>
            <a:r>
              <a:rPr lang="en-US" sz="1600" dirty="0" smtClean="0"/>
              <a:t>providing diverse </a:t>
            </a:r>
            <a:r>
              <a:rPr lang="en-US" sz="1600" dirty="0"/>
              <a:t>perspectives on the conflict, and </a:t>
            </a:r>
            <a:r>
              <a:rPr lang="en-US" sz="1600" dirty="0" smtClean="0"/>
              <a:t>raising </a:t>
            </a:r>
            <a:r>
              <a:rPr lang="en-US" sz="1600" dirty="0"/>
              <a:t>questions for secondary students now of enlistment age.  </a:t>
            </a:r>
            <a:r>
              <a:rPr lang="en-US" sz="1600" dirty="0" smtClean="0"/>
              <a:t>Student leaders began their unit </a:t>
            </a:r>
            <a:r>
              <a:rPr lang="en-US" sz="1600" dirty="0"/>
              <a:t>by having us write notes about our memories of news media portrayals of the wars, read 100 pages of a soldier memoir, and write two-page responses (“recommended (but not required) memoirs: </a:t>
            </a:r>
            <a:r>
              <a:rPr lang="en-US" sz="1600" i="1" dirty="0"/>
              <a:t>My War, House To House, The Unforgiving Minute, Faith Under Fire, One Bullet Away, The Blog Of War</a:t>
            </a:r>
            <a:r>
              <a:rPr lang="en-US" sz="1600" dirty="0"/>
              <a:t>”).  The next class period involved a discussion of the memoirs and a visit to the class of two of their friends, both former American soldiers involved in the conflicts – one was on the leading edge of the Iraq invasion.  Subsequent classes included viewing and discussing the famous </a:t>
            </a:r>
            <a:r>
              <a:rPr lang="en-US" sz="1600" dirty="0" err="1"/>
              <a:t>Wikileaks</a:t>
            </a:r>
            <a:r>
              <a:rPr lang="en-US" sz="1600" dirty="0"/>
              <a:t> “</a:t>
            </a:r>
            <a:r>
              <a:rPr lang="en-US" sz="1600" dirty="0">
                <a:hlinkClick r:id="rId2"/>
              </a:rPr>
              <a:t>Collateral Murder</a:t>
            </a:r>
            <a:r>
              <a:rPr lang="en-US" sz="1600" dirty="0"/>
              <a:t>” </a:t>
            </a:r>
            <a:r>
              <a:rPr lang="en-US" sz="1600" dirty="0" smtClean="0"/>
              <a:t> </a:t>
            </a:r>
            <a:r>
              <a:rPr lang="en-US" sz="1600" dirty="0"/>
              <a:t>video taken from an American helicopter recording the chatter of American troops and the killing of several Iraqis including a Reuters reporter.  The group leaders had us do extensive reading about Iraq and Afghan culture including a selection from </a:t>
            </a:r>
            <a:r>
              <a:rPr lang="en-US" sz="1600" dirty="0" err="1"/>
              <a:t>Muhsin</a:t>
            </a:r>
            <a:r>
              <a:rPr lang="en-US" sz="1600" dirty="0"/>
              <a:t> al-</a:t>
            </a:r>
            <a:r>
              <a:rPr lang="en-US" sz="1600" dirty="0" err="1"/>
              <a:t>Musawi’s</a:t>
            </a:r>
            <a:r>
              <a:rPr lang="en-US" sz="1600" dirty="0"/>
              <a:t> </a:t>
            </a:r>
            <a:r>
              <a:rPr lang="en-US" sz="1600" i="1" dirty="0"/>
              <a:t>Reading Iraq</a:t>
            </a:r>
            <a:r>
              <a:rPr lang="en-US" sz="1600" dirty="0"/>
              <a:t>, reading about the history of American involvement in the Middle East, and study a passage from a recent American history textbook about 9-11.  They organized a whole class visit to a local mosque and a meeting with the mosque’s Imam.  (None of these future teachers had ever been to a mosque.)  The final project required us to identify resources helpful to secondary English teachers teaching about these wars, write an explanation of this resource, and email them to a member of the group who posted them on a website.  Future teachers identified a wide range of resources from a young adult novel by Walter Dean Meyers (</a:t>
            </a:r>
            <a:r>
              <a:rPr lang="en-US" sz="1600" i="1" dirty="0"/>
              <a:t>Sunrise over Fallujah</a:t>
            </a:r>
            <a:r>
              <a:rPr lang="en-US" sz="1600" dirty="0"/>
              <a:t>) to scenes from the television cartoon series </a:t>
            </a:r>
            <a:r>
              <a:rPr lang="en-US" sz="1600" i="1" dirty="0"/>
              <a:t>Family Guy</a:t>
            </a:r>
            <a:r>
              <a:rPr lang="en-US" sz="1600" dirty="0"/>
              <a:t>.</a:t>
            </a:r>
            <a:r>
              <a:rPr lang="en-US" sz="1600" dirty="0"/>
              <a:t> </a:t>
            </a:r>
          </a:p>
        </p:txBody>
      </p:sp>
    </p:spTree>
    <p:extLst>
      <p:ext uri="{BB962C8B-B14F-4D97-AF65-F5344CB8AC3E}">
        <p14:creationId xmlns:p14="http://schemas.microsoft.com/office/powerpoint/2010/main" val="175448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2: Sexuality</a:t>
            </a:r>
            <a:endParaRPr lang="en-US" dirty="0"/>
          </a:p>
        </p:txBody>
      </p:sp>
      <p:sp>
        <p:nvSpPr>
          <p:cNvPr id="3" name="Content Placeholder 2"/>
          <p:cNvSpPr>
            <a:spLocks noGrp="1"/>
          </p:cNvSpPr>
          <p:nvPr>
            <p:ph idx="1"/>
          </p:nvPr>
        </p:nvSpPr>
        <p:spPr/>
        <p:txBody>
          <a:bodyPr>
            <a:normAutofit fontScale="55000" lnSpcReduction="20000"/>
          </a:bodyPr>
          <a:lstStyle/>
          <a:p>
            <a:pPr marL="118872" indent="0">
              <a:buNone/>
            </a:pPr>
            <a:r>
              <a:rPr lang="en-US" dirty="0" smtClean="0"/>
              <a:t>These student leaders called their unit “</a:t>
            </a:r>
            <a:r>
              <a:rPr lang="en-US" dirty="0"/>
              <a:t>Libido and the Librarian” and created a website (</a:t>
            </a:r>
            <a:r>
              <a:rPr lang="en-US" dirty="0">
                <a:hlinkClick r:id="rId2"/>
              </a:rPr>
              <a:t>LibidoandtheLibrarian.weebly.com</a:t>
            </a:r>
            <a:r>
              <a:rPr lang="en-US" dirty="0"/>
              <a:t>).  For our first class </a:t>
            </a:r>
            <a:r>
              <a:rPr lang="en-US" dirty="0" smtClean="0"/>
              <a:t>they assigned </a:t>
            </a:r>
            <a:r>
              <a:rPr lang="en-US" i="1" dirty="0" smtClean="0"/>
              <a:t>Perks </a:t>
            </a:r>
            <a:r>
              <a:rPr lang="en-US" i="1" dirty="0"/>
              <a:t>of Being a Wallflower</a:t>
            </a:r>
            <a:r>
              <a:rPr lang="en-US" dirty="0"/>
              <a:t>, and had us select passages that addressed sexuality and write about teaching the passage.  They began with a discussion of sexuality in schools and the relevance of the topic to language arts classes before turning to </a:t>
            </a:r>
            <a:r>
              <a:rPr lang="en-US" i="1" dirty="0"/>
              <a:t>Wallflower</a:t>
            </a:r>
            <a:r>
              <a:rPr lang="en-US" dirty="0"/>
              <a:t>.  For the next class we were assigned to select a popular book, magazine, movie, television program, or video game and examine the portrayal of gender and sexuality and share responses on the class computer conference.  They also created an on-line image gallery from pop culture, a collection of YouTube clips addressing the media and sexuality and teaching about homophobia, and addressing sexuality and gender roles for us to examine and discuss.  Subsequent classes read </a:t>
            </a:r>
            <a:r>
              <a:rPr lang="en-US" dirty="0" err="1"/>
              <a:t>Viv</a:t>
            </a:r>
            <a:r>
              <a:rPr lang="en-US" dirty="0"/>
              <a:t> Ellis’ 2009 article from the </a:t>
            </a:r>
            <a:r>
              <a:rPr lang="en-US" i="1" dirty="0"/>
              <a:t>English Journal “</a:t>
            </a:r>
            <a:r>
              <a:rPr lang="en-US" dirty="0"/>
              <a:t>What English Can Contribute to Understanding Sexual Identities,” articles on obscenity, a blog post by Laurie </a:t>
            </a:r>
            <a:r>
              <a:rPr lang="en-US" dirty="0" err="1"/>
              <a:t>Hulse</a:t>
            </a:r>
            <a:r>
              <a:rPr lang="en-US" dirty="0"/>
              <a:t> Anderson about her novel </a:t>
            </a:r>
            <a:r>
              <a:rPr lang="en-US" i="1" dirty="0"/>
              <a:t>Speak</a:t>
            </a:r>
            <a:r>
              <a:rPr lang="en-US" dirty="0"/>
              <a:t> and whether or not it is </a:t>
            </a:r>
            <a:r>
              <a:rPr lang="en-US" dirty="0" smtClean="0"/>
              <a:t>“pornography,” </a:t>
            </a:r>
            <a:r>
              <a:rPr lang="en-US" dirty="0"/>
              <a:t>and a news report about a high school that removed novels by Sarah </a:t>
            </a:r>
            <a:r>
              <a:rPr lang="en-US" dirty="0" err="1"/>
              <a:t>Ockler</a:t>
            </a:r>
            <a:r>
              <a:rPr lang="en-US" dirty="0"/>
              <a:t> and Kurt Vonnegut from their curriculum and library. They had students examine the short story “Ugly Duckling” by A.A. Milne and accompanying teacher’s guide from a middle school textbook. Their final project was to have us write a teaching plan, with explanation and “thorough justification” for teaching a text charged with “obscenity.”</a:t>
            </a:r>
            <a:r>
              <a:rPr lang="en-US" dirty="0"/>
              <a:t> </a:t>
            </a:r>
          </a:p>
        </p:txBody>
      </p:sp>
    </p:spTree>
    <p:extLst>
      <p:ext uri="{BB962C8B-B14F-4D97-AF65-F5344CB8AC3E}">
        <p14:creationId xmlns:p14="http://schemas.microsoft.com/office/powerpoint/2010/main" val="273568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Reactions</a:t>
            </a:r>
            <a:endParaRPr lang="en-US" dirty="0"/>
          </a:p>
        </p:txBody>
      </p:sp>
      <p:sp>
        <p:nvSpPr>
          <p:cNvPr id="3" name="Content Placeholder 2"/>
          <p:cNvSpPr>
            <a:spLocks noGrp="1"/>
          </p:cNvSpPr>
          <p:nvPr>
            <p:ph idx="1"/>
          </p:nvPr>
        </p:nvSpPr>
        <p:spPr>
          <a:xfrm>
            <a:off x="457200" y="1775191"/>
            <a:ext cx="8229600" cy="4815934"/>
          </a:xfrm>
        </p:spPr>
        <p:txBody>
          <a:bodyPr>
            <a:normAutofit fontScale="85000" lnSpcReduction="20000"/>
          </a:bodyPr>
          <a:lstStyle/>
          <a:p>
            <a:pPr marL="118872" indent="0">
              <a:buNone/>
            </a:pPr>
            <a:r>
              <a:rPr lang="en-US" dirty="0"/>
              <a:t>I have always thought of teaching through the more traditional approach. I was making lessons that focused on things that are "testable" like plot, character development, lit language, etc. Now, I'm beginning to rethink my priorities however. Before, cultural aspects were present in my lessons, but more in the back seat, and now I'm questioning why that is. High school is always seen as a difficult time in people's lives. By trying to teach about the world around the students, they are given the chance to begin actively participating in it. Because of new found understanding, students will become sensitive to cultural issues, which raises awareness of each other and themselves.  </a:t>
            </a:r>
            <a:endParaRPr lang="en-US" dirty="0" smtClean="0"/>
          </a:p>
          <a:p>
            <a:pPr marL="118872" indent="0" algn="r">
              <a:buNone/>
            </a:pPr>
            <a:r>
              <a:rPr lang="en-US" dirty="0" smtClean="0"/>
              <a:t>Stephanie</a:t>
            </a:r>
            <a:endParaRPr lang="en-US" dirty="0"/>
          </a:p>
        </p:txBody>
      </p:sp>
    </p:spTree>
    <p:extLst>
      <p:ext uri="{BB962C8B-B14F-4D97-AF65-F5344CB8AC3E}">
        <p14:creationId xmlns:p14="http://schemas.microsoft.com/office/powerpoint/2010/main" val="3384200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Student </a:t>
            </a:r>
            <a:r>
              <a:rPr lang="en-US" dirty="0" smtClean="0"/>
              <a:t>Reactions</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dirty="0"/>
              <a:t>The problem with English classes I'm realizing is that, somewhat ironically, the focus has shifted too much on the teaching of the literature itself when it should be on the teaching of how to use the literature to examine and understand issues faced by society. What I really appreciate is the use of the "classics" in the cultural studies approach, because often times teachers are forced to teach many of these texts, and, as it turns out, they can be implemented in a wide variety of ways I never even though of</a:t>
            </a:r>
            <a:r>
              <a:rPr lang="en-US" dirty="0" smtClean="0"/>
              <a:t>.</a:t>
            </a:r>
          </a:p>
          <a:p>
            <a:pPr marL="118872" indent="0" algn="r">
              <a:buNone/>
            </a:pPr>
            <a:r>
              <a:rPr lang="en-US" dirty="0" smtClean="0"/>
              <a:t>Matt </a:t>
            </a:r>
            <a:endParaRPr lang="en-US" dirty="0"/>
          </a:p>
        </p:txBody>
      </p:sp>
    </p:spTree>
    <p:extLst>
      <p:ext uri="{BB962C8B-B14F-4D97-AF65-F5344CB8AC3E}">
        <p14:creationId xmlns:p14="http://schemas.microsoft.com/office/powerpoint/2010/main" val="2864147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of 8 Years of Graduates</a:t>
            </a:r>
            <a:endParaRPr lang="en-US" dirty="0"/>
          </a:p>
        </p:txBody>
      </p:sp>
      <p:sp>
        <p:nvSpPr>
          <p:cNvPr id="3" name="Content Placeholder 2"/>
          <p:cNvSpPr>
            <a:spLocks noGrp="1"/>
          </p:cNvSpPr>
          <p:nvPr>
            <p:ph idx="1"/>
          </p:nvPr>
        </p:nvSpPr>
        <p:spPr/>
        <p:txBody>
          <a:bodyPr/>
          <a:lstStyle/>
          <a:p>
            <a:r>
              <a:rPr lang="en-US" dirty="0"/>
              <a:t> 88.9% believed the student-led approach was “an effective way to learn about cultural studies.” </a:t>
            </a:r>
            <a:endParaRPr lang="en-US" dirty="0" smtClean="0"/>
          </a:p>
          <a:p>
            <a:r>
              <a:rPr lang="en-US" dirty="0" smtClean="0"/>
              <a:t> </a:t>
            </a:r>
            <a:r>
              <a:rPr lang="en-US" dirty="0"/>
              <a:t>75.5% stated that they were able to use cultural studies approaches in their teaching.  </a:t>
            </a:r>
            <a:endParaRPr lang="en-US" dirty="0" smtClean="0"/>
          </a:p>
          <a:p>
            <a:r>
              <a:rPr lang="en-US" dirty="0" smtClean="0"/>
              <a:t>96.6</a:t>
            </a:r>
            <a:r>
              <a:rPr lang="en-US" dirty="0"/>
              <a:t>% of these experienced teachers believe that cultural studies is “an effective way to teach English.” </a:t>
            </a:r>
            <a:endParaRPr lang="en-US" dirty="0"/>
          </a:p>
        </p:txBody>
      </p:sp>
    </p:spTree>
    <p:extLst>
      <p:ext uri="{BB962C8B-B14F-4D97-AF65-F5344CB8AC3E}">
        <p14:creationId xmlns:p14="http://schemas.microsoft.com/office/powerpoint/2010/main" val="19853936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371</TotalTime>
  <Words>1258</Words>
  <Application>Microsoft Macintosh PowerPoint</Application>
  <PresentationFormat>On-screen Show (4:3)</PresentationFormat>
  <Paragraphs>47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Cultural Studies  &amp; Literature Methods</vt:lpstr>
      <vt:lpstr>Cultural Studies</vt:lpstr>
      <vt:lpstr>Cultural Studies in English</vt:lpstr>
      <vt:lpstr>Methods Course</vt:lpstr>
      <vt:lpstr>Sample 1:  Iraq &amp; Afghan Soldier Memoirs</vt:lpstr>
      <vt:lpstr>Sample 2: Sexuality</vt:lpstr>
      <vt:lpstr>Student Reactions</vt:lpstr>
      <vt:lpstr>Student Reactions</vt:lpstr>
      <vt:lpstr>Survey of 8 Years of Graduates</vt:lpstr>
      <vt:lpstr>Syllabus</vt:lpstr>
      <vt:lpstr>Cultural Studies Teaching</vt:lpstr>
      <vt:lpstr>Reader Response to Cultural Studies</vt:lpstr>
    </vt:vector>
  </TitlesOfParts>
  <Company>Western Michigan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Studies  &amp; Literature Methods</dc:title>
  <dc:creator>Allen Webb</dc:creator>
  <cp:lastModifiedBy>Allen Webb</cp:lastModifiedBy>
  <cp:revision>11</cp:revision>
  <dcterms:created xsi:type="dcterms:W3CDTF">2013-07-10T20:01:50Z</dcterms:created>
  <dcterms:modified xsi:type="dcterms:W3CDTF">2013-07-11T02:12:58Z</dcterms:modified>
</cp:coreProperties>
</file>