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57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75" r:id="rId14"/>
    <p:sldId id="274" r:id="rId15"/>
    <p:sldId id="277" r:id="rId16"/>
    <p:sldId id="295" r:id="rId17"/>
    <p:sldId id="296" r:id="rId18"/>
    <p:sldId id="297" r:id="rId19"/>
    <p:sldId id="301" r:id="rId20"/>
    <p:sldId id="302" r:id="rId21"/>
    <p:sldId id="304" r:id="rId22"/>
  </p:sldIdLst>
  <p:sldSz cx="12192000" cy="6858000"/>
  <p:notesSz cx="7103745" cy="1023429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812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584" y="1279287"/>
            <a:ext cx="6140577" cy="345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第一項為reconstruct</a:t>
            </a:r>
            <a:r>
              <a:rPr lang="en-US" dirty="0"/>
              <a:t> </a:t>
            </a:r>
            <a:r>
              <a:rPr lang="en-US" dirty="0" err="1"/>
              <a:t>loss會更新decoder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第二項會固定encoder去更新codebook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第三項會固定codebook去更新encoder</a:t>
            </a:r>
            <a:endParaRPr dirty="0"/>
          </a:p>
        </p:txBody>
      </p:sp>
      <p:sp>
        <p:nvSpPr>
          <p:cNvPr id="414" name="Google Shape;4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fcc81f0d8_0_55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紫點是code</a:t>
            </a:r>
            <a:r>
              <a:rPr lang="en-US" dirty="0"/>
              <a:t> book </a:t>
            </a:r>
            <a:r>
              <a:rPr lang="en-US" dirty="0" err="1"/>
              <a:t>vector，綠點是encoder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左圖可以是透過discrete去分開拆解他們的空間，在forward的時候encoder會去接近code</a:t>
            </a:r>
            <a:r>
              <a:rPr lang="en-US" dirty="0"/>
              <a:t> book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右圖是更新encoder跟codebook的時候，如果是gradient更新的話就會彼此拉近，EMA更新的話就只有</a:t>
            </a:r>
            <a:r>
              <a:rPr lang="en-US" dirty="0" smtClean="0"/>
              <a:t>codebook</a:t>
            </a:r>
            <a:r>
              <a:rPr lang="zh-TW" altLang="en-US" dirty="0" smtClean="0"/>
              <a:t>去靠近</a:t>
            </a:r>
            <a:r>
              <a:rPr lang="en-US" altLang="zh-TW" dirty="0" smtClean="0"/>
              <a:t>encoder</a:t>
            </a:r>
            <a:endParaRPr dirty="0"/>
          </a:p>
        </p:txBody>
      </p:sp>
      <p:sp>
        <p:nvSpPr>
          <p:cNvPr id="348" name="Google Shape;348;g6fcc81f0d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4" name="Google Shape;7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65a8a2f895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65a8a2f895_7_1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g65a8a2f895_7_1:notes"/>
          <p:cNvSpPr txBox="1">
            <a:spLocks noGrp="1"/>
          </p:cNvSpPr>
          <p:nvPr>
            <p:ph type="sldNum" idx="12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5a8a2f895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65a8a2f895_7_16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6" name="Google Shape;746;g65a8a2f895_7_16:notes"/>
          <p:cNvSpPr txBox="1">
            <a:spLocks noGrp="1"/>
          </p:cNvSpPr>
          <p:nvPr>
            <p:ph type="sldNum" idx="12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65a8a2f895_7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65a8a2f895_7_29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g65a8a2f895_7_29:notes"/>
          <p:cNvSpPr txBox="1">
            <a:spLocks noGrp="1"/>
          </p:cNvSpPr>
          <p:nvPr>
            <p:ph type="sldNum" idx="12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65a8a2f895_7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65a8a2f895_7_23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g65a8a2f895_7_23:notes"/>
          <p:cNvSpPr txBox="1">
            <a:spLocks noGrp="1"/>
          </p:cNvSpPr>
          <p:nvPr>
            <p:ph type="sldNum" idx="12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73e468ef4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73e468ef4e_1_6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g73e468ef4e_1_6:notes"/>
          <p:cNvSpPr txBox="1">
            <a:spLocks noGrp="1"/>
          </p:cNvSpPr>
          <p:nvPr>
            <p:ph type="sldNum" idx="12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AE: 會直接透過encoder和decoder去重建圖片，而中間我們通稱叫做latent variable，他是透過encoder所得到的資訊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VAE：也是用encoder，但這邊會分成mean和std去做，這樣在sampling的方式就能夠是近似於而非完全等於整個分布，而在GAN出來之前就是用VAE來做圖片生成的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(補充：為什麼要乘上Gaussian distribution? 1. reparamterize trick 2. easily back propagation )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fca34a44a_0_137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碰到語言類的資料，通常他們都是discrete的資料型態，像我們一般會轉用word2vec之類等等，因此適合用discrete latent variable來做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如果有outlier的資料來看，他會強迫去接近比較屬於他原本型態的資料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g6fca34a44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cc81f0d8_0_120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g6fcc81f0d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ca34a44a_0_67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g6fca34a44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fca34a44a_0_94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g6fca34a44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fca34a44a_0_106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由每一個小的去對應codebook的k，並且回傳整個vector</a:t>
            </a:r>
            <a:endParaRPr lang="en-US"/>
          </a:p>
        </p:txBody>
      </p:sp>
      <p:sp>
        <p:nvSpPr>
          <p:cNvPr id="308" name="Google Shape;308;g6fca34a44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fca34a44a_0_119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由每一個小的去對應codebook的k，並且回傳整個vector</a:t>
            </a:r>
            <a:endParaRPr lang="en-US"/>
          </a:p>
        </p:txBody>
      </p:sp>
      <p:sp>
        <p:nvSpPr>
          <p:cNvPr id="319" name="Google Shape;319;g6fca34a44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標題投影片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物件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標題及物件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標題投影片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章節標題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兩項物件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對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12" name="Google Shape;11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只有標題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含標題的內容">
  <p:cSld name="OBJECT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含標題的圖片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標題及物件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標題及直排文字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直排標題及文字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章節標題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兩項物件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對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只有標題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含標題的圖片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直排標題及文字">
  <p:cSld name="VERTICAL_TITLE_AND_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rxiv.org/abs/1906.00446" TargetMode="Externa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arxiv.org/pdf/1803.03382.pdf" TargetMode="External"/><Relationship Id="rId3" Type="http://schemas.openxmlformats.org/officeDocument/2006/relationships/hyperlink" Target="https://openreview.net/pdf?id=HkGGfhC5Y7" TargetMode="External"/><Relationship Id="rId2" Type="http://schemas.openxmlformats.org/officeDocument/2006/relationships/hyperlink" Target="https://arxiv.org/pdf/1906.00446.pdf" TargetMode="External"/><Relationship Id="rId1" Type="http://schemas.openxmlformats.org/officeDocument/2006/relationships/hyperlink" Target="https://papers.nips.cc/paper/7210-neural-discrete-representation-learning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arxiv.org/abs/1711.0093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 panose="020206030504050203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VQVAE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2019/11/15</a:t>
            </a: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Allen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VQVAE Loss </a:t>
            </a:r>
            <a:r>
              <a:rPr lang="en-US" dirty="0" smtClea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function</a:t>
            </a:r>
            <a:r>
              <a:rPr lang="zh-TW" altLang="en-US" dirty="0" smtClea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TW" dirty="0" smtClea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(for gradient)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7" name="Google Shape;417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1841170"/>
            <a:ext cx="9684843" cy="58658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3"/>
          <p:cNvSpPr/>
          <p:nvPr/>
        </p:nvSpPr>
        <p:spPr>
          <a:xfrm>
            <a:off x="838200" y="4933827"/>
            <a:ext cx="81173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Zq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err="1" smtClean="0">
                <a:solidFill>
                  <a:srgbClr val="FF0000"/>
                </a:solidFill>
              </a:rPr>
              <a:t>Ze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+ </a:t>
            </a:r>
            <a:r>
              <a:rPr lang="en-US" sz="2400" dirty="0" err="1" smtClean="0">
                <a:solidFill>
                  <a:srgbClr val="FF0000"/>
                </a:solidFill>
              </a:rPr>
              <a:t>tf.stop_gradient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Zq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dirty="0" err="1" smtClean="0">
                <a:solidFill>
                  <a:srgbClr val="FF0000"/>
                </a:solidFill>
              </a:rPr>
              <a:t>Ze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sz="24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forward:    </a:t>
            </a:r>
            <a:r>
              <a:rPr lang="en-US" sz="2400" dirty="0" err="1" smtClean="0">
                <a:solidFill>
                  <a:schemeClr val="dk1"/>
                </a:solidFill>
              </a:rPr>
              <a:t>Zq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 smtClean="0">
                <a:solidFill>
                  <a:schemeClr val="dk1"/>
                </a:solidFill>
              </a:rPr>
              <a:t>Ze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+ </a:t>
            </a:r>
            <a:r>
              <a:rPr lang="en-US" sz="2400" dirty="0" err="1" smtClean="0">
                <a:solidFill>
                  <a:schemeClr val="dk1"/>
                </a:solidFill>
              </a:rPr>
              <a:t>Zq</a:t>
            </a:r>
            <a:r>
              <a:rPr lang="en-US" sz="2400" dirty="0" smtClean="0">
                <a:solidFill>
                  <a:schemeClr val="dk1"/>
                </a:solidFill>
              </a:rPr>
              <a:t> - </a:t>
            </a:r>
            <a:r>
              <a:rPr lang="en-US" sz="2400" dirty="0" err="1" smtClean="0">
                <a:solidFill>
                  <a:schemeClr val="dk1"/>
                </a:solidFill>
              </a:rPr>
              <a:t>Ze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sym typeface="Wingdings" panose="05000000000000000000" pitchFamily="2" charset="2"/>
              </a:rPr>
              <a:t>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</a:rPr>
              <a:t>Zq</a:t>
            </a:r>
            <a:r>
              <a:rPr lang="en-US" sz="2400" dirty="0" smtClean="0">
                <a:solidFill>
                  <a:schemeClr val="dk1"/>
                </a:solidFill>
              </a:rPr>
              <a:t> = </a:t>
            </a:r>
            <a:r>
              <a:rPr lang="en-US" sz="2400" dirty="0" err="1" smtClean="0">
                <a:solidFill>
                  <a:schemeClr val="dk1"/>
                </a:solidFill>
              </a:rPr>
              <a:t>Zq</a:t>
            </a:r>
            <a:endParaRPr sz="2400" dirty="0">
              <a:solidFill>
                <a:schemeClr val="dk1"/>
              </a:solidFill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</a:rPr>
              <a:t>backward: </a:t>
            </a:r>
            <a:r>
              <a:rPr lang="en-US" sz="2400" dirty="0" err="1" smtClean="0">
                <a:solidFill>
                  <a:schemeClr val="dk1"/>
                </a:solidFill>
              </a:rPr>
              <a:t>Zq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sz="2400" dirty="0">
                <a:solidFill>
                  <a:schemeClr val="dk1"/>
                </a:solidFill>
              </a:rPr>
              <a:t>= </a:t>
            </a:r>
            <a:r>
              <a:rPr lang="en-US" sz="2400" dirty="0" err="1" smtClean="0">
                <a:solidFill>
                  <a:schemeClr val="dk1"/>
                </a:solidFill>
              </a:rPr>
              <a:t>Ze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en-US" altLang="zh-TW" sz="2400" dirty="0">
                <a:solidFill>
                  <a:schemeClr val="dk1"/>
                </a:solidFill>
                <a:sym typeface="Wingdings" panose="05000000000000000000" pitchFamily="2" charset="2"/>
              </a:rPr>
              <a:t></a:t>
            </a:r>
            <a:r>
              <a:rPr lang="en-US" sz="2400" dirty="0" smtClean="0">
                <a:solidFill>
                  <a:schemeClr val="dk1"/>
                </a:solidFill>
              </a:rPr>
              <a:t> </a:t>
            </a:r>
            <a:r>
              <a:rPr lang="zh-TW" altLang="en-US" sz="2400" dirty="0" smtClean="0">
                <a:solidFill>
                  <a:schemeClr val="dk1"/>
                </a:solidFill>
              </a:rPr>
              <a:t>能將</a:t>
            </a:r>
            <a:r>
              <a:rPr lang="en-US" altLang="zh-TW" sz="2400" dirty="0" smtClean="0">
                <a:solidFill>
                  <a:schemeClr val="dk1"/>
                </a:solidFill>
              </a:rPr>
              <a:t>gradient</a:t>
            </a:r>
            <a:r>
              <a:rPr lang="zh-TW" altLang="en-US" sz="2400" dirty="0" smtClean="0">
                <a:solidFill>
                  <a:schemeClr val="dk1"/>
                </a:solidFill>
              </a:rPr>
              <a:t>傳遞到</a:t>
            </a:r>
            <a:r>
              <a:rPr lang="en-US" altLang="zh-TW" sz="2400" dirty="0" err="1" smtClean="0">
                <a:solidFill>
                  <a:schemeClr val="dk1"/>
                </a:solidFill>
              </a:rPr>
              <a:t>Ze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419" name="Google Shape;419;p43"/>
          <p:cNvSpPr txBox="1"/>
          <p:nvPr/>
        </p:nvSpPr>
        <p:spPr>
          <a:xfrm>
            <a:off x="838200" y="2703150"/>
            <a:ext cx="7609114" cy="215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要怎麼做到梯度斷掉的情形下更新</a:t>
            </a:r>
            <a:r>
              <a:rPr lang="en-US" sz="2800" dirty="0" smtClean="0">
                <a:solidFill>
                  <a:schemeClr val="dk1"/>
                </a:solidFill>
              </a:rPr>
              <a:t>？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dirty="0" err="1">
                <a:solidFill>
                  <a:schemeClr val="dk1"/>
                </a:solidFill>
              </a:rPr>
              <a:t>拆計算圖再去更新</a:t>
            </a:r>
            <a:endParaRPr sz="2800" dirty="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dirty="0" err="1">
                <a:solidFill>
                  <a:schemeClr val="dk1"/>
                </a:solidFill>
              </a:rPr>
              <a:t>利用stop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gradient的特性，將前後接在一起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656114" y="159653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41075" y="1608909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0412" y="1596533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(3)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955505" y="2549260"/>
            <a:ext cx="2719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dk1"/>
                </a:solidFill>
              </a:rPr>
              <a:t>x</a:t>
            </a:r>
            <a:r>
              <a:rPr lang="en-US" altLang="zh-TW" dirty="0" smtClean="0">
                <a:solidFill>
                  <a:schemeClr val="dk1"/>
                </a:solidFill>
              </a:rPr>
              <a:t> = input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en-US" altLang="zh-TW" dirty="0">
                <a:solidFill>
                  <a:schemeClr val="dk1"/>
                </a:solidFill>
              </a:rPr>
              <a:t>e</a:t>
            </a:r>
            <a:r>
              <a:rPr lang="en-US" altLang="zh-TW" dirty="0" smtClean="0">
                <a:solidFill>
                  <a:schemeClr val="dk1"/>
                </a:solidFill>
              </a:rPr>
              <a:t> = codebook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en-US" altLang="zh-TW" dirty="0" err="1" smtClean="0">
                <a:solidFill>
                  <a:schemeClr val="dk1"/>
                </a:solidFill>
              </a:rPr>
              <a:t>sg</a:t>
            </a:r>
            <a:r>
              <a:rPr lang="en-US" altLang="zh-TW" dirty="0" smtClean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= stop </a:t>
            </a:r>
            <a:r>
              <a:rPr lang="en-US" altLang="zh-TW" dirty="0" smtClean="0">
                <a:solidFill>
                  <a:schemeClr val="dk1"/>
                </a:solidFill>
              </a:rPr>
              <a:t>gradient</a:t>
            </a:r>
            <a:endParaRPr lang="en-US" altLang="zh-TW" dirty="0" smtClean="0">
              <a:solidFill>
                <a:schemeClr val="dk1"/>
              </a:solidFill>
            </a:endParaRPr>
          </a:p>
          <a:p>
            <a:r>
              <a:rPr lang="en-US" altLang="zh-TW" dirty="0" smtClean="0">
                <a:solidFill>
                  <a:schemeClr val="dk1"/>
                </a:solidFill>
              </a:rPr>
              <a:t>Beta = hyper parameter, 0.25~2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Vector Quantization變化</a:t>
            </a:r>
            <a:endParaRPr lang="en-US"/>
          </a:p>
        </p:txBody>
      </p:sp>
      <p:sp>
        <p:nvSpPr>
          <p:cNvPr id="351" name="Google Shape;351;p42"/>
          <p:cNvSpPr txBox="1">
            <a:spLocks noGrp="1"/>
          </p:cNvSpPr>
          <p:nvPr>
            <p:ph type="body" idx="1"/>
          </p:nvPr>
        </p:nvSpPr>
        <p:spPr>
          <a:xfrm>
            <a:off x="838200" y="15581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AutoNum type="romanUcPeriod"/>
            </a:pPr>
            <a:r>
              <a:rPr lang="en-US"/>
              <a:t>透過比較 latent variable 和 codebook embedding vector 去尋找 representative embedding vector.</a:t>
            </a:r>
            <a:endParaRPr lang="en-US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AutoNum type="romanUcPeriod"/>
            </a:pPr>
            <a:r>
              <a:rPr lang="en-US"/>
              <a:t>Move codebook to input value(optional: also input close to codebook value)</a:t>
            </a:r>
            <a:endParaRPr lang="en-US"/>
          </a:p>
        </p:txBody>
      </p:sp>
      <p:sp>
        <p:nvSpPr>
          <p:cNvPr id="352" name="Google Shape;352;p42"/>
          <p:cNvSpPr txBox="1"/>
          <p:nvPr/>
        </p:nvSpPr>
        <p:spPr>
          <a:xfrm>
            <a:off x="291465" y="4038600"/>
            <a:ext cx="12828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Codebook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Embedding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Vector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53" name="Google Shape;353;p42"/>
          <p:cNvCxnSpPr/>
          <p:nvPr/>
        </p:nvCxnSpPr>
        <p:spPr>
          <a:xfrm>
            <a:off x="3908425" y="5340350"/>
            <a:ext cx="0" cy="110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42"/>
          <p:cNvSpPr/>
          <p:nvPr/>
        </p:nvSpPr>
        <p:spPr>
          <a:xfrm>
            <a:off x="3368040" y="4356100"/>
            <a:ext cx="1080900" cy="9843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55" name="Google Shape;355;p42"/>
          <p:cNvCxnSpPr/>
          <p:nvPr/>
        </p:nvCxnSpPr>
        <p:spPr>
          <a:xfrm>
            <a:off x="2769870" y="3869690"/>
            <a:ext cx="725100" cy="69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6" name="Google Shape;356;p42"/>
          <p:cNvCxnSpPr/>
          <p:nvPr/>
        </p:nvCxnSpPr>
        <p:spPr>
          <a:xfrm flipH="1">
            <a:off x="4327505" y="3854450"/>
            <a:ext cx="614700" cy="70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7" name="Google Shape;357;p42"/>
          <p:cNvSpPr/>
          <p:nvPr/>
        </p:nvSpPr>
        <p:spPr>
          <a:xfrm>
            <a:off x="3763645" y="4727575"/>
            <a:ext cx="289500" cy="241200"/>
          </a:xfrm>
          <a:prstGeom prst="ellipse">
            <a:avLst/>
          </a:prstGeom>
          <a:solidFill>
            <a:srgbClr val="DCA3EC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1664970" y="4378960"/>
            <a:ext cx="289500" cy="241200"/>
          </a:xfrm>
          <a:prstGeom prst="ellipse">
            <a:avLst/>
          </a:prstGeom>
          <a:solidFill>
            <a:srgbClr val="DCA3EC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4712970" y="5220970"/>
            <a:ext cx="289500" cy="241200"/>
          </a:xfrm>
          <a:prstGeom prst="ellipse">
            <a:avLst/>
          </a:prstGeom>
          <a:solidFill>
            <a:srgbClr val="DCA3EC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3763645" y="3613150"/>
            <a:ext cx="289500" cy="241200"/>
          </a:xfrm>
          <a:prstGeom prst="ellipse">
            <a:avLst/>
          </a:prstGeom>
          <a:solidFill>
            <a:srgbClr val="DCA3EC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1" name="Google Shape;361;p42"/>
          <p:cNvSpPr/>
          <p:nvPr/>
        </p:nvSpPr>
        <p:spPr>
          <a:xfrm>
            <a:off x="1664970" y="5079365"/>
            <a:ext cx="309300" cy="261000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2" name="Google Shape;362;p42"/>
          <p:cNvSpPr txBox="1"/>
          <p:nvPr/>
        </p:nvSpPr>
        <p:spPr>
          <a:xfrm>
            <a:off x="35560" y="4995545"/>
            <a:ext cx="16293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Encoder output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2622550" y="5220970"/>
            <a:ext cx="289500" cy="241200"/>
          </a:xfrm>
          <a:prstGeom prst="ellipse">
            <a:avLst/>
          </a:prstGeom>
          <a:solidFill>
            <a:srgbClr val="DCA3EC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3543935" y="4561840"/>
            <a:ext cx="179100" cy="145500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2677795" y="4582160"/>
            <a:ext cx="179100" cy="145500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66" name="Google Shape;366;p42"/>
          <p:cNvCxnSpPr>
            <a:stCxn id="365" idx="4"/>
          </p:cNvCxnSpPr>
          <p:nvPr/>
        </p:nvCxnSpPr>
        <p:spPr>
          <a:xfrm flipH="1">
            <a:off x="2766145" y="4727660"/>
            <a:ext cx="1200" cy="422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67" name="Google Shape;367;p42"/>
          <p:cNvCxnSpPr/>
          <p:nvPr/>
        </p:nvCxnSpPr>
        <p:spPr>
          <a:xfrm flipH="1">
            <a:off x="2978140" y="5149850"/>
            <a:ext cx="97800" cy="78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68" name="Google Shape;368;p42"/>
          <p:cNvCxnSpPr/>
          <p:nvPr/>
        </p:nvCxnSpPr>
        <p:spPr>
          <a:xfrm flipH="1">
            <a:off x="2978235" y="5313045"/>
            <a:ext cx="121200" cy="27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69" name="Google Shape;369;p42"/>
          <p:cNvCxnSpPr/>
          <p:nvPr/>
        </p:nvCxnSpPr>
        <p:spPr>
          <a:xfrm rot="10800000">
            <a:off x="2978200" y="5462220"/>
            <a:ext cx="82500" cy="108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0" name="Google Shape;370;p42"/>
          <p:cNvCxnSpPr/>
          <p:nvPr/>
        </p:nvCxnSpPr>
        <p:spPr>
          <a:xfrm rot="10800000" flipH="1">
            <a:off x="2767965" y="5581700"/>
            <a:ext cx="6300" cy="158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1" name="Google Shape;371;p42"/>
          <p:cNvCxnSpPr/>
          <p:nvPr/>
        </p:nvCxnSpPr>
        <p:spPr>
          <a:xfrm>
            <a:off x="3687445" y="4707255"/>
            <a:ext cx="76200" cy="76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2" name="Google Shape;372;p42"/>
          <p:cNvCxnSpPr/>
          <p:nvPr/>
        </p:nvCxnSpPr>
        <p:spPr>
          <a:xfrm flipH="1">
            <a:off x="4011205" y="4608830"/>
            <a:ext cx="42000" cy="921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3" name="Google Shape;373;p42"/>
          <p:cNvCxnSpPr/>
          <p:nvPr/>
        </p:nvCxnSpPr>
        <p:spPr>
          <a:xfrm flipH="1">
            <a:off x="4095835" y="4834890"/>
            <a:ext cx="121200" cy="27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4" name="Google Shape;374;p42"/>
          <p:cNvCxnSpPr/>
          <p:nvPr/>
        </p:nvCxnSpPr>
        <p:spPr>
          <a:xfrm rot="10800000">
            <a:off x="4053255" y="4995495"/>
            <a:ext cx="82500" cy="108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5" name="Google Shape;375;p42"/>
          <p:cNvCxnSpPr/>
          <p:nvPr/>
        </p:nvCxnSpPr>
        <p:spPr>
          <a:xfrm rot="10800000" flipH="1">
            <a:off x="3908425" y="5040045"/>
            <a:ext cx="6300" cy="158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6" name="Google Shape;376;p42"/>
          <p:cNvCxnSpPr/>
          <p:nvPr/>
        </p:nvCxnSpPr>
        <p:spPr>
          <a:xfrm rot="10800000" flipH="1">
            <a:off x="3639820" y="5009595"/>
            <a:ext cx="83100" cy="93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7" name="Google Shape;377;p42"/>
          <p:cNvCxnSpPr/>
          <p:nvPr/>
        </p:nvCxnSpPr>
        <p:spPr>
          <a:xfrm rot="10800000">
            <a:off x="3904550" y="3886300"/>
            <a:ext cx="12900" cy="198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8" name="Google Shape;378;p42"/>
          <p:cNvCxnSpPr/>
          <p:nvPr/>
        </p:nvCxnSpPr>
        <p:spPr>
          <a:xfrm rot="10800000">
            <a:off x="4091450" y="3886200"/>
            <a:ext cx="114900" cy="165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79" name="Google Shape;379;p42"/>
          <p:cNvCxnSpPr/>
          <p:nvPr/>
        </p:nvCxnSpPr>
        <p:spPr>
          <a:xfrm rot="10800000" flipH="1">
            <a:off x="3523615" y="3903290"/>
            <a:ext cx="141000" cy="156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80" name="Google Shape;380;p42"/>
          <p:cNvCxnSpPr/>
          <p:nvPr/>
        </p:nvCxnSpPr>
        <p:spPr>
          <a:xfrm rot="10800000" flipH="1">
            <a:off x="4304665" y="5734150"/>
            <a:ext cx="169500" cy="2031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81" name="Google Shape;381;p42"/>
          <p:cNvCxnSpPr/>
          <p:nvPr/>
        </p:nvCxnSpPr>
        <p:spPr>
          <a:xfrm>
            <a:off x="4498385" y="5146055"/>
            <a:ext cx="165000" cy="139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82" name="Google Shape;382;p42"/>
          <p:cNvCxnSpPr/>
          <p:nvPr/>
        </p:nvCxnSpPr>
        <p:spPr>
          <a:xfrm flipH="1">
            <a:off x="4933205" y="4883150"/>
            <a:ext cx="9000" cy="220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83" name="Google Shape;383;p42"/>
          <p:cNvCxnSpPr/>
          <p:nvPr/>
        </p:nvCxnSpPr>
        <p:spPr>
          <a:xfrm>
            <a:off x="2228850" y="3543300"/>
            <a:ext cx="6300" cy="30987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84" name="Google Shape;384;p42"/>
          <p:cNvSpPr txBox="1"/>
          <p:nvPr/>
        </p:nvSpPr>
        <p:spPr>
          <a:xfrm>
            <a:off x="3364865" y="5928360"/>
            <a:ext cx="25401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Embedding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Vector divide whole space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85" name="Google Shape;385;p42"/>
          <p:cNvCxnSpPr/>
          <p:nvPr/>
        </p:nvCxnSpPr>
        <p:spPr>
          <a:xfrm>
            <a:off x="8096250" y="5340985"/>
            <a:ext cx="0" cy="110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p42"/>
          <p:cNvSpPr/>
          <p:nvPr/>
        </p:nvSpPr>
        <p:spPr>
          <a:xfrm>
            <a:off x="7555865" y="4356735"/>
            <a:ext cx="1080900" cy="9843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87" name="Google Shape;387;p42"/>
          <p:cNvCxnSpPr/>
          <p:nvPr/>
        </p:nvCxnSpPr>
        <p:spPr>
          <a:xfrm>
            <a:off x="6957695" y="3870325"/>
            <a:ext cx="725100" cy="69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42"/>
          <p:cNvCxnSpPr/>
          <p:nvPr/>
        </p:nvCxnSpPr>
        <p:spPr>
          <a:xfrm flipH="1">
            <a:off x="8515330" y="3855085"/>
            <a:ext cx="614700" cy="70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9" name="Google Shape;389;p42"/>
          <p:cNvSpPr/>
          <p:nvPr/>
        </p:nvSpPr>
        <p:spPr>
          <a:xfrm>
            <a:off x="7951470" y="4728210"/>
            <a:ext cx="289500" cy="241200"/>
          </a:xfrm>
          <a:prstGeom prst="ellipse">
            <a:avLst/>
          </a:prstGeom>
          <a:solidFill>
            <a:srgbClr val="DCA3EC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0" name="Google Shape;390;p42"/>
          <p:cNvSpPr/>
          <p:nvPr/>
        </p:nvSpPr>
        <p:spPr>
          <a:xfrm>
            <a:off x="8900795" y="5221605"/>
            <a:ext cx="289500" cy="241200"/>
          </a:xfrm>
          <a:prstGeom prst="ellipse">
            <a:avLst/>
          </a:prstGeom>
          <a:solidFill>
            <a:srgbClr val="DCA3EC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1" name="Google Shape;391;p42"/>
          <p:cNvSpPr/>
          <p:nvPr/>
        </p:nvSpPr>
        <p:spPr>
          <a:xfrm>
            <a:off x="7951470" y="3613785"/>
            <a:ext cx="289500" cy="241200"/>
          </a:xfrm>
          <a:prstGeom prst="ellipse">
            <a:avLst/>
          </a:prstGeom>
          <a:solidFill>
            <a:srgbClr val="DCA3EC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2" name="Google Shape;392;p42"/>
          <p:cNvSpPr/>
          <p:nvPr/>
        </p:nvSpPr>
        <p:spPr>
          <a:xfrm>
            <a:off x="6810375" y="5221605"/>
            <a:ext cx="289500" cy="241200"/>
          </a:xfrm>
          <a:prstGeom prst="ellipse">
            <a:avLst/>
          </a:prstGeom>
          <a:solidFill>
            <a:srgbClr val="DCA3EC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3" name="Google Shape;393;p42"/>
          <p:cNvSpPr/>
          <p:nvPr/>
        </p:nvSpPr>
        <p:spPr>
          <a:xfrm>
            <a:off x="7682865" y="4499610"/>
            <a:ext cx="179100" cy="145500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4" name="Google Shape;394;p42"/>
          <p:cNvSpPr/>
          <p:nvPr/>
        </p:nvSpPr>
        <p:spPr>
          <a:xfrm>
            <a:off x="6865620" y="4582795"/>
            <a:ext cx="179100" cy="145500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95" name="Google Shape;395;p42"/>
          <p:cNvCxnSpPr/>
          <p:nvPr/>
        </p:nvCxnSpPr>
        <p:spPr>
          <a:xfrm>
            <a:off x="6416675" y="3543935"/>
            <a:ext cx="6300" cy="30987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96" name="Google Shape;396;p42"/>
          <p:cNvSpPr txBox="1"/>
          <p:nvPr/>
        </p:nvSpPr>
        <p:spPr>
          <a:xfrm>
            <a:off x="9007400" y="5358236"/>
            <a:ext cx="25401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Update both </a:t>
            </a:r>
            <a:r>
              <a:rPr lang="en-US" sz="1800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(gradient)</a:t>
            </a:r>
            <a:endParaRPr lang="en-US" sz="1800" dirty="0" smtClean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 </a:t>
            </a:r>
            <a:endParaRPr lang="en-US" sz="1800" dirty="0" smtClean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only </a:t>
            </a:r>
            <a:r>
              <a:rPr lang="en-U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codebook embedding </a:t>
            </a:r>
            <a:r>
              <a:rPr lang="en-US" sz="1800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value (EMA)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8721725" y="3928745"/>
            <a:ext cx="179100" cy="145500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98" name="Google Shape;398;p42"/>
          <p:cNvCxnSpPr/>
          <p:nvPr/>
        </p:nvCxnSpPr>
        <p:spPr>
          <a:xfrm>
            <a:off x="8316595" y="3776980"/>
            <a:ext cx="320100" cy="202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399" name="Google Shape;399;p42"/>
          <p:cNvCxnSpPr/>
          <p:nvPr/>
        </p:nvCxnSpPr>
        <p:spPr>
          <a:xfrm flipH="1">
            <a:off x="6949295" y="4792980"/>
            <a:ext cx="8400" cy="324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400" name="Google Shape;400;p42"/>
          <p:cNvCxnSpPr>
            <a:stCxn id="393" idx="5"/>
            <a:endCxn id="389" idx="1"/>
          </p:cNvCxnSpPr>
          <p:nvPr/>
        </p:nvCxnSpPr>
        <p:spPr>
          <a:xfrm>
            <a:off x="7835736" y="4623802"/>
            <a:ext cx="158100" cy="139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401" name="Google Shape;401;p42"/>
          <p:cNvCxnSpPr/>
          <p:nvPr/>
        </p:nvCxnSpPr>
        <p:spPr>
          <a:xfrm flipH="1">
            <a:off x="3130540" y="4997450"/>
            <a:ext cx="97800" cy="78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2" name="Google Shape;402;p42"/>
          <p:cNvCxnSpPr/>
          <p:nvPr/>
        </p:nvCxnSpPr>
        <p:spPr>
          <a:xfrm flipH="1">
            <a:off x="3206835" y="5236845"/>
            <a:ext cx="121200" cy="27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3" name="Google Shape;403;p42"/>
          <p:cNvCxnSpPr/>
          <p:nvPr/>
        </p:nvCxnSpPr>
        <p:spPr>
          <a:xfrm rot="10800000">
            <a:off x="3130600" y="5614620"/>
            <a:ext cx="82500" cy="108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4" name="Google Shape;404;p42"/>
          <p:cNvCxnSpPr/>
          <p:nvPr/>
        </p:nvCxnSpPr>
        <p:spPr>
          <a:xfrm rot="10800000" flipH="1">
            <a:off x="2767965" y="5810300"/>
            <a:ext cx="6300" cy="158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5" name="Google Shape;405;p42"/>
          <p:cNvCxnSpPr/>
          <p:nvPr/>
        </p:nvCxnSpPr>
        <p:spPr>
          <a:xfrm rot="10800000" flipH="1">
            <a:off x="3371215" y="4055690"/>
            <a:ext cx="141000" cy="156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6" name="Google Shape;406;p42"/>
          <p:cNvCxnSpPr/>
          <p:nvPr/>
        </p:nvCxnSpPr>
        <p:spPr>
          <a:xfrm rot="10800000">
            <a:off x="3904550" y="4038700"/>
            <a:ext cx="12900" cy="198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7" name="Google Shape;407;p42"/>
          <p:cNvCxnSpPr/>
          <p:nvPr/>
        </p:nvCxnSpPr>
        <p:spPr>
          <a:xfrm rot="10800000">
            <a:off x="4243850" y="4114800"/>
            <a:ext cx="114900" cy="165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8" name="Google Shape;408;p42"/>
          <p:cNvCxnSpPr/>
          <p:nvPr/>
        </p:nvCxnSpPr>
        <p:spPr>
          <a:xfrm flipH="1">
            <a:off x="4933205" y="4578350"/>
            <a:ext cx="9000" cy="220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09" name="Google Shape;409;p42"/>
          <p:cNvCxnSpPr/>
          <p:nvPr/>
        </p:nvCxnSpPr>
        <p:spPr>
          <a:xfrm rot="10800000" flipH="1">
            <a:off x="4533265" y="5505550"/>
            <a:ext cx="169500" cy="2031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10" name="Google Shape;410;p42"/>
          <p:cNvCxnSpPr/>
          <p:nvPr/>
        </p:nvCxnSpPr>
        <p:spPr>
          <a:xfrm>
            <a:off x="4637775" y="4963425"/>
            <a:ext cx="128400" cy="1947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11" name="Google Shape;411;p42"/>
          <p:cNvCxnSpPr/>
          <p:nvPr/>
        </p:nvCxnSpPr>
        <p:spPr>
          <a:xfrm>
            <a:off x="4381225" y="5368000"/>
            <a:ext cx="196500" cy="97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/>
                <a:cs typeface="Calibri" panose="020F0502020204030204" pitchFamily="34" charset="0"/>
                <a:sym typeface="Times New Roman" panose="02020603050405020304"/>
              </a:rPr>
              <a:t>VQVAE Result from paper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9" name="Google Shape;439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1852152"/>
            <a:ext cx="12121036" cy="409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2708366" y="16072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原圖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0210" y="164744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重建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 panose="020206030504050203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VQVAE 2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VQVAE2</a:t>
            </a:r>
            <a:endParaRPr lang="en-US"/>
          </a:p>
        </p:txBody>
      </p:sp>
      <p:sp>
        <p:nvSpPr>
          <p:cNvPr id="734" name="Google Shape;734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概念: </a:t>
            </a:r>
            <a:endParaRPr lang="en-US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組合多個VQVAE</a:t>
            </a:r>
            <a:endParaRPr lang="en-US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不同Codebook對應不同尺度的特徵</a:t>
            </a:r>
            <a:endParaRPr lang="en-US"/>
          </a:p>
        </p:txBody>
      </p:sp>
      <p:pic>
        <p:nvPicPr>
          <p:cNvPr id="735" name="Google Shape;735;p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12550" y="3082699"/>
            <a:ext cx="4945575" cy="36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64"/>
          <p:cNvSpPr/>
          <p:nvPr/>
        </p:nvSpPr>
        <p:spPr>
          <a:xfrm>
            <a:off x="2968025" y="3367900"/>
            <a:ext cx="814800" cy="8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7" name="Google Shape;737;p64"/>
          <p:cNvSpPr/>
          <p:nvPr/>
        </p:nvSpPr>
        <p:spPr>
          <a:xfrm>
            <a:off x="8400125" y="4332075"/>
            <a:ext cx="1263000" cy="81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p64"/>
          <p:cNvSpPr txBox="1">
            <a:spLocks noGrp="1"/>
          </p:cNvSpPr>
          <p:nvPr>
            <p:ph type="body" idx="1"/>
          </p:nvPr>
        </p:nvSpPr>
        <p:spPr>
          <a:xfrm>
            <a:off x="754325" y="3488050"/>
            <a:ext cx="22137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global feature</a:t>
            </a: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39" name="Google Shape;739;p64"/>
          <p:cNvSpPr txBox="1">
            <a:spLocks noGrp="1"/>
          </p:cNvSpPr>
          <p:nvPr>
            <p:ph type="body" idx="1"/>
          </p:nvPr>
        </p:nvSpPr>
        <p:spPr>
          <a:xfrm>
            <a:off x="9764975" y="4452225"/>
            <a:ext cx="22137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local feature</a:t>
            </a: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0" name="Google Shape;740;p64"/>
          <p:cNvSpPr txBox="1">
            <a:spLocks noGrp="1"/>
          </p:cNvSpPr>
          <p:nvPr>
            <p:ph type="body" idx="1"/>
          </p:nvPr>
        </p:nvSpPr>
        <p:spPr>
          <a:xfrm>
            <a:off x="8400125" y="2373500"/>
            <a:ext cx="2466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top要作為bottom的輸入</a:t>
            </a: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41" name="Google Shape;741;p64"/>
          <p:cNvCxnSpPr>
            <a:stCxn id="740" idx="2"/>
          </p:cNvCxnSpPr>
          <p:nvPr/>
        </p:nvCxnSpPr>
        <p:spPr>
          <a:xfrm flipH="1">
            <a:off x="7073225" y="3367700"/>
            <a:ext cx="2559900" cy="8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2" name="Google Shape;742;p64"/>
          <p:cNvSpPr txBox="1"/>
          <p:nvPr/>
        </p:nvSpPr>
        <p:spPr>
          <a:xfrm>
            <a:off x="-39251" y="5873257"/>
            <a:ext cx="3592348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Generating Diverse High-Fidelity Images with VQ-VAE-2</a:t>
            </a:r>
            <a:endParaRPr sz="1800" b="1" dirty="0">
              <a:solidFill>
                <a:schemeClr val="dk1"/>
              </a:solidFill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https://arxiv.org/abs/1906.00446</a:t>
            </a:r>
            <a:endParaRPr sz="1800" dirty="0">
              <a:solidFill>
                <a:schemeClr val="dk1"/>
              </a:solidFill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VQVAE2表現如何?</a:t>
            </a:r>
            <a:endParaRPr lang="en-US"/>
          </a:p>
        </p:txBody>
      </p:sp>
      <p:sp>
        <p:nvSpPr>
          <p:cNvPr id="749" name="Google Shape;749;p65"/>
          <p:cNvSpPr txBox="1">
            <a:spLocks noGrp="1"/>
          </p:cNvSpPr>
          <p:nvPr>
            <p:ph type="body" idx="1"/>
          </p:nvPr>
        </p:nvSpPr>
        <p:spPr>
          <a:xfrm>
            <a:off x="838200" y="4141950"/>
            <a:ext cx="10515600" cy="203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和只有top</a:t>
            </a:r>
            <a:r>
              <a:rPr lang="en-US" dirty="0"/>
              <a:t>(VQVAE1)</a:t>
            </a:r>
            <a:r>
              <a:rPr lang="en-US" dirty="0" err="1"/>
              <a:t>比起來，使用多層會增加圖片的精細度</a:t>
            </a:r>
            <a:endParaRPr dirty="0"/>
          </a:p>
        </p:txBody>
      </p:sp>
      <p:pic>
        <p:nvPicPr>
          <p:cNvPr id="750" name="Google Shape;750;p6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41275" y="1690825"/>
            <a:ext cx="7196502" cy="21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總結</a:t>
            </a:r>
            <a:endParaRPr lang="en-US"/>
          </a:p>
        </p:txBody>
      </p:sp>
      <p:sp>
        <p:nvSpPr>
          <p:cNvPr id="778" name="Google Shape;778;p6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VQVAE</a:t>
            </a:r>
            <a:endParaRPr lang="en-US"/>
          </a:p>
        </p:txBody>
      </p:sp>
      <p:sp>
        <p:nvSpPr>
          <p:cNvPr id="785" name="Google Shape;785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1種discrete latent variable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組合多個VQVAE圖片可以做得更精細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 lang="en-US"/>
          </a:p>
        </p:txBody>
      </p:sp>
      <p:sp>
        <p:nvSpPr>
          <p:cNvPr id="807" name="Google Shape;807;p72"/>
          <p:cNvSpPr txBox="1">
            <a:spLocks noGrp="1"/>
          </p:cNvSpPr>
          <p:nvPr>
            <p:ph type="body" idx="1"/>
          </p:nvPr>
        </p:nvSpPr>
        <p:spPr>
          <a:xfrm>
            <a:off x="202019" y="1825625"/>
            <a:ext cx="11738344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highlight>
                  <a:srgbClr val="FFFFFF"/>
                </a:highlight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Neural Discrete Representation </a:t>
            </a:r>
            <a:r>
              <a:rPr lang="en-US" dirty="0" smtClean="0">
                <a:highlight>
                  <a:srgbClr val="FFFFFF"/>
                </a:highlight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Learning</a:t>
            </a:r>
            <a:r>
              <a:rPr lang="en-US" dirty="0" smtClean="0">
                <a:latin typeface="+mn-lt"/>
              </a:rPr>
              <a:t>:</a:t>
            </a:r>
            <a:endParaRPr lang="en-US" dirty="0" smtClean="0">
              <a:latin typeface="+mn-lt"/>
            </a:endParaRP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u="sng" dirty="0" smtClean="0">
                <a:solidFill>
                  <a:schemeClr val="hlink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https</a:t>
            </a:r>
            <a:r>
              <a:rPr lang="en-US" u="sng" dirty="0">
                <a:solidFill>
                  <a:schemeClr val="hlink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://papers.nips.cc/paper/7210-neural-discrete-representation-learning.pdf</a:t>
            </a:r>
            <a:endParaRPr dirty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+mn-lt"/>
              </a:rPr>
              <a:t>Generating Diverse High-Fidelity Images with VQ-VAE-2</a:t>
            </a:r>
            <a:r>
              <a:rPr lang="en-US" dirty="0" smtClean="0">
                <a:latin typeface="+mn-lt"/>
              </a:rPr>
              <a:t>:</a:t>
            </a:r>
            <a:endParaRPr lang="en-US" dirty="0" smtClean="0">
              <a:latin typeface="+mn-lt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 dirty="0" smtClean="0">
                <a:solidFill>
                  <a:schemeClr val="hlink"/>
                </a:solidFill>
                <a:latin typeface="+mn-lt"/>
                <a:hlinkClick r:id="rId2"/>
              </a:rPr>
              <a:t>https</a:t>
            </a:r>
            <a:r>
              <a:rPr lang="en-US" u="sng" dirty="0">
                <a:solidFill>
                  <a:schemeClr val="hlink"/>
                </a:solidFill>
                <a:latin typeface="+mn-lt"/>
                <a:hlinkClick r:id="rId2"/>
              </a:rPr>
              <a:t>://arxiv.org/pdf/1906.00446.pdf</a:t>
            </a:r>
            <a:endParaRPr dirty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+mn-lt"/>
              </a:rPr>
              <a:t>Towards a better understanding of Vector Quantized </a:t>
            </a:r>
            <a:r>
              <a:rPr lang="en-US" dirty="0" err="1" smtClean="0">
                <a:latin typeface="+mn-lt"/>
              </a:rPr>
              <a:t>Autoencoders</a:t>
            </a:r>
            <a:endParaRPr lang="en-US" dirty="0" smtClean="0">
              <a:latin typeface="+mn-lt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 dirty="0" smtClean="0">
                <a:solidFill>
                  <a:schemeClr val="hlink"/>
                </a:solidFill>
                <a:latin typeface="+mn-lt"/>
                <a:hlinkClick r:id="rId3"/>
              </a:rPr>
              <a:t>https</a:t>
            </a:r>
            <a:r>
              <a:rPr lang="en-US" u="sng" dirty="0">
                <a:solidFill>
                  <a:schemeClr val="hlink"/>
                </a:solidFill>
                <a:latin typeface="+mn-lt"/>
                <a:hlinkClick r:id="rId3"/>
              </a:rPr>
              <a:t>://openreview.net/pdf?id=HkGGfhC5Y7</a:t>
            </a:r>
            <a:endParaRPr dirty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+mn-lt"/>
              </a:rPr>
              <a:t>Fast Decoding in Sequence Models Using Discrete Latent Variables</a:t>
            </a:r>
            <a:r>
              <a:rPr lang="en-US" dirty="0" smtClean="0">
                <a:latin typeface="+mn-lt"/>
              </a:rPr>
              <a:t>:</a:t>
            </a:r>
            <a:endParaRPr lang="en-US" dirty="0" smtClean="0">
              <a:latin typeface="+mn-lt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 dirty="0" smtClean="0">
                <a:solidFill>
                  <a:schemeClr val="hlink"/>
                </a:solidFill>
                <a:latin typeface="+mn-lt"/>
                <a:hlinkClick r:id="rId4"/>
              </a:rPr>
              <a:t>https</a:t>
            </a:r>
            <a:r>
              <a:rPr lang="en-US" u="sng" dirty="0">
                <a:solidFill>
                  <a:schemeClr val="hlink"/>
                </a:solidFill>
                <a:latin typeface="+mn-lt"/>
                <a:hlinkClick r:id="rId4"/>
              </a:rPr>
              <a:t>://arxiv.org/pdf/1803.03382.pdf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US" dirty="0" err="1">
                <a:latin typeface="+mn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大綱</a:t>
            </a:r>
            <a:endParaRPr dirty="0">
              <a:latin typeface="+mn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VQVAE? </a:t>
            </a:r>
            <a:r>
              <a:rPr lang="en-US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設計原理</a:t>
            </a: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  <a:endParaRPr lang="en-US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VQVAE </a:t>
            </a:r>
            <a:r>
              <a:rPr lang="en-US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架構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VQVAE 2 </a:t>
            </a:r>
            <a:r>
              <a:rPr lang="en-US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架構</a:t>
            </a:r>
            <a:endParaRPr lang="en-US" dirty="0" err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13230" y="2653030"/>
            <a:ext cx="8765540" cy="285877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AE ? 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4932146" y="1991001"/>
            <a:ext cx="232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Auto-encoder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7833275" y="4946167"/>
            <a:ext cx="5003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18915" y="5596255"/>
            <a:ext cx="34702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>
                <a:solidFill>
                  <a:srgbClr val="FF0000"/>
                </a:solidFill>
              </a:rPr>
              <a:t>continous latent variable</a:t>
            </a:r>
            <a:endParaRPr lang="en-US" altLang="zh-TW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VQVAE = VAE +  discrete latent variable</a:t>
            </a:r>
            <a:endParaRPr lang="en-US"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>
                <a:latin typeface="+mn-lt"/>
              </a:rPr>
              <a:t>Why discrete latent variable?</a:t>
            </a:r>
            <a:endParaRPr b="1" i="1" u="sng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>
                <a:latin typeface="+mn-lt"/>
              </a:rPr>
              <a:t>現實有很多資料都是屬於discrete的特性</a:t>
            </a:r>
            <a:r>
              <a:rPr lang="en-US" dirty="0">
                <a:latin typeface="+mn-lt"/>
              </a:rPr>
              <a:t>(words, phonemes(</a:t>
            </a:r>
            <a:r>
              <a:rPr lang="en-US" dirty="0" err="1">
                <a:latin typeface="+mn-lt"/>
              </a:rPr>
              <a:t>音階</a:t>
            </a:r>
            <a:r>
              <a:rPr lang="en-US" dirty="0">
                <a:latin typeface="+mn-lt"/>
              </a:rPr>
              <a:t>))</a:t>
            </a:r>
            <a:endParaRPr dirty="0">
              <a:latin typeface="+mn-l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>
                <a:latin typeface="+mn-lt"/>
              </a:rPr>
              <a:t>將資料embedding並且映射到discrete</a:t>
            </a:r>
            <a:r>
              <a:rPr lang="en-US" dirty="0">
                <a:latin typeface="+mn-lt"/>
              </a:rPr>
              <a:t> latent space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8742600" y="6176825"/>
            <a:ext cx="34494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Discrete Representation Learning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"/>
              </a:rPr>
              <a:t>https://arxiv.org/abs/1711.00937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VQVAE 架構</a:t>
            </a:r>
            <a:endParaRPr lang="en-US"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838200" y="2460925"/>
            <a:ext cx="5599500" cy="3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input =&gt; encoder =&gt; latent variable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35"/>
          <p:cNvSpPr/>
          <p:nvPr/>
        </p:nvSpPr>
        <p:spPr>
          <a:xfrm>
            <a:off x="838205" y="1690830"/>
            <a:ext cx="2466900" cy="466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Forward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78729" y="3353350"/>
            <a:ext cx="4634550" cy="25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VQVAE 架構</a:t>
            </a:r>
            <a:endParaRPr lang="en-US"/>
          </a:p>
        </p:txBody>
      </p:sp>
      <p:sp>
        <p:nvSpPr>
          <p:cNvPr id="288" name="Google Shape;288;p36"/>
          <p:cNvSpPr txBox="1">
            <a:spLocks noGrp="1"/>
          </p:cNvSpPr>
          <p:nvPr>
            <p:ph type="body" idx="1"/>
          </p:nvPr>
        </p:nvSpPr>
        <p:spPr>
          <a:xfrm>
            <a:off x="838200" y="2467975"/>
            <a:ext cx="10865700" cy="3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input =&gt; encoder =&gt; latent variable</a:t>
            </a:r>
            <a:endParaRPr sz="240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製作codebook embedding vector，並且計算與latent variable最近距離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36"/>
          <p:cNvSpPr/>
          <p:nvPr/>
        </p:nvSpPr>
        <p:spPr>
          <a:xfrm>
            <a:off x="838205" y="1690830"/>
            <a:ext cx="2466900" cy="466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Forward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5375" y="4095413"/>
            <a:ext cx="2247900" cy="193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36"/>
          <p:cNvCxnSpPr/>
          <p:nvPr/>
        </p:nvCxnSpPr>
        <p:spPr>
          <a:xfrm>
            <a:off x="3305100" y="3759310"/>
            <a:ext cx="6300" cy="30987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292" name="Google Shape;292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53348" y="3856473"/>
            <a:ext cx="7850425" cy="22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03225" y="3902625"/>
            <a:ext cx="8283876" cy="216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VQVAE 架構</a:t>
            </a:r>
            <a:endParaRPr lang="en-US"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838200" y="2467975"/>
            <a:ext cx="10865700" cy="3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input =&gt; encoder =&gt; latent variable</a:t>
            </a:r>
            <a:endParaRPr sz="240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製作codebook embedding vector，並且計算與latent variable最近距離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37"/>
          <p:cNvSpPr/>
          <p:nvPr/>
        </p:nvSpPr>
        <p:spPr>
          <a:xfrm>
            <a:off x="838205" y="1690830"/>
            <a:ext cx="2466900" cy="466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Forward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65450" y="3398211"/>
            <a:ext cx="5238451" cy="33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" y="4226153"/>
            <a:ext cx="5585625" cy="160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7"/>
          <p:cNvCxnSpPr/>
          <p:nvPr/>
        </p:nvCxnSpPr>
        <p:spPr>
          <a:xfrm>
            <a:off x="5939300" y="3518585"/>
            <a:ext cx="6300" cy="30987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304" name="Google Shape;304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4260500"/>
            <a:ext cx="5882525" cy="1537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737" y="3207335"/>
            <a:ext cx="5223938" cy="3495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8825" y="3352786"/>
            <a:ext cx="5238451" cy="33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VQVAE 架構</a:t>
            </a:r>
            <a:endParaRPr lang="en-US"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1"/>
          </p:nvPr>
        </p:nvSpPr>
        <p:spPr>
          <a:xfrm>
            <a:off x="838200" y="2467975"/>
            <a:ext cx="10865700" cy="3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input =&gt; encoder =&gt; latent variable</a:t>
            </a:r>
            <a:endParaRPr sz="240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製作codebook embedding vector，並且計算與latent variable最近距離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38"/>
          <p:cNvSpPr/>
          <p:nvPr/>
        </p:nvSpPr>
        <p:spPr>
          <a:xfrm>
            <a:off x="838205" y="1690830"/>
            <a:ext cx="2466900" cy="466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Forward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37166" y="4594587"/>
            <a:ext cx="5391484" cy="32585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/>
        </p:nvSpPr>
        <p:spPr>
          <a:xfrm>
            <a:off x="5506125" y="3352775"/>
            <a:ext cx="5799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(e)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1799" y="3236825"/>
            <a:ext cx="5568124" cy="35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99" y="3138331"/>
            <a:ext cx="5484226" cy="3669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VQVAE 架構</a:t>
            </a:r>
            <a:endParaRPr lang="en-US"/>
          </a:p>
        </p:txBody>
      </p:sp>
      <p:sp>
        <p:nvSpPr>
          <p:cNvPr id="322" name="Google Shape;322;p39"/>
          <p:cNvSpPr txBox="1">
            <a:spLocks noGrp="1"/>
          </p:cNvSpPr>
          <p:nvPr>
            <p:ph type="body" idx="1"/>
          </p:nvPr>
        </p:nvSpPr>
        <p:spPr>
          <a:xfrm>
            <a:off x="838200" y="2467975"/>
            <a:ext cx="10865700" cy="3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input =&gt; encoder =&gt; latent variable</a:t>
            </a:r>
            <a:endParaRPr sz="240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製作codebook embedding vector，並且計算與latent variable最近距離</a:t>
            </a:r>
            <a:endParaRPr sz="240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做好的Z</a:t>
            </a:r>
            <a:r>
              <a:rPr lang="en-US" sz="1800"/>
              <a:t>q</a:t>
            </a:r>
            <a:r>
              <a:rPr lang="en-US" sz="2400"/>
              <a:t>(x)就由decoder重建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39"/>
          <p:cNvSpPr/>
          <p:nvPr/>
        </p:nvSpPr>
        <p:spPr>
          <a:xfrm>
            <a:off x="838205" y="1690830"/>
            <a:ext cx="2466900" cy="466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Forward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30800" y="3598225"/>
            <a:ext cx="6930400" cy="32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551325" y="3619400"/>
            <a:ext cx="6930400" cy="321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WPS Presentation</Application>
  <PresentationFormat>寬螢幕</PresentationFormat>
  <Paragraphs>178</Paragraphs>
  <Slides>18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新細明體</vt:lpstr>
      <vt:lpstr>Wingdings</vt:lpstr>
      <vt:lpstr>Arial</vt:lpstr>
      <vt:lpstr>Calibri</vt:lpstr>
      <vt:lpstr>Times New Roman</vt:lpstr>
      <vt:lpstr>Microsoft YaHei</vt:lpstr>
      <vt:lpstr>SimSun</vt:lpstr>
      <vt:lpstr>Arial Unicode MS</vt:lpstr>
      <vt:lpstr>Poor Richard</vt:lpstr>
      <vt:lpstr>Calibri</vt:lpstr>
      <vt:lpstr>Segoe Print</vt:lpstr>
      <vt:lpstr>Office 主题</vt:lpstr>
      <vt:lpstr>Office 佈景主題</vt:lpstr>
      <vt:lpstr>VQVAE</vt:lpstr>
      <vt:lpstr>大綱</vt:lpstr>
      <vt:lpstr>AE ? VAE ?</vt:lpstr>
      <vt:lpstr>VQVAE = VAE +  discrete latent variable</vt:lpstr>
      <vt:lpstr>VQVAE 架構</vt:lpstr>
      <vt:lpstr>VQVAE 架構</vt:lpstr>
      <vt:lpstr>VQVAE 架構</vt:lpstr>
      <vt:lpstr>VQVAE 架構</vt:lpstr>
      <vt:lpstr>VQVAE 架構</vt:lpstr>
      <vt:lpstr>VQVAE Loss function (for gradient)</vt:lpstr>
      <vt:lpstr>Vector Quantization變化</vt:lpstr>
      <vt:lpstr>VQVAE Result from paper</vt:lpstr>
      <vt:lpstr>VQVAE 2</vt:lpstr>
      <vt:lpstr>VQVAE2</vt:lpstr>
      <vt:lpstr>VQVAE2表現如何?</vt:lpstr>
      <vt:lpstr>總結</vt:lpstr>
      <vt:lpstr>VQVAE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VQVAE</dc:title>
  <dc:creator/>
  <cp:lastModifiedBy>Allen.tseng</cp:lastModifiedBy>
  <cp:revision>35</cp:revision>
  <dcterms:created xsi:type="dcterms:W3CDTF">2019-11-15T08:43:42Z</dcterms:created>
  <dcterms:modified xsi:type="dcterms:W3CDTF">2019-11-15T08:52:18Z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