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1" r:id="rId3"/>
    <p:sldId id="275" r:id="rId4"/>
    <p:sldId id="273" r:id="rId5"/>
    <p:sldId id="272" r:id="rId6"/>
    <p:sldId id="279" r:id="rId7"/>
    <p:sldId id="276" r:id="rId8"/>
    <p:sldId id="280" r:id="rId9"/>
    <p:sldId id="277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/>
    <p:restoredTop sz="94723"/>
  </p:normalViewPr>
  <p:slideViewPr>
    <p:cSldViewPr snapToGrid="0" snapToObjects="1">
      <p:cViewPr>
        <p:scale>
          <a:sx n="87" d="100"/>
          <a:sy n="87" d="100"/>
        </p:scale>
        <p:origin x="5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etflix/SimianArm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chblog.netflix.com/2011/07/netflix-simian-army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600" dirty="0" smtClean="0"/>
              <a:t>Netflix’s SimianArmy</a:t>
            </a:r>
            <a:endParaRPr lang="en" sz="4600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Group 5 Open-Source Project</a:t>
            </a:r>
            <a:endParaRPr lang="en" b="1" dirty="0">
              <a:solidFill>
                <a:schemeClr val="bg2">
                  <a:lumMod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Although,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infrastructure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(AWS) is never 100% stable, software (SimianArmy) can minimize damages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caused instability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 0.001%, thus protecting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valuable services (Netflix).</a:t>
            </a:r>
          </a:p>
          <a:p>
            <a:endParaRPr lang="en-US" sz="24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91" y="2556862"/>
            <a:ext cx="2126063" cy="2126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3" y="2934806"/>
            <a:ext cx="3456633" cy="1503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699" y="3094893"/>
            <a:ext cx="1853490" cy="15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sz="18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66325"/>
            <a:ext cx="8709457" cy="3506642"/>
          </a:xfrm>
        </p:spPr>
        <p:txBody>
          <a:bodyPr/>
          <a:lstStyle/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https://github.com/Netflix/SimianArmy</a:t>
            </a:r>
            <a:endParaRPr lang="en-US" sz="21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Size : 22K </a:t>
            </a:r>
            <a:r>
              <a:rPr lang="en-US" sz="21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locs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    (this number already disregarded 9K </a:t>
            </a:r>
            <a:r>
              <a:rPr lang="en-US" sz="21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locs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that are under '/test')</a:t>
            </a:r>
          </a:p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Language: Java 99.5%  Other 0.5%</a:t>
            </a:r>
          </a:p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Contributions: Mar 18, 2012 – Mar 28, 2017 (long history of development)</a:t>
            </a:r>
          </a:p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Inspired by hearing story about AWS shutdown and Netflix in class.</a:t>
            </a:r>
          </a:p>
        </p:txBody>
      </p:sp>
    </p:spTree>
    <p:extLst>
      <p:ext uri="{BB962C8B-B14F-4D97-AF65-F5344CB8AC3E}">
        <p14:creationId xmlns:p14="http://schemas.microsoft.com/office/powerpoint/2010/main" val="15167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endParaRPr lang="en-US" sz="18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66325"/>
            <a:ext cx="8709457" cy="3506642"/>
          </a:xfrm>
        </p:spPr>
        <p:txBody>
          <a:bodyPr/>
          <a:lstStyle/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Created 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by Netflix after moving to 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AWS 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 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improve availability 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reliability. </a:t>
            </a:r>
            <a:endParaRPr lang="en-US" sz="21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 cloud architecture, 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where individual components 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fail but do not affect the 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availability of the entire 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system, was greatly needed.</a:t>
            </a:r>
          </a:p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Infrastructure is never 100% but stream</a:t>
            </a:r>
            <a:r>
              <a:rPr lang="en-US" sz="2100" i="1" u="sng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ing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must be non-stop.</a:t>
            </a:r>
          </a:p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SimianArmy deploys “monkeys” to make cloud service less fragile and better able to support continuous service when some parts have issues. </a:t>
            </a:r>
          </a:p>
          <a:p>
            <a:pPr marL="342900" indent="-342900">
              <a:lnSpc>
                <a:spcPct val="101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Potential weaknesses and/or 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problems could be 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detected and </a:t>
            </a:r>
            <a:r>
              <a:rPr lang="en-US" sz="21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addressed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1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by Netflix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1700" y="4452198"/>
            <a:ext cx="8520600" cy="56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*Source: &lt; </a:t>
            </a:r>
            <a:r>
              <a:rPr lang="en-US" sz="1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http://techblog.netflix.com/2011/07/netflix-simian-army.html </a:t>
            </a:r>
            <a:r>
              <a:rPr lang="en-US" sz="1000" dirty="0" smtClean="0">
                <a:latin typeface="Calibri" charset="0"/>
                <a:ea typeface="Calibri" charset="0"/>
                <a:cs typeface="Calibri" charset="0"/>
              </a:rPr>
              <a:t>&gt;</a:t>
            </a:r>
            <a:endParaRPr lang="en-US" sz="1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Is your spare tire properly inflated when necessary?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How do you know? Do you have the tools to change it? Can you? 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One way to guarantee the above questions is to poke a hole in your tire once a week and go through the drill of replacing it.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Expensive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time-consuming in the real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world.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Almost </a:t>
            </a:r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free and automated in the cloud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This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philosophy led to developing of a tool, namely monkeys,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that randomly disables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instances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 make sure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this type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 failure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can be withheld without any or minimal negative impact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5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the </a:t>
            </a:r>
            <a:r>
              <a:rPr lang="en-US" dirty="0" smtClean="0"/>
              <a:t>SimianArmy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34764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Chaos Monkey </a:t>
            </a:r>
            <a:r>
              <a:rPr lang="mr-IN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randomly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shuts down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VMs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 ensure that small disruptions will not affect the overall service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Conformity Monkey </a:t>
            </a:r>
            <a:r>
              <a:rPr lang="mr-IN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detects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instances that aren’t coded to best-practices and shuts them down, giving the service owner the opportunity to re-launch them properly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Janitor Monkey </a:t>
            </a:r>
            <a:r>
              <a:rPr lang="mr-IN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searches for unused resources and discards them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i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Security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Monkey </a:t>
            </a:r>
            <a:r>
              <a:rPr lang="mr-IN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searches out security weaknesses, and ends the offending instances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i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Doctor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Monkey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performs health checks on each instance and monitors other external signs of process health such as CPU and memory usage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i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Latency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Monkey </a:t>
            </a:r>
            <a:r>
              <a:rPr lang="mr-IN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simulates a degradation of service and checks to make sure that upstream services react appropriately.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27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</p:spPr>
        <p:txBody>
          <a:bodyPr/>
          <a:lstStyle/>
          <a:p>
            <a:r>
              <a:rPr lang="en-US" dirty="0"/>
              <a:t>Architecture Expression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27807"/>
            <a:ext cx="8520600" cy="347649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Main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functionalities of the system and system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architecture:</a:t>
            </a:r>
            <a:endParaRPr lang="en-US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27231"/>
              </p:ext>
            </p:extLst>
          </p:nvPr>
        </p:nvGraphicFramePr>
        <p:xfrm>
          <a:off x="1900385" y="939800"/>
          <a:ext cx="4690915" cy="3884956"/>
        </p:xfrm>
        <a:graphic>
          <a:graphicData uri="http://schemas.openxmlformats.org/drawingml/2006/table">
            <a:tbl>
              <a:tblPr firstRow="1" firstCol="1" bandRow="1"/>
              <a:tblGrid>
                <a:gridCol w="1559385"/>
                <a:gridCol w="3131530"/>
              </a:tblGrid>
              <a:tr h="232643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ゴシック" charset="-128"/>
                        </a:rPr>
                        <a:t>Module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Descriptions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Client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functionality/interface that allows the monkeys to interact with the cloud.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5138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Resource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functionality of getting the common properties of a resource and the methods to add and retrieve additional properties of one.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38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Chaos Monkey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functionality of creating different types of chaos on AWS, thus causing small disruptions and testing ability to withstand such unexpected events.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3425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Janitor Monkey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functionalities of searching for unused resources, marking of them, and cleaning up.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0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Conformity Monkey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functionalities of getting clusters, as well as applying a set of rules to perform conformity checks. A cluster is the basic unit of conformity check.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3425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Crawler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functionality of getting auto-scaling-groups from AWS.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Event Schedule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functionalities of when and how-frequently the monkeys should be deployed.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3425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Recorder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functionalities of storing and finding events in data-storage.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Email Notify Module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標楷體" charset="0"/>
                          <a:cs typeface="Times New Roman" charset="0"/>
                        </a:rPr>
                        <a:t>Provides functionality of notifying users via email used by all monkeys.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2701" marR="6270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98" y="-3464"/>
            <a:ext cx="8520600" cy="599455"/>
          </a:xfrm>
        </p:spPr>
        <p:txBody>
          <a:bodyPr/>
          <a:lstStyle/>
          <a:p>
            <a:r>
              <a:rPr lang="en-US" dirty="0" smtClean="0"/>
              <a:t>System 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16701" y="4596064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0" name="Rectangle 59"/>
          <p:cNvSpPr/>
          <p:nvPr/>
        </p:nvSpPr>
        <p:spPr>
          <a:xfrm>
            <a:off x="265974" y="629731"/>
            <a:ext cx="8755184" cy="418207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504009" y="1799914"/>
            <a:ext cx="1384339" cy="488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</a:rPr>
              <a:t>AWS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05792" y="1432335"/>
            <a:ext cx="1227667" cy="3246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Monkey</a:t>
            </a:r>
            <a:endParaRPr kumimoji="0" lang="en-US" sz="20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4347" y="2324228"/>
            <a:ext cx="1095884" cy="46963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Chaos Monkey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71684" y="2324228"/>
            <a:ext cx="1095884" cy="46963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Conformity Monkey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6" name="Elbow Connector 65"/>
          <p:cNvCxnSpPr>
            <a:stCxn id="69" idx="3"/>
          </p:cNvCxnSpPr>
          <p:nvPr/>
        </p:nvCxnSpPr>
        <p:spPr>
          <a:xfrm rot="5400000">
            <a:off x="2498682" y="2102137"/>
            <a:ext cx="443038" cy="1147"/>
          </a:xfrm>
          <a:prstGeom prst="bentConnector3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9" idx="2"/>
          </p:cNvCxnSpPr>
          <p:nvPr/>
        </p:nvCxnSpPr>
        <p:spPr>
          <a:xfrm rot="5400000">
            <a:off x="1786732" y="1389037"/>
            <a:ext cx="590748" cy="1279634"/>
          </a:xfrm>
          <a:prstGeom prst="bentConnector3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2713481" y="2010989"/>
            <a:ext cx="1339545" cy="313240"/>
          </a:xfrm>
          <a:prstGeom prst="bentConnector2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iangle 68"/>
          <p:cNvSpPr/>
          <p:nvPr/>
        </p:nvSpPr>
        <p:spPr>
          <a:xfrm>
            <a:off x="2655829" y="1760078"/>
            <a:ext cx="129890" cy="121113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38037" y="777550"/>
            <a:ext cx="1447800" cy="35360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Client Module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6509906" y="935316"/>
            <a:ext cx="1687377" cy="859321"/>
          </a:xfrm>
          <a:prstGeom prst="bentConnector2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77979" y="3018192"/>
            <a:ext cx="1374750" cy="44995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Recorder 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Module</a:t>
            </a:r>
            <a:endParaRPr lang="en-US" sz="1500" b="1" kern="1200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4" name="Elbow Connector 93"/>
          <p:cNvCxnSpPr>
            <a:stCxn id="62" idx="3"/>
            <a:endCxn id="82" idx="0"/>
          </p:cNvCxnSpPr>
          <p:nvPr/>
        </p:nvCxnSpPr>
        <p:spPr>
          <a:xfrm>
            <a:off x="3333459" y="1594652"/>
            <a:ext cx="3231895" cy="1423540"/>
          </a:xfrm>
          <a:prstGeom prst="bentConnector2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/>
          <p:cNvSpPr/>
          <p:nvPr/>
        </p:nvSpPr>
        <p:spPr>
          <a:xfrm>
            <a:off x="386367" y="871572"/>
            <a:ext cx="1447800" cy="5435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Event Schedule Module</a:t>
            </a:r>
            <a:endParaRPr lang="en-US" sz="1500" b="1" kern="1200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545819" y="3724769"/>
            <a:ext cx="1447800" cy="44995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Email Notify Module</a:t>
            </a:r>
            <a:endParaRPr lang="en-US" sz="1500" b="1" kern="1200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541" name="Elbow Connector 1540"/>
          <p:cNvCxnSpPr>
            <a:stCxn id="70" idx="1"/>
            <a:endCxn id="62" idx="0"/>
          </p:cNvCxnSpPr>
          <p:nvPr/>
        </p:nvCxnSpPr>
        <p:spPr>
          <a:xfrm rot="10800000" flipV="1">
            <a:off x="2719627" y="954353"/>
            <a:ext cx="2318411" cy="477981"/>
          </a:xfrm>
          <a:prstGeom prst="bentConnector2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Elbow Connector 1546"/>
          <p:cNvCxnSpPr>
            <a:stCxn id="82" idx="3"/>
          </p:cNvCxnSpPr>
          <p:nvPr/>
        </p:nvCxnSpPr>
        <p:spPr>
          <a:xfrm flipV="1">
            <a:off x="7252729" y="2912243"/>
            <a:ext cx="675010" cy="330928"/>
          </a:xfrm>
          <a:prstGeom prst="bentConnector3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5" name="Rectangle 1564"/>
          <p:cNvSpPr/>
          <p:nvPr/>
        </p:nvSpPr>
        <p:spPr>
          <a:xfrm>
            <a:off x="2305092" y="3709580"/>
            <a:ext cx="1128629" cy="44995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Crawler Module</a:t>
            </a:r>
            <a:endParaRPr lang="en-US" sz="1500" b="1" kern="1200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572" name="Elbow Connector 1571"/>
          <p:cNvCxnSpPr>
            <a:stCxn id="1565" idx="3"/>
            <a:endCxn id="61" idx="1"/>
          </p:cNvCxnSpPr>
          <p:nvPr/>
        </p:nvCxnSpPr>
        <p:spPr>
          <a:xfrm flipV="1">
            <a:off x="3433721" y="2044412"/>
            <a:ext cx="4070288" cy="1890147"/>
          </a:xfrm>
          <a:prstGeom prst="bentConnector3">
            <a:avLst>
              <a:gd name="adj1" fmla="val 50000"/>
            </a:avLst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Straight Connector 1577"/>
          <p:cNvCxnSpPr/>
          <p:nvPr/>
        </p:nvCxnSpPr>
        <p:spPr>
          <a:xfrm flipV="1">
            <a:off x="4588212" y="3409765"/>
            <a:ext cx="787656" cy="2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3" name="Rectangle 1582"/>
          <p:cNvSpPr/>
          <p:nvPr/>
        </p:nvSpPr>
        <p:spPr>
          <a:xfrm>
            <a:off x="3692627" y="3262690"/>
            <a:ext cx="1020050" cy="46207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Resource Module</a:t>
            </a:r>
            <a:endParaRPr lang="en-US" sz="1500" b="1" kern="1200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pic>
        <p:nvPicPr>
          <p:cNvPr id="1595" name="Picture 1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84" y="2502025"/>
            <a:ext cx="712570" cy="712570"/>
          </a:xfrm>
          <a:prstGeom prst="rect">
            <a:avLst/>
          </a:prstGeom>
        </p:spPr>
      </p:pic>
      <p:sp>
        <p:nvSpPr>
          <p:cNvPr id="1596" name="TextBox 1595"/>
          <p:cNvSpPr txBox="1"/>
          <p:nvPr/>
        </p:nvSpPr>
        <p:spPr>
          <a:xfrm>
            <a:off x="7861958" y="2509906"/>
            <a:ext cx="663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Database</a:t>
            </a:r>
            <a:endParaRPr lang="en-US" sz="800" b="1" dirty="0"/>
          </a:p>
        </p:txBody>
      </p:sp>
      <p:cxnSp>
        <p:nvCxnSpPr>
          <p:cNvPr id="1606" name="Elbow Connector 1605"/>
          <p:cNvCxnSpPr>
            <a:stCxn id="554" idx="2"/>
            <a:endCxn id="62" idx="1"/>
          </p:cNvCxnSpPr>
          <p:nvPr/>
        </p:nvCxnSpPr>
        <p:spPr>
          <a:xfrm rot="16200000" flipH="1">
            <a:off x="1518252" y="1007111"/>
            <a:ext cx="179555" cy="995525"/>
          </a:xfrm>
          <a:prstGeom prst="bentConnector2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Elbow Connector 1610"/>
          <p:cNvCxnSpPr>
            <a:stCxn id="63" idx="2"/>
            <a:endCxn id="555" idx="0"/>
          </p:cNvCxnSpPr>
          <p:nvPr/>
        </p:nvCxnSpPr>
        <p:spPr>
          <a:xfrm rot="5400000">
            <a:off x="890552" y="3173032"/>
            <a:ext cx="930904" cy="172570"/>
          </a:xfrm>
          <a:prstGeom prst="bentConnector3">
            <a:avLst>
              <a:gd name="adj1" fmla="val 31781"/>
            </a:avLst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2" name="Rectangle 1621"/>
          <p:cNvSpPr/>
          <p:nvPr/>
        </p:nvSpPr>
        <p:spPr>
          <a:xfrm>
            <a:off x="3490771" y="2324229"/>
            <a:ext cx="1124509" cy="46963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Janitor</a:t>
            </a:r>
            <a:b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</a:b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Monkey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630" name="Elbow Connector 1629"/>
          <p:cNvCxnSpPr>
            <a:stCxn id="64" idx="2"/>
            <a:endCxn id="555" idx="0"/>
          </p:cNvCxnSpPr>
          <p:nvPr/>
        </p:nvCxnSpPr>
        <p:spPr>
          <a:xfrm rot="5400000">
            <a:off x="1529221" y="2534364"/>
            <a:ext cx="930904" cy="1449907"/>
          </a:xfrm>
          <a:prstGeom prst="bentConnector3">
            <a:avLst>
              <a:gd name="adj1" fmla="val 30988"/>
            </a:avLst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Elbow Connector 1631"/>
          <p:cNvCxnSpPr>
            <a:stCxn id="1622" idx="2"/>
            <a:endCxn id="555" idx="0"/>
          </p:cNvCxnSpPr>
          <p:nvPr/>
        </p:nvCxnSpPr>
        <p:spPr>
          <a:xfrm rot="5400000">
            <a:off x="2195922" y="1867664"/>
            <a:ext cx="930903" cy="2783307"/>
          </a:xfrm>
          <a:prstGeom prst="bentConnector3">
            <a:avLst>
              <a:gd name="adj1" fmla="val 30988"/>
            </a:avLst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Elbow Connector 1644"/>
          <p:cNvCxnSpPr>
            <a:stCxn id="63" idx="2"/>
            <a:endCxn id="1565" idx="0"/>
          </p:cNvCxnSpPr>
          <p:nvPr/>
        </p:nvCxnSpPr>
        <p:spPr>
          <a:xfrm rot="16200000" flipH="1">
            <a:off x="1697991" y="2538163"/>
            <a:ext cx="915715" cy="1427118"/>
          </a:xfrm>
          <a:prstGeom prst="bentConnector3">
            <a:avLst>
              <a:gd name="adj1" fmla="val 43720"/>
            </a:avLst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Elbow Connector 1646"/>
          <p:cNvCxnSpPr>
            <a:endCxn id="1565" idx="0"/>
          </p:cNvCxnSpPr>
          <p:nvPr/>
        </p:nvCxnSpPr>
        <p:spPr>
          <a:xfrm rot="16200000" flipH="1">
            <a:off x="2344353" y="3184526"/>
            <a:ext cx="900326" cy="149782"/>
          </a:xfrm>
          <a:prstGeom prst="bentConnector3">
            <a:avLst>
              <a:gd name="adj1" fmla="val 42974"/>
            </a:avLst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Elbow Connector 1648"/>
          <p:cNvCxnSpPr>
            <a:stCxn id="1622" idx="2"/>
            <a:endCxn id="1565" idx="0"/>
          </p:cNvCxnSpPr>
          <p:nvPr/>
        </p:nvCxnSpPr>
        <p:spPr>
          <a:xfrm rot="5400000">
            <a:off x="3003360" y="2659914"/>
            <a:ext cx="915714" cy="1183619"/>
          </a:xfrm>
          <a:prstGeom prst="bentConnector3">
            <a:avLst>
              <a:gd name="adj1" fmla="val 43626"/>
            </a:avLst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98" y="-3464"/>
            <a:ext cx="8520600" cy="599455"/>
          </a:xfrm>
        </p:spPr>
        <p:txBody>
          <a:bodyPr/>
          <a:lstStyle/>
          <a:p>
            <a:r>
              <a:rPr lang="en-US" dirty="0" smtClean="0"/>
              <a:t>System 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2457" y="450757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0" name="Rectangle 59"/>
          <p:cNvSpPr/>
          <p:nvPr/>
        </p:nvSpPr>
        <p:spPr>
          <a:xfrm>
            <a:off x="119270" y="596624"/>
            <a:ext cx="8901887" cy="418207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72632" y="1773361"/>
            <a:ext cx="1512676" cy="534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</a:rPr>
              <a:t>AWS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78117" y="1773361"/>
            <a:ext cx="1227667" cy="32463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120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Monkey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4375" y="2688743"/>
            <a:ext cx="1095884" cy="46963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Chaos Monkey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41712" y="2688743"/>
            <a:ext cx="1095884" cy="46963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Conformity Monkey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500499" y="2688744"/>
            <a:ext cx="1124509" cy="46963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Janitor</a:t>
            </a:r>
            <a:b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</a:b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Monkey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6" name="Elbow Connector 65"/>
          <p:cNvCxnSpPr>
            <a:stCxn id="69" idx="2"/>
            <a:endCxn id="73" idx="0"/>
          </p:cNvCxnSpPr>
          <p:nvPr/>
        </p:nvCxnSpPr>
        <p:spPr>
          <a:xfrm rot="5400000">
            <a:off x="2295429" y="2392221"/>
            <a:ext cx="590748" cy="2297"/>
          </a:xfrm>
          <a:prstGeom prst="bentConnector3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9" idx="2"/>
            <a:endCxn id="70" idx="0"/>
          </p:cNvCxnSpPr>
          <p:nvPr/>
        </p:nvCxnSpPr>
        <p:spPr>
          <a:xfrm rot="5400000">
            <a:off x="1656760" y="1753552"/>
            <a:ext cx="590748" cy="1279634"/>
          </a:xfrm>
          <a:prstGeom prst="bentConnector3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9" idx="2"/>
            <a:endCxn id="75" idx="0"/>
          </p:cNvCxnSpPr>
          <p:nvPr/>
        </p:nvCxnSpPr>
        <p:spPr>
          <a:xfrm rot="16200000" flipH="1">
            <a:off x="3031978" y="1657967"/>
            <a:ext cx="590749" cy="1470803"/>
          </a:xfrm>
          <a:prstGeom prst="bentConnector3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iangle 68"/>
          <p:cNvSpPr/>
          <p:nvPr/>
        </p:nvSpPr>
        <p:spPr>
          <a:xfrm>
            <a:off x="2525857" y="2124593"/>
            <a:ext cx="129890" cy="121113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993793" y="689061"/>
            <a:ext cx="1447800" cy="44995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&lt;&lt;interface&gt;&gt;</a:t>
            </a:r>
            <a:r>
              <a:rPr lang="en-US" sz="18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/>
            </a:r>
            <a:br>
              <a:rPr lang="en-US" sz="18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</a:br>
            <a:r>
              <a:rPr lang="en-US" sz="18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CloudClient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72" name="Triangle 71"/>
          <p:cNvSpPr/>
          <p:nvPr/>
        </p:nvSpPr>
        <p:spPr>
          <a:xfrm>
            <a:off x="5587803" y="1158045"/>
            <a:ext cx="129890" cy="121113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5652748" y="1279158"/>
            <a:ext cx="0" cy="412203"/>
          </a:xfrm>
          <a:prstGeom prst="line">
            <a:avLst/>
          </a:prstGeom>
          <a:ln w="222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68" idx="0"/>
          </p:cNvCxnSpPr>
          <p:nvPr/>
        </p:nvCxnSpPr>
        <p:spPr>
          <a:xfrm>
            <a:off x="6441593" y="914040"/>
            <a:ext cx="1687377" cy="859321"/>
          </a:xfrm>
          <a:prstGeom prst="bentConnector2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69" idx="0"/>
          </p:cNvCxnSpPr>
          <p:nvPr/>
        </p:nvCxnSpPr>
        <p:spPr>
          <a:xfrm rot="10800000" flipV="1">
            <a:off x="2591951" y="914039"/>
            <a:ext cx="2401842" cy="859321"/>
          </a:xfrm>
          <a:prstGeom prst="bentConnector2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2204" y="977517"/>
            <a:ext cx="1512676" cy="534328"/>
          </a:xfrm>
          <a:prstGeom prst="rect">
            <a:avLst/>
          </a:prstGeom>
          <a:solidFill>
            <a:srgbClr val="C00000">
              <a:alpha val="65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rgbClr val="000000"/>
                </a:solidFill>
              </a:rPr>
              <a:t>Netflix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75618" y="3041183"/>
            <a:ext cx="1447800" cy="44995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&lt;&lt;interface&gt;&gt;</a:t>
            </a:r>
            <a:r>
              <a:rPr lang="en-US" sz="1800" b="1" i="1" kern="1200" dirty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/>
            </a:r>
            <a:br>
              <a:rPr lang="en-US" sz="1800" b="1" i="1" kern="1200" dirty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</a:br>
            <a:r>
              <a:rPr lang="en-US" b="1" i="1" kern="1200" dirty="0" err="1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MonkeyRecorder</a:t>
            </a:r>
            <a:endParaRPr kumimoji="0" lang="en-US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334211" y="4202051"/>
            <a:ext cx="1595272" cy="3139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b="1" kern="1200" dirty="0" err="1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SimpleDBRecorder</a:t>
            </a:r>
            <a:endParaRPr kumimoji="0" lang="en-US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4" name="Triangle 83"/>
          <p:cNvSpPr/>
          <p:nvPr/>
        </p:nvSpPr>
        <p:spPr>
          <a:xfrm>
            <a:off x="5734573" y="3498241"/>
            <a:ext cx="129890" cy="121113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40199" y="4202051"/>
            <a:ext cx="1595272" cy="3139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b="1" kern="1200" dirty="0" err="1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LocalDbRecorder</a:t>
            </a:r>
            <a:endParaRPr kumimoji="0" lang="en-US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83253" y="4203851"/>
            <a:ext cx="1403176" cy="3139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b="1" kern="1200" dirty="0" err="1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RDSRecorder</a:t>
            </a:r>
            <a:endParaRPr kumimoji="0" lang="en-US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87" name="Elbow Connector 86"/>
          <p:cNvCxnSpPr/>
          <p:nvPr/>
        </p:nvCxnSpPr>
        <p:spPr>
          <a:xfrm rot="10800000" flipV="1">
            <a:off x="4131848" y="3915297"/>
            <a:ext cx="1661321" cy="286753"/>
          </a:xfrm>
          <a:prstGeom prst="bentConnector2">
            <a:avLst/>
          </a:prstGeom>
          <a:ln w="222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5509924" y="3908948"/>
            <a:ext cx="579188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6427328" y="2991543"/>
            <a:ext cx="582697" cy="1838317"/>
          </a:xfrm>
          <a:prstGeom prst="bentConnector3">
            <a:avLst>
              <a:gd name="adj1" fmla="val 50000"/>
            </a:avLst>
          </a:prstGeom>
          <a:ln w="222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2" idx="3"/>
            <a:endCxn id="82" idx="0"/>
          </p:cNvCxnSpPr>
          <p:nvPr/>
        </p:nvCxnSpPr>
        <p:spPr>
          <a:xfrm>
            <a:off x="3205784" y="1935678"/>
            <a:ext cx="2593734" cy="1105505"/>
          </a:xfrm>
          <a:prstGeom prst="bentConnector2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263" y="2906782"/>
            <a:ext cx="712570" cy="7125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>
            <a:off x="6523418" y="3263067"/>
            <a:ext cx="849214" cy="0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" name="Rectangle 869"/>
          <p:cNvSpPr/>
          <p:nvPr/>
        </p:nvSpPr>
        <p:spPr>
          <a:xfrm>
            <a:off x="5107094" y="1541021"/>
            <a:ext cx="1095884" cy="3139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sz="1500" b="1" kern="1200" dirty="0" err="1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AWSClient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74" name="Rectangle 873"/>
          <p:cNvSpPr/>
          <p:nvPr/>
        </p:nvSpPr>
        <p:spPr>
          <a:xfrm>
            <a:off x="2126501" y="3322835"/>
            <a:ext cx="902755" cy="3508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5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Cluster Crawler</a:t>
            </a:r>
            <a:endParaRPr kumimoji="0" lang="en-US" sz="125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3611375" y="3319115"/>
            <a:ext cx="902755" cy="3508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5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Janitor Crawler</a:t>
            </a:r>
            <a:endParaRPr kumimoji="0" lang="en-US" sz="125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76" name="Rectangle 875"/>
          <p:cNvSpPr/>
          <p:nvPr/>
        </p:nvSpPr>
        <p:spPr>
          <a:xfrm>
            <a:off x="841682" y="3323770"/>
            <a:ext cx="902755" cy="3508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5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Chaos Crawler</a:t>
            </a:r>
            <a:endParaRPr kumimoji="0" lang="en-US" sz="125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77" name="TextBox 876"/>
          <p:cNvSpPr txBox="1"/>
          <p:nvPr/>
        </p:nvSpPr>
        <p:spPr>
          <a:xfrm>
            <a:off x="7350628" y="2929480"/>
            <a:ext cx="663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Database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477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0" name="Rectangle 59"/>
          <p:cNvSpPr/>
          <p:nvPr/>
        </p:nvSpPr>
        <p:spPr>
          <a:xfrm>
            <a:off x="119270" y="1152425"/>
            <a:ext cx="8901887" cy="351079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711409" y="1115848"/>
            <a:ext cx="127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SimianArmy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6054268" y="89416"/>
            <a:ext cx="1447800" cy="4499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2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&lt;&lt;interface&gt;&gt;</a:t>
            </a:r>
            <a:r>
              <a:rPr lang="en-US" sz="18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/>
            </a:r>
            <a:br>
              <a:rPr lang="en-US" sz="18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</a:br>
            <a:r>
              <a:rPr lang="en-US" sz="1800" b="1" i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Resource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12567" y="593235"/>
            <a:ext cx="1010252" cy="35834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Chaos M.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85281" y="633957"/>
            <a:ext cx="1010252" cy="35834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120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Janitor </a:t>
            </a: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M.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32021" y="1683238"/>
            <a:ext cx="1009401" cy="478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sz="1500" b="1" kern="120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Chaos Crawler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45973" y="1818647"/>
            <a:ext cx="1009401" cy="478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Janitor Crawler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46712" y="2907820"/>
            <a:ext cx="1009401" cy="478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  <a:defRPr/>
            </a:pPr>
            <a:r>
              <a:rPr lang="en-US" sz="1500" b="1" kern="1200" dirty="0" smtClean="0">
                <a:solidFill>
                  <a:prstClr val="black"/>
                </a:solidFill>
                <a:latin typeface="Calibri" panose="020F0502020204030204"/>
                <a:ea typeface="新細明體" charset="-120"/>
                <a:cs typeface=""/>
              </a:rPr>
              <a:t>Cluster Crawler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538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622</Words>
  <Application>Microsoft Macintosh PowerPoint</Application>
  <PresentationFormat>On-screen Show (16:9)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ＭＳ ゴシック</vt:lpstr>
      <vt:lpstr>ＭＳ 明朝</vt:lpstr>
      <vt:lpstr>Open Sans</vt:lpstr>
      <vt:lpstr>PT Sans Narrow</vt:lpstr>
      <vt:lpstr>Times New Roman</vt:lpstr>
      <vt:lpstr>新細明體</vt:lpstr>
      <vt:lpstr>標楷體</vt:lpstr>
      <vt:lpstr>Arial</vt:lpstr>
      <vt:lpstr>tropic</vt:lpstr>
      <vt:lpstr>Netflix’s SimianArmy</vt:lpstr>
      <vt:lpstr>Basic Information</vt:lpstr>
      <vt:lpstr>Background Information</vt:lpstr>
      <vt:lpstr>Analogy by Netflix</vt:lpstr>
      <vt:lpstr>Members of the SimianArmy </vt:lpstr>
      <vt:lpstr>Architecture Expression</vt:lpstr>
      <vt:lpstr>System Architecture Diagram</vt:lpstr>
      <vt:lpstr>System Architecture Diagram</vt:lpstr>
      <vt:lpstr>System Architecture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Class Diagrams</dc:title>
  <cp:lastModifiedBy>Microsoft Office User</cp:lastModifiedBy>
  <cp:revision>85</cp:revision>
  <cp:lastPrinted>2017-03-22T15:33:29Z</cp:lastPrinted>
  <dcterms:modified xsi:type="dcterms:W3CDTF">2017-03-28T02:13:49Z</dcterms:modified>
</cp:coreProperties>
</file>