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TSansNarrow-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High module can’t depends on low module.</a:t>
            </a:r>
          </a:p>
          <a:p>
            <a:pPr lvl="0">
              <a:spcBef>
                <a:spcPts val="0"/>
              </a:spcBef>
              <a:buNone/>
            </a:pPr>
            <a:r>
              <a:rPr lang="en"/>
              <a:t>It should depends on abstraction or interface.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t>我們不需要知道rule engine是如何add rules、如何運作check conformity for all rules</a:t>
            </a:r>
          </a:p>
          <a:p>
            <a:pPr lvl="0">
              <a:spcBef>
                <a:spcPts val="0"/>
              </a:spcBef>
              <a:buNone/>
            </a:pPr>
            <a:r>
              <a:rPr lang="en" sz="1200"/>
              <a:t>如果今天有一些rules在判斷是否符合時，是需要去check目前的states，導致許多if-else chain出現在check function中，因此需要有rule engine來將複雜的implementation從client中抽出來，統一管理</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Instance: A single server or machine that is part of the group of machines subject to autoscaling.</a:t>
            </a:r>
          </a:p>
          <a:p>
            <a:pPr lvl="0" rtl="0">
              <a:spcBef>
                <a:spcPts val="0"/>
              </a:spcBef>
              <a:buNone/>
            </a:pPr>
            <a:r>
              <a:rPr lang="en"/>
              <a:t>Autoscaling group: The collection of instances subject to autoscaling, along with all the associated policies and state information</a:t>
            </a: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check: loop the rules and check是否符合這些rules</a:t>
            </a:r>
          </a:p>
          <a:p>
            <a:pPr lvl="0">
              <a:spcBef>
                <a:spcPts val="0"/>
              </a:spcBef>
              <a:buNone/>
            </a:pPr>
            <a:r>
              <a:rPr lang="en"/>
              <a:t>doMonkeyBusiness: mark</a:t>
            </a:r>
          </a:p>
          <a:p>
            <a:pPr lvl="0">
              <a:spcBef>
                <a:spcPts val="0"/>
              </a:spcBef>
              <a:buNone/>
            </a:pPr>
            <a:r>
              <a:rPr lang="en"/>
              <a:t>sendEmailNotification: send notification to the owner of the cluster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不同的rules有其不同的定義，根據rules的Name來分辨要進行何種conformity check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Conformity Monkey</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Refactor</a:t>
            </a:r>
          </a:p>
        </p:txBody>
      </p:sp>
      <p:sp>
        <p:nvSpPr>
          <p:cNvPr id="140" name="Shape 14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Clr>
                <a:srgbClr val="2A2E33"/>
              </a:buClr>
              <a:buFont typeface="Arial"/>
            </a:pPr>
            <a:r>
              <a:rPr lang="en">
                <a:solidFill>
                  <a:srgbClr val="2A2E33"/>
                </a:solidFill>
              </a:rPr>
              <a:t>Each rule has their own check mechanism.</a:t>
            </a:r>
          </a:p>
          <a:p>
            <a:pPr indent="-228600" lvl="0" marL="457200" rtl="0">
              <a:spcBef>
                <a:spcPts val="0"/>
              </a:spcBef>
              <a:buClr>
                <a:srgbClr val="2A2E33"/>
              </a:buClr>
            </a:pPr>
            <a:r>
              <a:rPr lang="en">
                <a:solidFill>
                  <a:srgbClr val="2A2E33"/>
                </a:solidFill>
              </a:rPr>
              <a:t>The</a:t>
            </a:r>
            <a:r>
              <a:rPr lang="en"/>
              <a:t> </a:t>
            </a:r>
            <a:r>
              <a:rPr lang="en">
                <a:solidFill>
                  <a:srgbClr val="2A2E33"/>
                </a:solidFill>
              </a:rPr>
              <a:t>design of Conformity Monkey has to make it simple to customize rules or to add new ones.</a:t>
            </a:r>
          </a:p>
          <a:p>
            <a:pPr lvl="0" rtl="0">
              <a:spcBef>
                <a:spcPts val="0"/>
              </a:spcBef>
              <a:buNone/>
            </a:pPr>
            <a:r>
              <a:t/>
            </a:r>
            <a:endParaRPr/>
          </a:p>
        </p:txBody>
      </p:sp>
      <p:sp>
        <p:nvSpPr>
          <p:cNvPr id="141" name="Shape 141"/>
          <p:cNvSpPr txBox="1"/>
          <p:nvPr/>
        </p:nvSpPr>
        <p:spPr>
          <a:xfrm>
            <a:off x="822950" y="2469775"/>
            <a:ext cx="34506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Single Responsibility Principle:</a:t>
            </a:r>
          </a:p>
          <a:p>
            <a:pPr lvl="0" rtl="0">
              <a:spcBef>
                <a:spcPts val="0"/>
              </a:spcBef>
              <a:buNone/>
            </a:pPr>
            <a:r>
              <a:rPr lang="en"/>
              <a:t>Separate out the rules from the rules processing logic.</a:t>
            </a:r>
          </a:p>
          <a:p>
            <a:pPr lvl="0" rtl="0">
              <a:spcBef>
                <a:spcPts val="0"/>
              </a:spcBef>
              <a:buNone/>
            </a:pPr>
            <a:r>
              <a:t/>
            </a:r>
            <a:endParaRPr/>
          </a:p>
        </p:txBody>
      </p:sp>
      <p:sp>
        <p:nvSpPr>
          <p:cNvPr id="142" name="Shape 142"/>
          <p:cNvSpPr txBox="1"/>
          <p:nvPr/>
        </p:nvSpPr>
        <p:spPr>
          <a:xfrm>
            <a:off x="4909700" y="2469775"/>
            <a:ext cx="34506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Open/Closed</a:t>
            </a:r>
            <a:r>
              <a:rPr b="1" lang="en" sz="1600"/>
              <a:t> Principle:</a:t>
            </a:r>
          </a:p>
          <a:p>
            <a:pPr lvl="0" rtl="0">
              <a:spcBef>
                <a:spcPts val="0"/>
              </a:spcBef>
              <a:buNone/>
            </a:pPr>
            <a:r>
              <a:rPr lang="en"/>
              <a:t>Add new rules without changing the rest of the system.</a:t>
            </a:r>
          </a:p>
          <a:p>
            <a:pPr lvl="0" rtl="0">
              <a:spcBef>
                <a:spcPts val="0"/>
              </a:spcBef>
              <a:buNone/>
            </a:pPr>
            <a:r>
              <a:t/>
            </a:r>
            <a:endParaRPr/>
          </a:p>
        </p:txBody>
      </p:sp>
      <p:sp>
        <p:nvSpPr>
          <p:cNvPr id="143" name="Shape 143"/>
          <p:cNvSpPr txBox="1"/>
          <p:nvPr/>
        </p:nvSpPr>
        <p:spPr>
          <a:xfrm>
            <a:off x="4909700" y="3633350"/>
            <a:ext cx="3450600" cy="8385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Dependency Inversion Principle:</a:t>
            </a:r>
          </a:p>
          <a:p>
            <a:pPr lvl="0" rtl="0">
              <a:spcBef>
                <a:spcPts val="0"/>
              </a:spcBef>
              <a:buNone/>
            </a:pPr>
            <a:r>
              <a:rPr lang="en"/>
              <a:t>Program to an interface,  not an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Act-1: Encapsulate what varies</a:t>
            </a:r>
          </a:p>
        </p:txBody>
      </p:sp>
      <p:pic>
        <p:nvPicPr>
          <p:cNvPr id="149" name="Shape 149"/>
          <p:cNvPicPr preferRelativeResize="0"/>
          <p:nvPr/>
        </p:nvPicPr>
        <p:blipFill>
          <a:blip r:embed="rId3">
            <a:alphaModFix/>
          </a:blip>
          <a:stretch>
            <a:fillRect/>
          </a:stretch>
        </p:blipFill>
        <p:spPr>
          <a:xfrm>
            <a:off x="112100" y="1152425"/>
            <a:ext cx="4112649" cy="3818375"/>
          </a:xfrm>
          <a:prstGeom prst="rect">
            <a:avLst/>
          </a:prstGeom>
          <a:noFill/>
          <a:ln>
            <a:noFill/>
          </a:ln>
        </p:spPr>
      </p:pic>
      <p:sp>
        <p:nvSpPr>
          <p:cNvPr id="150" name="Shape 150"/>
          <p:cNvSpPr/>
          <p:nvPr/>
        </p:nvSpPr>
        <p:spPr>
          <a:xfrm>
            <a:off x="1763900" y="17738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1763900" y="211400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1763900" y="24541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1763900" y="2787875"/>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1763900" y="312160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1763900" y="34617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1763900" y="37890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1763900" y="41163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58" name="Shape 158"/>
          <p:cNvPicPr preferRelativeResize="0"/>
          <p:nvPr/>
        </p:nvPicPr>
        <p:blipFill>
          <a:blip r:embed="rId4">
            <a:alphaModFix/>
          </a:blip>
          <a:stretch>
            <a:fillRect/>
          </a:stretch>
        </p:blipFill>
        <p:spPr>
          <a:xfrm>
            <a:off x="4683425" y="1108400"/>
            <a:ext cx="3305196" cy="3818374"/>
          </a:xfrm>
          <a:prstGeom prst="rect">
            <a:avLst/>
          </a:prstGeom>
          <a:noFill/>
          <a:ln>
            <a:noFill/>
          </a:ln>
        </p:spPr>
      </p:pic>
      <p:cxnSp>
        <p:nvCxnSpPr>
          <p:cNvPr id="159" name="Shape 159"/>
          <p:cNvCxnSpPr>
            <a:stCxn id="150" idx="3"/>
          </p:cNvCxnSpPr>
          <p:nvPr/>
        </p:nvCxnSpPr>
        <p:spPr>
          <a:xfrm flipH="1" rot="10800000">
            <a:off x="4140200" y="1830700"/>
            <a:ext cx="570300" cy="106800"/>
          </a:xfrm>
          <a:prstGeom prst="straightConnector1">
            <a:avLst/>
          </a:prstGeom>
          <a:noFill/>
          <a:ln cap="flat" cmpd="sng" w="19050">
            <a:solidFill>
              <a:srgbClr val="0000FF"/>
            </a:solidFill>
            <a:prstDash val="solid"/>
            <a:round/>
            <a:headEnd len="lg" w="lg" type="none"/>
            <a:tailEnd len="lg" w="lg" type="triangle"/>
          </a:ln>
        </p:spPr>
      </p:cxnSp>
      <p:cxnSp>
        <p:nvCxnSpPr>
          <p:cNvPr id="160" name="Shape 160"/>
          <p:cNvCxnSpPr/>
          <p:nvPr/>
        </p:nvCxnSpPr>
        <p:spPr>
          <a:xfrm flipH="1" rot="10800000">
            <a:off x="4140200" y="1915437"/>
            <a:ext cx="2207400" cy="387600"/>
          </a:xfrm>
          <a:prstGeom prst="straightConnector1">
            <a:avLst/>
          </a:prstGeom>
          <a:noFill/>
          <a:ln cap="flat" cmpd="sng" w="19050">
            <a:solidFill>
              <a:srgbClr val="0000FF"/>
            </a:solidFill>
            <a:prstDash val="solid"/>
            <a:round/>
            <a:headEnd len="lg" w="lg" type="none"/>
            <a:tailEnd len="lg" w="lg" type="triangle"/>
          </a:ln>
        </p:spPr>
      </p:cxnSp>
      <p:cxnSp>
        <p:nvCxnSpPr>
          <p:cNvPr id="161" name="Shape 161"/>
          <p:cNvCxnSpPr/>
          <p:nvPr/>
        </p:nvCxnSpPr>
        <p:spPr>
          <a:xfrm>
            <a:off x="4124300" y="2657200"/>
            <a:ext cx="670800" cy="156000"/>
          </a:xfrm>
          <a:prstGeom prst="straightConnector1">
            <a:avLst/>
          </a:prstGeom>
          <a:noFill/>
          <a:ln cap="flat" cmpd="sng" w="19050">
            <a:solidFill>
              <a:srgbClr val="0000FF"/>
            </a:solidFill>
            <a:prstDash val="solid"/>
            <a:round/>
            <a:headEnd len="lg" w="lg" type="none"/>
            <a:tailEnd len="lg" w="lg" type="triangle"/>
          </a:ln>
        </p:spPr>
      </p:cxnSp>
      <p:cxnSp>
        <p:nvCxnSpPr>
          <p:cNvPr id="162" name="Shape 162"/>
          <p:cNvCxnSpPr/>
          <p:nvPr/>
        </p:nvCxnSpPr>
        <p:spPr>
          <a:xfrm flipH="1" rot="10800000">
            <a:off x="4182500" y="2823650"/>
            <a:ext cx="2196900" cy="158400"/>
          </a:xfrm>
          <a:prstGeom prst="straightConnector1">
            <a:avLst/>
          </a:prstGeom>
          <a:noFill/>
          <a:ln cap="flat" cmpd="sng" w="19050">
            <a:solidFill>
              <a:srgbClr val="0000FF"/>
            </a:solidFill>
            <a:prstDash val="solid"/>
            <a:round/>
            <a:headEnd len="lg" w="lg" type="none"/>
            <a:tailEnd len="lg" w="lg" type="triangle"/>
          </a:ln>
        </p:spPr>
      </p:cxnSp>
      <p:cxnSp>
        <p:nvCxnSpPr>
          <p:cNvPr id="163" name="Shape 163"/>
          <p:cNvCxnSpPr>
            <a:stCxn id="154" idx="3"/>
          </p:cNvCxnSpPr>
          <p:nvPr/>
        </p:nvCxnSpPr>
        <p:spPr>
          <a:xfrm>
            <a:off x="4140200" y="3285250"/>
            <a:ext cx="602100" cy="436200"/>
          </a:xfrm>
          <a:prstGeom prst="straightConnector1">
            <a:avLst/>
          </a:prstGeom>
          <a:noFill/>
          <a:ln cap="flat" cmpd="sng" w="19050">
            <a:solidFill>
              <a:srgbClr val="0000FF"/>
            </a:solidFill>
            <a:prstDash val="solid"/>
            <a:round/>
            <a:headEnd len="lg" w="lg" type="none"/>
            <a:tailEnd len="lg" w="lg" type="triangle"/>
          </a:ln>
        </p:spPr>
      </p:cxnSp>
      <p:cxnSp>
        <p:nvCxnSpPr>
          <p:cNvPr id="164" name="Shape 164"/>
          <p:cNvCxnSpPr/>
          <p:nvPr/>
        </p:nvCxnSpPr>
        <p:spPr>
          <a:xfrm>
            <a:off x="4132250" y="3716712"/>
            <a:ext cx="2247000" cy="152400"/>
          </a:xfrm>
          <a:prstGeom prst="straightConnector1">
            <a:avLst/>
          </a:prstGeom>
          <a:noFill/>
          <a:ln cap="flat" cmpd="sng" w="19050">
            <a:solidFill>
              <a:srgbClr val="0000FF"/>
            </a:solidFill>
            <a:prstDash val="solid"/>
            <a:round/>
            <a:headEnd len="lg" w="lg" type="none"/>
            <a:tailEnd len="lg" w="lg" type="triangle"/>
          </a:ln>
        </p:spPr>
      </p:cxnSp>
      <p:cxnSp>
        <p:nvCxnSpPr>
          <p:cNvPr id="165" name="Shape 165"/>
          <p:cNvCxnSpPr/>
          <p:nvPr/>
        </p:nvCxnSpPr>
        <p:spPr>
          <a:xfrm>
            <a:off x="4125650" y="3893500"/>
            <a:ext cx="669300" cy="450900"/>
          </a:xfrm>
          <a:prstGeom prst="straightConnector1">
            <a:avLst/>
          </a:prstGeom>
          <a:noFill/>
          <a:ln cap="flat" cmpd="sng" w="19050">
            <a:solidFill>
              <a:srgbClr val="0000FF"/>
            </a:solidFill>
            <a:prstDash val="solid"/>
            <a:round/>
            <a:headEnd len="lg" w="lg" type="none"/>
            <a:tailEnd len="lg" w="lg" type="triangle"/>
          </a:ln>
        </p:spPr>
      </p:cxnSp>
      <p:cxnSp>
        <p:nvCxnSpPr>
          <p:cNvPr id="166" name="Shape 166"/>
          <p:cNvCxnSpPr/>
          <p:nvPr/>
        </p:nvCxnSpPr>
        <p:spPr>
          <a:xfrm>
            <a:off x="4142123" y="4318075"/>
            <a:ext cx="2247900" cy="343200"/>
          </a:xfrm>
          <a:prstGeom prst="straightConnector1">
            <a:avLst/>
          </a:prstGeom>
          <a:noFill/>
          <a:ln cap="flat" cmpd="sng" w="19050">
            <a:solidFill>
              <a:srgbClr val="0000FF"/>
            </a:solidFill>
            <a:prstDash val="solid"/>
            <a:round/>
            <a:headEnd len="lg" w="lg" type="none"/>
            <a:tailEnd len="lg" w="lg" type="triangle"/>
          </a:ln>
        </p:spPr>
      </p:cxnSp>
      <p:sp>
        <p:nvSpPr>
          <p:cNvPr id="167" name="Shape 167"/>
          <p:cNvSpPr txBox="1"/>
          <p:nvPr/>
        </p:nvSpPr>
        <p:spPr>
          <a:xfrm>
            <a:off x="5575650" y="125100"/>
            <a:ext cx="34506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Single Responsibility Principle:</a:t>
            </a:r>
          </a:p>
          <a:p>
            <a:pPr lvl="0" rtl="0">
              <a:spcBef>
                <a:spcPts val="0"/>
              </a:spcBef>
              <a:buNone/>
            </a:pPr>
            <a:r>
              <a:rPr lang="en"/>
              <a:t>Separate out the rules from the rules processing logic.</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Act-2: </a:t>
            </a:r>
            <a:r>
              <a:rPr lang="en"/>
              <a:t>Abstract Common Behaviors</a:t>
            </a:r>
          </a:p>
        </p:txBody>
      </p:sp>
      <p:pic>
        <p:nvPicPr>
          <p:cNvPr id="173" name="Shape 173"/>
          <p:cNvPicPr preferRelativeResize="0"/>
          <p:nvPr/>
        </p:nvPicPr>
        <p:blipFill>
          <a:blip r:embed="rId3">
            <a:alphaModFix/>
          </a:blip>
          <a:stretch>
            <a:fillRect/>
          </a:stretch>
        </p:blipFill>
        <p:spPr>
          <a:xfrm>
            <a:off x="174050" y="1682425"/>
            <a:ext cx="8795900" cy="3338200"/>
          </a:xfrm>
          <a:prstGeom prst="rect">
            <a:avLst/>
          </a:prstGeom>
          <a:noFill/>
          <a:ln>
            <a:noFill/>
          </a:ln>
        </p:spPr>
      </p:pic>
      <p:sp>
        <p:nvSpPr>
          <p:cNvPr id="174" name="Shape 174"/>
          <p:cNvSpPr txBox="1"/>
          <p:nvPr/>
        </p:nvSpPr>
        <p:spPr>
          <a:xfrm>
            <a:off x="6127200" y="1791275"/>
            <a:ext cx="29406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Open/Closed Principle:</a:t>
            </a:r>
          </a:p>
          <a:p>
            <a:pPr lvl="0" rtl="0">
              <a:spcBef>
                <a:spcPts val="0"/>
              </a:spcBef>
              <a:buNone/>
            </a:pPr>
            <a:r>
              <a:rPr lang="en"/>
              <a:t>Add new rules without changing the rest of the system.</a:t>
            </a:r>
          </a:p>
          <a:p>
            <a:pPr lvl="0" rtl="0">
              <a:spcBef>
                <a:spcPts val="0"/>
              </a:spcBef>
              <a:buNone/>
            </a:pPr>
            <a:r>
              <a:t/>
            </a:r>
            <a:endParaRPr/>
          </a:p>
        </p:txBody>
      </p:sp>
      <p:sp>
        <p:nvSpPr>
          <p:cNvPr id="175" name="Shape 175"/>
          <p:cNvSpPr txBox="1"/>
          <p:nvPr/>
        </p:nvSpPr>
        <p:spPr>
          <a:xfrm>
            <a:off x="1744975" y="1110725"/>
            <a:ext cx="3357600" cy="8385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Dependency Inversion Principle:</a:t>
            </a:r>
          </a:p>
          <a:p>
            <a:pPr lvl="0" rtl="0">
              <a:spcBef>
                <a:spcPts val="0"/>
              </a:spcBef>
              <a:buNone/>
            </a:pPr>
            <a:r>
              <a:rPr lang="en"/>
              <a:t>Program to an interface,  not an implementation.</a:t>
            </a:r>
          </a:p>
        </p:txBody>
      </p:sp>
      <p:sp>
        <p:nvSpPr>
          <p:cNvPr id="176" name="Shape 176"/>
          <p:cNvSpPr/>
          <p:nvPr/>
        </p:nvSpPr>
        <p:spPr>
          <a:xfrm>
            <a:off x="2326050" y="2825650"/>
            <a:ext cx="6643800" cy="21951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7" name="Shape 177"/>
          <p:cNvCxnSpPr/>
          <p:nvPr/>
        </p:nvCxnSpPr>
        <p:spPr>
          <a:xfrm flipH="1" rot="-5400000">
            <a:off x="8542375" y="2645550"/>
            <a:ext cx="262200" cy="114600"/>
          </a:xfrm>
          <a:prstGeom prst="curvedConnector3">
            <a:avLst>
              <a:gd fmla="val 50000" name="adj1"/>
            </a:avLst>
          </a:prstGeom>
          <a:noFill/>
          <a:ln cap="flat" cmpd="sng" w="19050">
            <a:solidFill>
              <a:srgbClr val="0000FF"/>
            </a:solidFill>
            <a:prstDash val="solid"/>
            <a:round/>
            <a:headEnd len="lg" w="lg" type="none"/>
            <a:tailEnd len="lg" w="lg" type="none"/>
          </a:ln>
        </p:spPr>
      </p:cxnSp>
      <p:cxnSp>
        <p:nvCxnSpPr>
          <p:cNvPr id="178" name="Shape 178"/>
          <p:cNvCxnSpPr>
            <a:stCxn id="175" idx="2"/>
          </p:cNvCxnSpPr>
          <p:nvPr/>
        </p:nvCxnSpPr>
        <p:spPr>
          <a:xfrm flipH="1" rot="-5400000">
            <a:off x="3251575" y="2121425"/>
            <a:ext cx="458700" cy="114300"/>
          </a:xfrm>
          <a:prstGeom prst="curvedConnector3">
            <a:avLst>
              <a:gd fmla="val 50000" name="adj1"/>
            </a:avLst>
          </a:prstGeom>
          <a:noFill/>
          <a:ln cap="flat" cmpd="sng" w="19050">
            <a:solidFill>
              <a:srgbClr val="0000FF"/>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567387" y="2784877"/>
            <a:ext cx="8130676" cy="2187524"/>
          </a:xfrm>
          <a:prstGeom prst="rect">
            <a:avLst/>
          </a:prstGeom>
          <a:noFill/>
          <a:ln cap="flat" cmpd="sng" w="19050">
            <a:solidFill>
              <a:srgbClr val="0000FF"/>
            </a:solidFill>
            <a:prstDash val="solid"/>
            <a:round/>
            <a:headEnd len="med" w="med" type="none"/>
            <a:tailEnd len="med" w="med" type="none"/>
          </a:ln>
        </p:spPr>
      </p:pic>
      <p:pic>
        <p:nvPicPr>
          <p:cNvPr id="184" name="Shape 184"/>
          <p:cNvPicPr preferRelativeResize="0"/>
          <p:nvPr/>
        </p:nvPicPr>
        <p:blipFill>
          <a:blip r:embed="rId4">
            <a:alphaModFix/>
          </a:blip>
          <a:stretch>
            <a:fillRect/>
          </a:stretch>
        </p:blipFill>
        <p:spPr>
          <a:xfrm>
            <a:off x="507787" y="1187600"/>
            <a:ext cx="7972425" cy="1562100"/>
          </a:xfrm>
          <a:prstGeom prst="rect">
            <a:avLst/>
          </a:prstGeom>
          <a:noFill/>
          <a:ln>
            <a:noFill/>
          </a:ln>
        </p:spPr>
      </p:pic>
      <p:sp>
        <p:nvSpPr>
          <p:cNvPr id="185" name="Shape 18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Act-3: Use a rule engine as an evaluator</a:t>
            </a:r>
            <a:r>
              <a:rPr lang="en"/>
              <a:t>  </a:t>
            </a:r>
          </a:p>
        </p:txBody>
      </p:sp>
      <p:sp>
        <p:nvSpPr>
          <p:cNvPr id="186" name="Shape 186"/>
          <p:cNvSpPr/>
          <p:nvPr/>
        </p:nvSpPr>
        <p:spPr>
          <a:xfrm>
            <a:off x="1417375" y="1170012"/>
            <a:ext cx="2498100" cy="7074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7" name="Shape 187"/>
          <p:cNvCxnSpPr>
            <a:stCxn id="186" idx="2"/>
          </p:cNvCxnSpPr>
          <p:nvPr/>
        </p:nvCxnSpPr>
        <p:spPr>
          <a:xfrm>
            <a:off x="2666425" y="1877412"/>
            <a:ext cx="603900" cy="1187100"/>
          </a:xfrm>
          <a:prstGeom prst="straightConnector1">
            <a:avLst/>
          </a:prstGeom>
          <a:noFill/>
          <a:ln cap="flat" cmpd="sng" w="19050">
            <a:solidFill>
              <a:srgbClr val="0000FF"/>
            </a:solidFill>
            <a:prstDash val="solid"/>
            <a:round/>
            <a:headEnd len="lg" w="lg" type="none"/>
            <a:tailEnd len="lg" w="lg" type="triangle"/>
          </a:ln>
        </p:spPr>
      </p:cxnSp>
      <p:sp>
        <p:nvSpPr>
          <p:cNvPr id="188" name="Shape 188"/>
          <p:cNvSpPr txBox="1"/>
          <p:nvPr/>
        </p:nvSpPr>
        <p:spPr>
          <a:xfrm>
            <a:off x="600175" y="2676000"/>
            <a:ext cx="2307300" cy="346500"/>
          </a:xfrm>
          <a:prstGeom prst="rect">
            <a:avLst/>
          </a:prstGeom>
          <a:solidFill>
            <a:srgbClr val="FFFF00"/>
          </a:solidFill>
          <a:ln>
            <a:noFill/>
          </a:ln>
        </p:spPr>
        <p:txBody>
          <a:bodyPr anchorCtr="0" anchor="t" bIns="91425" lIns="91425" rIns="91425" tIns="91425">
            <a:noAutofit/>
          </a:bodyPr>
          <a:lstStyle/>
          <a:p>
            <a:pPr lvl="0">
              <a:spcBef>
                <a:spcPts val="0"/>
              </a:spcBef>
              <a:buNone/>
            </a:pPr>
            <a:r>
              <a:rPr b="1" lang="en"/>
              <a:t>client:</a:t>
            </a:r>
            <a:r>
              <a:rPr lang="en"/>
              <a:t> ComformityMonkey</a:t>
            </a:r>
          </a:p>
        </p:txBody>
      </p:sp>
      <p:sp>
        <p:nvSpPr>
          <p:cNvPr id="189" name="Shape 189"/>
          <p:cNvSpPr txBox="1"/>
          <p:nvPr/>
        </p:nvSpPr>
        <p:spPr>
          <a:xfrm>
            <a:off x="5783500" y="2708775"/>
            <a:ext cx="32994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Single Responsibility Principle:</a:t>
            </a:r>
          </a:p>
          <a:p>
            <a:pPr lvl="0" rtl="0">
              <a:spcBef>
                <a:spcPts val="0"/>
              </a:spcBef>
              <a:buNone/>
            </a:pPr>
            <a:r>
              <a:rPr lang="en"/>
              <a:t>A class should have only one reason to change.</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Advantage</a:t>
            </a:r>
            <a:r>
              <a:rPr lang="en"/>
              <a:t> of using Rule Engine</a:t>
            </a:r>
          </a:p>
        </p:txBody>
      </p:sp>
      <p:sp>
        <p:nvSpPr>
          <p:cNvPr id="195" name="Shape 19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Hide data and implementation detail from client.</a:t>
            </a:r>
          </a:p>
          <a:p>
            <a:pPr indent="-228600" lvl="0" marL="457200" rtl="0">
              <a:spcBef>
                <a:spcPts val="0"/>
              </a:spcBef>
            </a:pPr>
            <a:r>
              <a:rPr lang="en"/>
              <a:t>If a rule has to be checked dynamically according to the current state, there will be a if-else chain in the client; it is difficult to manage the rules. With the rule engine, we can encapsulate the operations of the rules. Therefore, the client just interact with the rule engine to do conformity check.</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Final Class diagram of Conformity Monkey</a:t>
            </a:r>
          </a:p>
        </p:txBody>
      </p:sp>
      <p:pic>
        <p:nvPicPr>
          <p:cNvPr descr="Conformity Monkey (1).png" id="201" name="Shape 201"/>
          <p:cNvPicPr preferRelativeResize="0"/>
          <p:nvPr/>
        </p:nvPicPr>
        <p:blipFill rotWithShape="1">
          <a:blip r:embed="rId3">
            <a:alphaModFix/>
          </a:blip>
          <a:srcRect b="0" l="0" r="0" t="0"/>
          <a:stretch/>
        </p:blipFill>
        <p:spPr>
          <a:xfrm>
            <a:off x="311700" y="1301219"/>
            <a:ext cx="8520596" cy="3545407"/>
          </a:xfrm>
          <a:prstGeom prst="rect">
            <a:avLst/>
          </a:prstGeom>
          <a:noFill/>
          <a:ln>
            <a:noFill/>
          </a:ln>
        </p:spPr>
      </p:pic>
      <p:sp>
        <p:nvSpPr>
          <p:cNvPr id="202" name="Shape 202"/>
          <p:cNvSpPr/>
          <p:nvPr/>
        </p:nvSpPr>
        <p:spPr>
          <a:xfrm>
            <a:off x="237750" y="2020950"/>
            <a:ext cx="1952700" cy="14646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txBox="1"/>
          <p:nvPr/>
        </p:nvSpPr>
        <p:spPr>
          <a:xfrm>
            <a:off x="115700" y="3485625"/>
            <a:ext cx="1656300" cy="435900"/>
          </a:xfrm>
          <a:prstGeom prst="rect">
            <a:avLst/>
          </a:prstGeom>
          <a:noFill/>
          <a:ln>
            <a:noFill/>
          </a:ln>
        </p:spPr>
        <p:txBody>
          <a:bodyPr anchorCtr="0" anchor="t" bIns="91425" lIns="91425" rIns="91425" tIns="91425">
            <a:noAutofit/>
          </a:bodyPr>
          <a:lstStyle/>
          <a:p>
            <a:pPr lvl="0">
              <a:spcBef>
                <a:spcPts val="0"/>
              </a:spcBef>
              <a:buNone/>
            </a:pPr>
            <a:r>
              <a:rPr b="1" lang="en" sz="1600">
                <a:solidFill>
                  <a:schemeClr val="accent2"/>
                </a:solidFill>
              </a:rPr>
              <a:t>Email module</a:t>
            </a:r>
          </a:p>
        </p:txBody>
      </p:sp>
      <p:sp>
        <p:nvSpPr>
          <p:cNvPr id="204" name="Shape 204"/>
          <p:cNvSpPr/>
          <p:nvPr/>
        </p:nvSpPr>
        <p:spPr>
          <a:xfrm>
            <a:off x="3201800" y="3032250"/>
            <a:ext cx="5771100" cy="13002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nvSpPr>
        <p:spPr>
          <a:xfrm>
            <a:off x="7349100" y="2596350"/>
            <a:ext cx="1483200" cy="435900"/>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accent2"/>
                </a:solidFill>
              </a:rPr>
              <a:t>Rule</a:t>
            </a:r>
            <a:r>
              <a:rPr b="1" lang="en" sz="1600">
                <a:solidFill>
                  <a:schemeClr val="accent2"/>
                </a:solidFill>
              </a:rPr>
              <a:t> module</a:t>
            </a:r>
          </a:p>
        </p:txBody>
      </p:sp>
      <p:sp>
        <p:nvSpPr>
          <p:cNvPr id="206" name="Shape 206"/>
          <p:cNvSpPr/>
          <p:nvPr/>
        </p:nvSpPr>
        <p:spPr>
          <a:xfrm>
            <a:off x="4248075" y="2020950"/>
            <a:ext cx="1778400" cy="10113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txBox="1"/>
          <p:nvPr/>
        </p:nvSpPr>
        <p:spPr>
          <a:xfrm>
            <a:off x="6026475" y="1933800"/>
            <a:ext cx="1778400" cy="435900"/>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accent2"/>
                </a:solidFill>
              </a:rPr>
              <a:t>Cluster</a:t>
            </a:r>
            <a:r>
              <a:rPr b="1" lang="en" sz="1600">
                <a:solidFill>
                  <a:schemeClr val="accent2"/>
                </a:solidFill>
              </a:rPr>
              <a:t> module</a:t>
            </a:r>
          </a:p>
        </p:txBody>
      </p:sp>
      <p:sp>
        <p:nvSpPr>
          <p:cNvPr id="208" name="Shape 208"/>
          <p:cNvSpPr/>
          <p:nvPr/>
        </p:nvSpPr>
        <p:spPr>
          <a:xfrm>
            <a:off x="3929700" y="1313550"/>
            <a:ext cx="562200" cy="7074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txBox="1"/>
          <p:nvPr/>
        </p:nvSpPr>
        <p:spPr>
          <a:xfrm>
            <a:off x="4491900" y="1325175"/>
            <a:ext cx="3400200" cy="435900"/>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accent2"/>
                </a:solidFill>
              </a:rPr>
              <a:t>Monkey Configuration</a:t>
            </a:r>
            <a:r>
              <a:rPr b="1" lang="en" sz="1600">
                <a:solidFill>
                  <a:schemeClr val="accent2"/>
                </a:solidFill>
              </a:rPr>
              <a:t> module</a:t>
            </a:r>
          </a:p>
        </p:txBody>
      </p:sp>
      <p:sp>
        <p:nvSpPr>
          <p:cNvPr id="210" name="Shape 210"/>
          <p:cNvSpPr/>
          <p:nvPr/>
        </p:nvSpPr>
        <p:spPr>
          <a:xfrm>
            <a:off x="2266850" y="1271275"/>
            <a:ext cx="1656300" cy="20226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txBox="1"/>
          <p:nvPr/>
        </p:nvSpPr>
        <p:spPr>
          <a:xfrm>
            <a:off x="115700" y="1152425"/>
            <a:ext cx="2454300" cy="435900"/>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accent2"/>
                </a:solidFill>
              </a:rPr>
              <a:t>Monkey Client</a:t>
            </a:r>
            <a:r>
              <a:rPr b="1" lang="en" sz="1600">
                <a:solidFill>
                  <a:schemeClr val="accent2"/>
                </a:solidFill>
              </a:rPr>
              <a:t> module</a:t>
            </a:r>
          </a:p>
        </p:txBody>
      </p:sp>
      <p:sp>
        <p:nvSpPr>
          <p:cNvPr id="212" name="Shape 212"/>
          <p:cNvSpPr txBox="1"/>
          <p:nvPr/>
        </p:nvSpPr>
        <p:spPr>
          <a:xfrm>
            <a:off x="115700" y="133575"/>
            <a:ext cx="3400200" cy="435900"/>
          </a:xfrm>
          <a:prstGeom prst="rect">
            <a:avLst/>
          </a:prstGeom>
          <a:noFill/>
          <a:ln>
            <a:noFill/>
          </a:ln>
        </p:spPr>
        <p:txBody>
          <a:bodyPr anchorCtr="0" anchor="t" bIns="91425" lIns="91425" rIns="91425" tIns="91425">
            <a:noAutofit/>
          </a:bodyPr>
          <a:lstStyle/>
          <a:p>
            <a:pPr lvl="0">
              <a:spcBef>
                <a:spcPts val="0"/>
              </a:spcBef>
              <a:buNone/>
            </a:pPr>
            <a:r>
              <a:rPr lang="en"/>
              <a:t>Designed by Developers of SimianArmy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Problem-1: How to create custom rules for Conformity Monkey</a:t>
            </a:r>
          </a:p>
        </p:txBody>
      </p:sp>
      <p:sp>
        <p:nvSpPr>
          <p:cNvPr id="218" name="Shape 218"/>
          <p:cNvSpPr txBox="1"/>
          <p:nvPr>
            <p:ph idx="1" type="body"/>
          </p:nvPr>
        </p:nvSpPr>
        <p:spPr>
          <a:xfrm>
            <a:off x="311700" y="1768125"/>
            <a:ext cx="8520600" cy="2800800"/>
          </a:xfrm>
          <a:prstGeom prst="rect">
            <a:avLst/>
          </a:prstGeom>
        </p:spPr>
        <p:txBody>
          <a:bodyPr anchorCtr="0" anchor="t" bIns="91425" lIns="91425" rIns="91425" tIns="91425">
            <a:noAutofit/>
          </a:bodyPr>
          <a:lstStyle/>
          <a:p>
            <a:pPr indent="-228600" lvl="0" marL="457200" rtl="0">
              <a:spcBef>
                <a:spcPts val="0"/>
              </a:spcBef>
              <a:spcAft>
                <a:spcPts val="0"/>
              </a:spcAft>
              <a:buClr>
                <a:srgbClr val="2A2E33"/>
              </a:buClr>
            </a:pPr>
            <a:r>
              <a:rPr lang="en">
                <a:solidFill>
                  <a:srgbClr val="2A2E33"/>
                </a:solidFill>
                <a:highlight>
                  <a:srgbClr val="FFFFFF"/>
                </a:highlight>
              </a:rPr>
              <a:t>Create a concrete class that implements </a:t>
            </a:r>
            <a:r>
              <a:rPr b="1" lang="en">
                <a:solidFill>
                  <a:srgbClr val="2A2E33"/>
                </a:solidFill>
                <a:highlight>
                  <a:srgbClr val="FFFFFF"/>
                </a:highlight>
              </a:rPr>
              <a:t>ConformityRule</a:t>
            </a:r>
            <a:r>
              <a:rPr lang="en">
                <a:solidFill>
                  <a:srgbClr val="2A2E33"/>
                </a:solidFill>
                <a:highlight>
                  <a:srgbClr val="FFFFFF"/>
                </a:highlight>
              </a:rPr>
              <a:t>.</a:t>
            </a:r>
          </a:p>
          <a:p>
            <a:pPr indent="-228600" lvl="0" marL="457200" rtl="0">
              <a:spcBef>
                <a:spcPts val="0"/>
              </a:spcBef>
              <a:spcAft>
                <a:spcPts val="0"/>
              </a:spcAft>
              <a:buClr>
                <a:srgbClr val="2A2E33"/>
              </a:buClr>
            </a:pPr>
            <a:r>
              <a:rPr lang="en">
                <a:solidFill>
                  <a:srgbClr val="2A2E33"/>
                </a:solidFill>
                <a:highlight>
                  <a:srgbClr val="FFFFFF"/>
                </a:highlight>
              </a:rPr>
              <a:t>Add properties in </a:t>
            </a:r>
            <a:r>
              <a:rPr b="1" lang="en">
                <a:solidFill>
                  <a:srgbClr val="2A2E33"/>
                </a:solidFill>
                <a:highlight>
                  <a:srgbClr val="FFFFFF"/>
                </a:highlight>
              </a:rPr>
              <a:t>conformity.properties</a:t>
            </a:r>
            <a:r>
              <a:rPr lang="en">
                <a:solidFill>
                  <a:srgbClr val="2A2E33"/>
                </a:solidFill>
                <a:highlight>
                  <a:srgbClr val="FFFFFF"/>
                </a:highlight>
              </a:rPr>
              <a:t> to configure and enable/disable the new rule.</a:t>
            </a:r>
          </a:p>
          <a:p>
            <a:pPr indent="-228600" lvl="0" marL="457200" rtl="0">
              <a:spcBef>
                <a:spcPts val="0"/>
              </a:spcBef>
              <a:spcAft>
                <a:spcPts val="0"/>
              </a:spcAft>
              <a:buClr>
                <a:srgbClr val="2A2E33"/>
              </a:buClr>
            </a:pPr>
            <a:r>
              <a:rPr lang="en">
                <a:solidFill>
                  <a:srgbClr val="FF0000"/>
                </a:solidFill>
                <a:highlight>
                  <a:srgbClr val="FFFFFF"/>
                </a:highlight>
              </a:rPr>
              <a:t>Modify client, </a:t>
            </a:r>
            <a:r>
              <a:rPr b="1" lang="en">
                <a:solidFill>
                  <a:srgbClr val="FF0000"/>
                </a:solidFill>
                <a:highlight>
                  <a:srgbClr val="FFFFFF"/>
                </a:highlight>
              </a:rPr>
              <a:t>BasicConformityMonkeyContext</a:t>
            </a:r>
            <a:r>
              <a:rPr lang="en">
                <a:solidFill>
                  <a:srgbClr val="FF0000"/>
                </a:solidFill>
                <a:highlight>
                  <a:srgbClr val="FFFFFF"/>
                </a:highlight>
              </a:rPr>
              <a:t>, to include the new rule in Monkey Runs</a:t>
            </a:r>
            <a:r>
              <a:rPr lang="en">
                <a:solidFill>
                  <a:srgbClr val="2A2E33"/>
                </a:solidFill>
                <a:highlight>
                  <a:srgbClr val="FFFFFF"/>
                </a:highlight>
              </a:rPr>
              <a:t>.</a:t>
            </a:r>
          </a:p>
          <a:p>
            <a:pPr lvl="0">
              <a:spcBef>
                <a:spcPts val="0"/>
              </a:spcBef>
              <a:buNone/>
            </a:pPr>
            <a:r>
              <a:t/>
            </a:r>
            <a:endParaRPr/>
          </a:p>
        </p:txBody>
      </p:sp>
      <p:sp>
        <p:nvSpPr>
          <p:cNvPr id="219" name="Shape 219"/>
          <p:cNvSpPr/>
          <p:nvPr/>
        </p:nvSpPr>
        <p:spPr>
          <a:xfrm>
            <a:off x="2588775" y="3372675"/>
            <a:ext cx="3733800" cy="821400"/>
          </a:xfrm>
          <a:prstGeom prst="upArrowCallout">
            <a:avLst>
              <a:gd fmla="val 30345" name="adj1"/>
              <a:gd fmla="val 25000" name="adj2"/>
              <a:gd fmla="val 25000" name="adj3"/>
              <a:gd fmla="val 64977" name="adj4"/>
            </a:avLst>
          </a:prstGeom>
          <a:solidFill>
            <a:schemeClr val="accent3"/>
          </a:solidFill>
          <a:ln cap="flat" cmpd="sng" w="9525">
            <a:solidFill>
              <a:schemeClr val="accent3"/>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800">
                <a:solidFill>
                  <a:schemeClr val="lt1"/>
                </a:solidFill>
              </a:rPr>
              <a:t>Violate the Open/Closed Principle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 possible refactoring method</a:t>
            </a:r>
          </a:p>
        </p:txBody>
      </p:sp>
      <p:sp>
        <p:nvSpPr>
          <p:cNvPr id="225" name="Shape 22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Problem-2: How to replace Auto Scaling Groups</a:t>
            </a:r>
          </a:p>
        </p:txBody>
      </p:sp>
      <p:sp>
        <p:nvSpPr>
          <p:cNvPr id="231" name="Shape 23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2A2E33"/>
              </a:buClr>
            </a:pPr>
            <a:r>
              <a:rPr lang="en">
                <a:solidFill>
                  <a:srgbClr val="2A2E33"/>
                </a:solidFill>
                <a:highlight>
                  <a:srgbClr val="FFFFFF"/>
                </a:highlight>
              </a:rPr>
              <a:t>Q: Replace ASG with a third-party tool to handle scaling of my EC2 instances .</a:t>
            </a:r>
          </a:p>
          <a:p>
            <a:pPr indent="-228600" lvl="0" marL="457200" marR="0" rtl="0" algn="l">
              <a:lnSpc>
                <a:spcPct val="115000"/>
              </a:lnSpc>
              <a:spcBef>
                <a:spcPts val="0"/>
              </a:spcBef>
              <a:spcAft>
                <a:spcPts val="0"/>
              </a:spcAft>
              <a:buClr>
                <a:srgbClr val="2A2E33"/>
              </a:buClr>
            </a:pPr>
            <a:r>
              <a:rPr lang="en">
                <a:solidFill>
                  <a:srgbClr val="2A2E33"/>
                </a:solidFill>
                <a:highlight>
                  <a:srgbClr val="FFFFFF"/>
                </a:highlight>
              </a:rPr>
              <a:t>A: They assume the structure of aws cluster which contains ASGs which contains instances. If you want, you can fork it and </a:t>
            </a:r>
            <a:r>
              <a:rPr lang="en">
                <a:solidFill>
                  <a:srgbClr val="FF0000"/>
                </a:solidFill>
                <a:highlight>
                  <a:srgbClr val="FFFFFF"/>
                </a:highlight>
              </a:rPr>
              <a:t>modify the iteration over instances to be in a way that doesn't use ASGs</a:t>
            </a:r>
            <a:r>
              <a:rPr lang="en">
                <a:solidFill>
                  <a:srgbClr val="2A2E33"/>
                </a:solidFill>
                <a:highlight>
                  <a:srgbClr val="FFFFFF"/>
                </a:highlight>
              </a:rPr>
              <a:t>.</a:t>
            </a:r>
          </a:p>
        </p:txBody>
      </p:sp>
      <p:sp>
        <p:nvSpPr>
          <p:cNvPr id="232" name="Shape 232"/>
          <p:cNvSpPr txBox="1"/>
          <p:nvPr/>
        </p:nvSpPr>
        <p:spPr>
          <a:xfrm>
            <a:off x="311699" y="4142725"/>
            <a:ext cx="3891000" cy="4263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lang="en" sz="1800">
                <a:solidFill>
                  <a:schemeClr val="lt1"/>
                </a:solidFill>
              </a:rPr>
              <a:t>Violate the Open/Closed Principle !!!</a:t>
            </a:r>
          </a:p>
        </p:txBody>
      </p:sp>
      <p:sp>
        <p:nvSpPr>
          <p:cNvPr id="233" name="Shape 233"/>
          <p:cNvSpPr txBox="1"/>
          <p:nvPr/>
        </p:nvSpPr>
        <p:spPr>
          <a:xfrm>
            <a:off x="236700" y="973375"/>
            <a:ext cx="6340800" cy="4263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solidFill>
                  <a:srgbClr val="2A2E33"/>
                </a:solidFill>
                <a:latin typeface="Open Sans"/>
                <a:ea typeface="Open Sans"/>
                <a:cs typeface="Open Sans"/>
                <a:sym typeface="Open Sans"/>
              </a:rPr>
              <a:t>  </a:t>
            </a:r>
            <a:r>
              <a:rPr lang="en" sz="1200">
                <a:latin typeface="Open Sans"/>
                <a:ea typeface="Open Sans"/>
                <a:cs typeface="Open Sans"/>
                <a:sym typeface="Open Sans"/>
              </a:rPr>
              <a:t>(from:  </a:t>
            </a:r>
            <a:r>
              <a:rPr lang="en" sz="1200">
                <a:latin typeface="Open Sans"/>
                <a:ea typeface="Open Sans"/>
                <a:cs typeface="Open Sans"/>
                <a:sym typeface="Open Sans"/>
              </a:rPr>
              <a:t>https://groups.google.com/forum/#!topic/simianarmy-users/4l1veoxU3NE</a:t>
            </a:r>
            <a:r>
              <a:rPr lang="en" sz="1200">
                <a:latin typeface="Open Sans"/>
                <a:ea typeface="Open Sans"/>
                <a:cs typeface="Open Sans"/>
                <a:sym typeface="Open Sans"/>
              </a:rPr>
              <a:t>)</a:t>
            </a:r>
          </a:p>
        </p:txBody>
      </p:sp>
      <p:pic>
        <p:nvPicPr>
          <p:cNvPr id="234" name="Shape 234"/>
          <p:cNvPicPr preferRelativeResize="0"/>
          <p:nvPr/>
        </p:nvPicPr>
        <p:blipFill>
          <a:blip r:embed="rId3">
            <a:alphaModFix/>
          </a:blip>
          <a:stretch>
            <a:fillRect/>
          </a:stretch>
        </p:blipFill>
        <p:spPr>
          <a:xfrm>
            <a:off x="4586650" y="2947950"/>
            <a:ext cx="3817724" cy="2067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 possible refactoring method</a:t>
            </a:r>
          </a:p>
        </p:txBody>
      </p:sp>
      <p:sp>
        <p:nvSpPr>
          <p:cNvPr id="240" name="Shape 24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Outline</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Introduction</a:t>
            </a:r>
          </a:p>
          <a:p>
            <a:pPr indent="-228600" lvl="0" marL="457200" rtl="0">
              <a:spcBef>
                <a:spcPts val="0"/>
              </a:spcBef>
            </a:pPr>
            <a:r>
              <a:rPr lang="en"/>
              <a:t>Requirements for Conformity Monkey</a:t>
            </a:r>
          </a:p>
          <a:p>
            <a:pPr indent="-228600" lvl="0" marL="457200" rtl="0">
              <a:spcBef>
                <a:spcPts val="0"/>
              </a:spcBef>
            </a:pPr>
            <a:r>
              <a:rPr lang="en"/>
              <a:t>Initial Design</a:t>
            </a:r>
          </a:p>
          <a:p>
            <a:pPr indent="-228600" lvl="0" marL="457200" rtl="0">
              <a:spcBef>
                <a:spcPts val="0"/>
              </a:spcBef>
            </a:pPr>
            <a:r>
              <a:rPr lang="en"/>
              <a:t>Refactored Design from Simian Army Developers</a:t>
            </a:r>
          </a:p>
          <a:p>
            <a:pPr indent="-228600" lvl="0" marL="457200" rtl="0">
              <a:spcBef>
                <a:spcPts val="0"/>
              </a:spcBef>
            </a:pPr>
            <a:r>
              <a:rPr lang="en"/>
              <a:t>Problems</a:t>
            </a:r>
          </a:p>
          <a:p>
            <a:pPr indent="-330200" lvl="1" marL="914400" rtl="0">
              <a:spcBef>
                <a:spcPts val="0"/>
              </a:spcBef>
              <a:buSzPct val="100000"/>
            </a:pPr>
            <a:r>
              <a:rPr lang="en" sz="1600"/>
              <a:t>How to use custom rules in Conformity Monkey</a:t>
            </a:r>
          </a:p>
          <a:p>
            <a:pPr indent="-330200" lvl="1" marL="914400" rtl="0">
              <a:spcBef>
                <a:spcPts val="0"/>
              </a:spcBef>
              <a:buSzPct val="100000"/>
            </a:pPr>
            <a:r>
              <a:rPr lang="en" sz="1600"/>
              <a:t>How to replace Auto Scaling Groups</a:t>
            </a:r>
          </a:p>
        </p:txBody>
      </p:sp>
      <p:pic>
        <p:nvPicPr>
          <p:cNvPr id="74" name="Shape 74"/>
          <p:cNvPicPr preferRelativeResize="0"/>
          <p:nvPr/>
        </p:nvPicPr>
        <p:blipFill>
          <a:blip r:embed="rId3">
            <a:alphaModFix/>
          </a:blip>
          <a:stretch>
            <a:fillRect/>
          </a:stretch>
        </p:blipFill>
        <p:spPr>
          <a:xfrm>
            <a:off x="6430749" y="1489675"/>
            <a:ext cx="2084074" cy="285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Introduction</a:t>
            </a:r>
          </a:p>
        </p:txBody>
      </p:sp>
      <p:sp>
        <p:nvSpPr>
          <p:cNvPr id="80" name="Shape 8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What is Conformity Monkey?</a:t>
            </a:r>
          </a:p>
          <a:p>
            <a:pPr indent="-330200" lvl="1" marL="914400" rtl="0">
              <a:spcBef>
                <a:spcPts val="0"/>
              </a:spcBef>
              <a:buSzPct val="100000"/>
            </a:pPr>
            <a:r>
              <a:rPr lang="en" sz="1600"/>
              <a:t>A service runs on AWS cloud.</a:t>
            </a:r>
          </a:p>
          <a:p>
            <a:pPr indent="-330200" lvl="1" marL="914400" rtl="0">
              <a:spcBef>
                <a:spcPts val="0"/>
              </a:spcBef>
              <a:buSzPct val="100000"/>
            </a:pPr>
            <a:r>
              <a:rPr lang="en" sz="1600"/>
              <a:t>Provide a conformity check.</a:t>
            </a:r>
          </a:p>
          <a:p>
            <a:pPr indent="-228600" lvl="0" marL="457200" rtl="0">
              <a:spcBef>
                <a:spcPts val="0"/>
              </a:spcBef>
            </a:pPr>
            <a:r>
              <a:rPr lang="en"/>
              <a:t>Why use Conformity Monkey?</a:t>
            </a:r>
          </a:p>
          <a:p>
            <a:pPr indent="-330200" lvl="1" marL="914400" rtl="0">
              <a:spcBef>
                <a:spcPts val="0"/>
              </a:spcBef>
              <a:buSzPct val="100000"/>
            </a:pPr>
            <a:r>
              <a:rPr lang="en" sz="1600"/>
              <a:t>Check if the application or instances are launched on the conforming rules.</a:t>
            </a:r>
          </a:p>
          <a:p>
            <a:pPr indent="-228600" lvl="0" marL="457200" rtl="0">
              <a:spcBef>
                <a:spcPts val="0"/>
              </a:spcBef>
            </a:pPr>
            <a:r>
              <a:rPr lang="en"/>
              <a:t>How Conformity Monkey works?</a:t>
            </a:r>
          </a:p>
          <a:p>
            <a:pPr indent="-330200" lvl="1" marL="914400" rtl="0">
              <a:spcBef>
                <a:spcPts val="0"/>
              </a:spcBef>
              <a:buSzPct val="100000"/>
            </a:pPr>
            <a:r>
              <a:rPr lang="en" sz="1600"/>
              <a:t>Mark and then Notify.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Requirements for Conformity Monkey</a:t>
            </a:r>
          </a:p>
        </p:txBody>
      </p:sp>
      <p:sp>
        <p:nvSpPr>
          <p:cNvPr id="86" name="Shape 86"/>
          <p:cNvSpPr txBox="1"/>
          <p:nvPr>
            <p:ph idx="1" type="body"/>
          </p:nvPr>
        </p:nvSpPr>
        <p:spPr>
          <a:xfrm>
            <a:off x="311700" y="1266325"/>
            <a:ext cx="8520600" cy="3607800"/>
          </a:xfrm>
          <a:prstGeom prst="rect">
            <a:avLst/>
          </a:prstGeom>
        </p:spPr>
        <p:txBody>
          <a:bodyPr anchorCtr="0" anchor="t" bIns="91425" lIns="91425" rIns="91425" tIns="91425">
            <a:noAutofit/>
          </a:bodyPr>
          <a:lstStyle/>
          <a:p>
            <a:pPr indent="-228600" lvl="0" marL="457200" rtl="0">
              <a:spcBef>
                <a:spcPts val="0"/>
              </a:spcBef>
              <a:buClr>
                <a:srgbClr val="2A2E33"/>
              </a:buClr>
              <a:buFont typeface="Arial"/>
            </a:pPr>
            <a:r>
              <a:rPr lang="en">
                <a:solidFill>
                  <a:srgbClr val="2A2E33"/>
                </a:solidFill>
                <a:highlight>
                  <a:srgbClr val="FFFFFF"/>
                </a:highlight>
              </a:rPr>
              <a:t>Conformity Monkey determines whether an instance in clusters  is nonconforming by applying a set of rules on it. </a:t>
            </a:r>
            <a:r>
              <a:rPr lang="en">
                <a:solidFill>
                  <a:srgbClr val="2A2E33"/>
                </a:solidFill>
              </a:rPr>
              <a:t>If any of the rules determines that the instance is not conforming, the monkey marks the instance and sends an email notification to the owner of the cluster. </a:t>
            </a:r>
          </a:p>
          <a:p>
            <a:pPr indent="-228600" lvl="0" marL="457200" rtl="0">
              <a:spcBef>
                <a:spcPts val="0"/>
              </a:spcBef>
              <a:buClr>
                <a:srgbClr val="2A2E33"/>
              </a:buClr>
            </a:pPr>
            <a:r>
              <a:rPr lang="en">
                <a:solidFill>
                  <a:srgbClr val="2A2E33"/>
                </a:solidFill>
                <a:highlight>
                  <a:srgbClr val="FFFFFF"/>
                </a:highlight>
              </a:rPr>
              <a:t>Cluster is the basic unit of conformity check. It includes a single ASG or a group of ASGs and an ASG includes one or many instances. Each cluster has an owner.</a:t>
            </a:r>
          </a:p>
        </p:txBody>
      </p:sp>
      <p:grpSp>
        <p:nvGrpSpPr>
          <p:cNvPr id="87" name="Shape 87"/>
          <p:cNvGrpSpPr/>
          <p:nvPr/>
        </p:nvGrpSpPr>
        <p:grpSpPr>
          <a:xfrm>
            <a:off x="4573675" y="3401125"/>
            <a:ext cx="3938700" cy="1473000"/>
            <a:chOff x="4552025" y="3324925"/>
            <a:chExt cx="3938700" cy="1473000"/>
          </a:xfrm>
        </p:grpSpPr>
        <p:sp>
          <p:nvSpPr>
            <p:cNvPr id="88" name="Shape 88"/>
            <p:cNvSpPr/>
            <p:nvPr/>
          </p:nvSpPr>
          <p:spPr>
            <a:xfrm>
              <a:off x="4552025" y="3324925"/>
              <a:ext cx="3938700" cy="14730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txBox="1"/>
            <p:nvPr/>
          </p:nvSpPr>
          <p:spPr>
            <a:xfrm>
              <a:off x="4552025" y="3401125"/>
              <a:ext cx="748800" cy="356100"/>
            </a:xfrm>
            <a:prstGeom prst="rect">
              <a:avLst/>
            </a:prstGeom>
            <a:noFill/>
            <a:ln>
              <a:noFill/>
            </a:ln>
          </p:spPr>
          <p:txBody>
            <a:bodyPr anchorCtr="0" anchor="t" bIns="91425" lIns="91425" rIns="91425" tIns="91425">
              <a:noAutofit/>
            </a:bodyPr>
            <a:lstStyle/>
            <a:p>
              <a:pPr lvl="0">
                <a:spcBef>
                  <a:spcPts val="0"/>
                </a:spcBef>
                <a:buNone/>
              </a:pPr>
              <a:r>
                <a:rPr lang="en"/>
                <a:t>Cluster</a:t>
              </a:r>
            </a:p>
          </p:txBody>
        </p:sp>
        <p:sp>
          <p:nvSpPr>
            <p:cNvPr id="90" name="Shape 90"/>
            <p:cNvSpPr/>
            <p:nvPr/>
          </p:nvSpPr>
          <p:spPr>
            <a:xfrm>
              <a:off x="4672575" y="3779925"/>
              <a:ext cx="1843500" cy="834600"/>
            </a:xfrm>
            <a:prstGeom prst="roundRect">
              <a:avLst>
                <a:gd fmla="val 16667" name="adj"/>
              </a:avLst>
            </a:prstGeom>
            <a:solidFill>
              <a:srgbClr val="FFF2CC"/>
            </a:solidFill>
            <a:ln cap="flat" cmpd="sng" w="9525">
              <a:solidFill>
                <a:srgbClr val="FFF2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6563575" y="3779925"/>
              <a:ext cx="1843500" cy="834600"/>
            </a:xfrm>
            <a:prstGeom prst="roundRect">
              <a:avLst>
                <a:gd fmla="val 16667" name="adj"/>
              </a:avLst>
            </a:prstGeom>
            <a:solidFill>
              <a:srgbClr val="FFF2CC"/>
            </a:solidFill>
            <a:ln cap="flat" cmpd="sng" w="9525">
              <a:solidFill>
                <a:srgbClr val="FFF2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txBox="1"/>
            <p:nvPr/>
          </p:nvSpPr>
          <p:spPr>
            <a:xfrm>
              <a:off x="4740725" y="3779925"/>
              <a:ext cx="560100" cy="356100"/>
            </a:xfrm>
            <a:prstGeom prst="rect">
              <a:avLst/>
            </a:prstGeom>
            <a:noFill/>
            <a:ln>
              <a:noFill/>
            </a:ln>
          </p:spPr>
          <p:txBody>
            <a:bodyPr anchorCtr="0" anchor="t" bIns="91425" lIns="91425" rIns="91425" tIns="91425">
              <a:noAutofit/>
            </a:bodyPr>
            <a:lstStyle/>
            <a:p>
              <a:pPr lvl="0">
                <a:spcBef>
                  <a:spcPts val="0"/>
                </a:spcBef>
                <a:buNone/>
              </a:pPr>
              <a:r>
                <a:rPr lang="en"/>
                <a:t>ASG</a:t>
              </a:r>
            </a:p>
          </p:txBody>
        </p:sp>
        <p:sp>
          <p:nvSpPr>
            <p:cNvPr id="93" name="Shape 93"/>
            <p:cNvSpPr txBox="1"/>
            <p:nvPr/>
          </p:nvSpPr>
          <p:spPr>
            <a:xfrm>
              <a:off x="6563575" y="3779925"/>
              <a:ext cx="560100" cy="356100"/>
            </a:xfrm>
            <a:prstGeom prst="rect">
              <a:avLst/>
            </a:prstGeom>
            <a:noFill/>
            <a:ln>
              <a:noFill/>
            </a:ln>
          </p:spPr>
          <p:txBody>
            <a:bodyPr anchorCtr="0" anchor="t" bIns="91425" lIns="91425" rIns="91425" tIns="91425">
              <a:noAutofit/>
            </a:bodyPr>
            <a:lstStyle/>
            <a:p>
              <a:pPr lvl="0" rtl="0">
                <a:spcBef>
                  <a:spcPts val="0"/>
                </a:spcBef>
                <a:buNone/>
              </a:pPr>
              <a:r>
                <a:rPr lang="en"/>
                <a:t>ASG</a:t>
              </a:r>
            </a:p>
          </p:txBody>
        </p:sp>
        <p:sp>
          <p:nvSpPr>
            <p:cNvPr id="94" name="Shape 94"/>
            <p:cNvSpPr txBox="1"/>
            <p:nvPr/>
          </p:nvSpPr>
          <p:spPr>
            <a:xfrm>
              <a:off x="4740725" y="4136025"/>
              <a:ext cx="846900" cy="356100"/>
            </a:xfrm>
            <a:prstGeom prst="rect">
              <a:avLst/>
            </a:prstGeom>
            <a:solidFill>
              <a:srgbClr val="C9DAF8"/>
            </a:solidFill>
            <a:ln>
              <a:noFill/>
            </a:ln>
          </p:spPr>
          <p:txBody>
            <a:bodyPr anchorCtr="0" anchor="t" bIns="91425" lIns="91425" rIns="91425" tIns="91425">
              <a:noAutofit/>
            </a:bodyPr>
            <a:lstStyle/>
            <a:p>
              <a:pPr lvl="0">
                <a:spcBef>
                  <a:spcPts val="0"/>
                </a:spcBef>
                <a:buNone/>
              </a:pPr>
              <a:r>
                <a:rPr lang="en"/>
                <a:t>instance</a:t>
              </a:r>
            </a:p>
          </p:txBody>
        </p:sp>
        <p:sp>
          <p:nvSpPr>
            <p:cNvPr id="95" name="Shape 95"/>
            <p:cNvSpPr txBox="1"/>
            <p:nvPr/>
          </p:nvSpPr>
          <p:spPr>
            <a:xfrm>
              <a:off x="6614675" y="4136025"/>
              <a:ext cx="846900" cy="356100"/>
            </a:xfrm>
            <a:prstGeom prst="rect">
              <a:avLst/>
            </a:prstGeom>
            <a:solidFill>
              <a:srgbClr val="C9DAF8"/>
            </a:solidFill>
            <a:ln>
              <a:noFill/>
            </a:ln>
          </p:spPr>
          <p:txBody>
            <a:bodyPr anchorCtr="0" anchor="t" bIns="91425" lIns="91425" rIns="91425" tIns="91425">
              <a:noAutofit/>
            </a:bodyPr>
            <a:lstStyle/>
            <a:p>
              <a:pPr lvl="0" rtl="0">
                <a:spcBef>
                  <a:spcPts val="0"/>
                </a:spcBef>
                <a:buNone/>
              </a:pPr>
              <a:r>
                <a:rPr lang="en"/>
                <a:t>instance</a:t>
              </a:r>
            </a:p>
          </p:txBody>
        </p:sp>
        <p:sp>
          <p:nvSpPr>
            <p:cNvPr id="96" name="Shape 96"/>
            <p:cNvSpPr txBox="1"/>
            <p:nvPr/>
          </p:nvSpPr>
          <p:spPr>
            <a:xfrm>
              <a:off x="5652150" y="4136025"/>
              <a:ext cx="846900" cy="356100"/>
            </a:xfrm>
            <a:prstGeom prst="rect">
              <a:avLst/>
            </a:prstGeom>
            <a:solidFill>
              <a:srgbClr val="C9DAF8"/>
            </a:solidFill>
            <a:ln>
              <a:noFill/>
            </a:ln>
          </p:spPr>
          <p:txBody>
            <a:bodyPr anchorCtr="0" anchor="t" bIns="91425" lIns="91425" rIns="91425" tIns="91425">
              <a:noAutofit/>
            </a:bodyPr>
            <a:lstStyle/>
            <a:p>
              <a:pPr lvl="0" rtl="0">
                <a:spcBef>
                  <a:spcPts val="0"/>
                </a:spcBef>
                <a:buNone/>
              </a:pPr>
              <a:r>
                <a:rPr lang="en"/>
                <a:t>instance</a:t>
              </a:r>
            </a:p>
          </p:txBody>
        </p:sp>
        <p:sp>
          <p:nvSpPr>
            <p:cNvPr id="97" name="Shape 97"/>
            <p:cNvSpPr txBox="1"/>
            <p:nvPr/>
          </p:nvSpPr>
          <p:spPr>
            <a:xfrm>
              <a:off x="7537775" y="4136025"/>
              <a:ext cx="846900" cy="356100"/>
            </a:xfrm>
            <a:prstGeom prst="rect">
              <a:avLst/>
            </a:prstGeom>
            <a:solidFill>
              <a:srgbClr val="C9DAF8"/>
            </a:solidFill>
            <a:ln>
              <a:noFill/>
            </a:ln>
          </p:spPr>
          <p:txBody>
            <a:bodyPr anchorCtr="0" anchor="t" bIns="91425" lIns="91425" rIns="91425" tIns="91425">
              <a:noAutofit/>
            </a:bodyPr>
            <a:lstStyle/>
            <a:p>
              <a:pPr lvl="0" rtl="0">
                <a:spcBef>
                  <a:spcPts val="0"/>
                </a:spcBef>
                <a:buNone/>
              </a:pPr>
              <a:r>
                <a:rPr lang="en"/>
                <a:t>instance</a:t>
              </a: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Requirements for Conformity Monkey (cont.)</a:t>
            </a:r>
          </a:p>
        </p:txBody>
      </p:sp>
      <p:sp>
        <p:nvSpPr>
          <p:cNvPr id="103" name="Shape 103"/>
          <p:cNvSpPr txBox="1"/>
          <p:nvPr>
            <p:ph idx="1" type="body"/>
          </p:nvPr>
        </p:nvSpPr>
        <p:spPr>
          <a:xfrm>
            <a:off x="311700" y="1266325"/>
            <a:ext cx="8520600" cy="3877200"/>
          </a:xfrm>
          <a:prstGeom prst="rect">
            <a:avLst/>
          </a:prstGeom>
        </p:spPr>
        <p:txBody>
          <a:bodyPr anchorCtr="0" anchor="t" bIns="91425" lIns="91425" rIns="91425" tIns="91425">
            <a:noAutofit/>
          </a:bodyPr>
          <a:lstStyle/>
          <a:p>
            <a:pPr indent="-317500" lvl="0" marL="457200" rtl="0">
              <a:spcBef>
                <a:spcPts val="0"/>
              </a:spcBef>
              <a:buSzPct val="100000"/>
            </a:pPr>
            <a:r>
              <a:rPr lang="en" sz="1400"/>
              <a:t>Rule </a:t>
            </a:r>
            <a:r>
              <a:rPr b="1" lang="en" sz="1400"/>
              <a:t>InstanceIsHealthyInEureka </a:t>
            </a:r>
            <a:r>
              <a:rPr lang="en" sz="1400"/>
              <a:t>checks if all instances in the cluster are healthy in Discovery.</a:t>
            </a:r>
          </a:p>
          <a:p>
            <a:pPr indent="-317500" lvl="0" marL="457200" rtl="0">
              <a:spcBef>
                <a:spcPts val="0"/>
              </a:spcBef>
              <a:buSzPct val="100000"/>
            </a:pPr>
            <a:r>
              <a:rPr lang="en" sz="1400"/>
              <a:t>Rule </a:t>
            </a:r>
            <a:r>
              <a:rPr b="1" lang="en" sz="1400"/>
              <a:t>InstanceHasHealthCheckUrl </a:t>
            </a:r>
            <a:r>
              <a:rPr lang="en" sz="1400"/>
              <a:t>checks if all instances in a cluster has health check url in Discovery/Eureka.</a:t>
            </a:r>
          </a:p>
          <a:p>
            <a:pPr indent="-317500" lvl="0" marL="457200" rtl="0">
              <a:spcBef>
                <a:spcPts val="0"/>
              </a:spcBef>
              <a:buSzPct val="100000"/>
            </a:pPr>
            <a:r>
              <a:rPr lang="en" sz="1400"/>
              <a:t>Rule </a:t>
            </a:r>
            <a:r>
              <a:rPr b="1" lang="en" sz="1400"/>
              <a:t>InstanceHasStatusUrl </a:t>
            </a:r>
            <a:r>
              <a:rPr lang="en" sz="1400"/>
              <a:t>checks if all instances in a cluster has status url.</a:t>
            </a:r>
          </a:p>
          <a:p>
            <a:pPr indent="-317500" lvl="0" marL="457200" rtl="0">
              <a:spcBef>
                <a:spcPts val="0"/>
              </a:spcBef>
              <a:buSzPct val="100000"/>
            </a:pPr>
            <a:r>
              <a:rPr lang="en" sz="1400"/>
              <a:t>Rule </a:t>
            </a:r>
            <a:r>
              <a:rPr b="1" lang="en" sz="1400"/>
              <a:t>InstanceInSecurityGroup </a:t>
            </a:r>
            <a:r>
              <a:rPr lang="en" sz="1400"/>
              <a:t>checks whether or not all instances in a cluster are in specific security groups.</a:t>
            </a:r>
          </a:p>
          <a:p>
            <a:pPr indent="-317500" lvl="0" marL="457200" rtl="0">
              <a:spcBef>
                <a:spcPts val="0"/>
              </a:spcBef>
              <a:buSzPct val="100000"/>
            </a:pPr>
            <a:r>
              <a:rPr lang="en" sz="1400"/>
              <a:t>Rule </a:t>
            </a:r>
            <a:r>
              <a:rPr b="1" lang="en" sz="1400"/>
              <a:t>InstanceTooOld </a:t>
            </a:r>
            <a:r>
              <a:rPr lang="en" sz="1400"/>
              <a:t>checks if there are instances that are older than certain days. Instances are not considered to be permanent in the cloud, so sometimes having too old instances could indicate potential issues.</a:t>
            </a:r>
          </a:p>
          <a:p>
            <a:pPr indent="-317500" lvl="0" marL="457200" rtl="0">
              <a:spcBef>
                <a:spcPts val="0"/>
              </a:spcBef>
              <a:buSzPct val="100000"/>
            </a:pPr>
            <a:r>
              <a:rPr lang="en" sz="1400"/>
              <a:t>Rule </a:t>
            </a:r>
            <a:r>
              <a:rPr b="1" lang="en" sz="1400"/>
              <a:t>SameZonesInElbAndAsg </a:t>
            </a:r>
            <a:r>
              <a:rPr lang="en" sz="1400"/>
              <a:t>checks if the zones in ELB and ASG are the same.</a:t>
            </a:r>
          </a:p>
          <a:p>
            <a:pPr indent="-317500" lvl="0" marL="457200" rtl="0">
              <a:spcBef>
                <a:spcPts val="0"/>
              </a:spcBef>
              <a:buSzPct val="100000"/>
            </a:pPr>
            <a:r>
              <a:rPr lang="en" sz="1400"/>
              <a:t>Rule </a:t>
            </a:r>
            <a:r>
              <a:rPr b="1" lang="en" sz="1400"/>
              <a:t>InstanceInVPC </a:t>
            </a:r>
            <a:r>
              <a:rPr lang="en" sz="1400"/>
              <a:t>checks if an instance (a SoloInstance or an instance in ASG) is in a virtual private cloud.</a:t>
            </a:r>
          </a:p>
          <a:p>
            <a:pPr indent="-317500" lvl="0" marL="457200" rtl="0">
              <a:spcBef>
                <a:spcPts val="0"/>
              </a:spcBef>
              <a:buSzPct val="100000"/>
            </a:pPr>
            <a:r>
              <a:rPr lang="en" sz="1400"/>
              <a:t>Rule </a:t>
            </a:r>
            <a:r>
              <a:rPr b="1" lang="en" sz="1400"/>
              <a:t>CrossZoneLoadBalancing </a:t>
            </a:r>
            <a:r>
              <a:rPr lang="en" sz="1400"/>
              <a:t>checks if the cross-zone load balancing is enabled for all cluster ELBs (Elastic Load Balancer).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Requirement_1</a:t>
            </a:r>
          </a:p>
        </p:txBody>
      </p:sp>
      <p:pic>
        <p:nvPicPr>
          <p:cNvPr id="109" name="Shape 109"/>
          <p:cNvPicPr preferRelativeResize="0"/>
          <p:nvPr/>
        </p:nvPicPr>
        <p:blipFill>
          <a:blip r:embed="rId3">
            <a:alphaModFix/>
          </a:blip>
          <a:stretch>
            <a:fillRect/>
          </a:stretch>
        </p:blipFill>
        <p:spPr>
          <a:xfrm>
            <a:off x="1285974" y="2005400"/>
            <a:ext cx="4971400" cy="3014700"/>
          </a:xfrm>
          <a:prstGeom prst="rect">
            <a:avLst/>
          </a:prstGeom>
          <a:noFill/>
          <a:ln>
            <a:noFill/>
          </a:ln>
        </p:spPr>
      </p:pic>
      <p:sp>
        <p:nvSpPr>
          <p:cNvPr id="110" name="Shape 11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17500" lvl="0" marL="457200" rtl="0">
              <a:spcBef>
                <a:spcPts val="0"/>
              </a:spcBef>
              <a:buClr>
                <a:srgbClr val="2A2E33"/>
              </a:buClr>
              <a:buSzPct val="100000"/>
              <a:buFont typeface="Arial"/>
            </a:pPr>
            <a:r>
              <a:rPr lang="en" sz="1400">
                <a:solidFill>
                  <a:srgbClr val="0000FF"/>
                </a:solidFill>
              </a:rPr>
              <a:t>Conformity Monkey</a:t>
            </a:r>
            <a:r>
              <a:rPr lang="en" sz="1400">
                <a:solidFill>
                  <a:srgbClr val="2A2E33"/>
                </a:solidFill>
              </a:rPr>
              <a:t> determines whether </a:t>
            </a:r>
            <a:r>
              <a:rPr lang="en" sz="1400">
                <a:solidFill>
                  <a:srgbClr val="0000FF"/>
                </a:solidFill>
              </a:rPr>
              <a:t>an instance in clusters</a:t>
            </a:r>
            <a:r>
              <a:rPr lang="en" sz="1400">
                <a:solidFill>
                  <a:srgbClr val="2A2E33"/>
                </a:solidFill>
              </a:rPr>
              <a:t>  is </a:t>
            </a:r>
            <a:r>
              <a:rPr lang="en" sz="1400">
                <a:solidFill>
                  <a:srgbClr val="FF9900"/>
                </a:solidFill>
              </a:rPr>
              <a:t>nonconforming</a:t>
            </a:r>
            <a:r>
              <a:rPr lang="en" sz="1400">
                <a:solidFill>
                  <a:srgbClr val="2A2E33"/>
                </a:solidFill>
              </a:rPr>
              <a:t> by applying </a:t>
            </a:r>
            <a:r>
              <a:rPr lang="en" sz="1400">
                <a:solidFill>
                  <a:srgbClr val="0000FF"/>
                </a:solidFill>
              </a:rPr>
              <a:t>a set of</a:t>
            </a:r>
            <a:r>
              <a:rPr lang="en" sz="1400">
                <a:solidFill>
                  <a:srgbClr val="2A2E33"/>
                </a:solidFill>
              </a:rPr>
              <a:t> </a:t>
            </a:r>
            <a:r>
              <a:rPr lang="en" sz="1400">
                <a:solidFill>
                  <a:srgbClr val="0000FF"/>
                </a:solidFill>
              </a:rPr>
              <a:t>rules </a:t>
            </a:r>
            <a:r>
              <a:rPr lang="en" sz="1400">
                <a:solidFill>
                  <a:srgbClr val="2A2E33"/>
                </a:solidFill>
              </a:rPr>
              <a:t>on it. If any of the rules determines that the instance is not conforming, the monkey </a:t>
            </a:r>
            <a:r>
              <a:rPr lang="en" sz="1400">
                <a:solidFill>
                  <a:srgbClr val="FF9900"/>
                </a:solidFill>
              </a:rPr>
              <a:t>marks the instance</a:t>
            </a:r>
            <a:r>
              <a:rPr lang="en" sz="1400">
                <a:solidFill>
                  <a:srgbClr val="2A2E33"/>
                </a:solidFill>
              </a:rPr>
              <a:t> and </a:t>
            </a:r>
            <a:r>
              <a:rPr lang="en" sz="1400">
                <a:solidFill>
                  <a:srgbClr val="FF9900"/>
                </a:solidFill>
              </a:rPr>
              <a:t>sends an email notification</a:t>
            </a:r>
            <a:r>
              <a:rPr lang="en" sz="1400">
                <a:solidFill>
                  <a:srgbClr val="2A2E33"/>
                </a:solidFill>
              </a:rPr>
              <a:t> to the owner of the cluster. </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Requirement_2</a:t>
            </a:r>
          </a:p>
        </p:txBody>
      </p:sp>
      <p:sp>
        <p:nvSpPr>
          <p:cNvPr id="116" name="Shape 11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17500" lvl="0" marL="457200" rtl="0">
              <a:spcBef>
                <a:spcPts val="0"/>
              </a:spcBef>
              <a:buClr>
                <a:srgbClr val="2A2E33"/>
              </a:buClr>
              <a:buSzPct val="100000"/>
            </a:pPr>
            <a:r>
              <a:rPr lang="en" sz="1400">
                <a:solidFill>
                  <a:srgbClr val="0000FF"/>
                </a:solidFill>
              </a:rPr>
              <a:t>Cluster </a:t>
            </a:r>
            <a:r>
              <a:rPr lang="en" sz="1400">
                <a:solidFill>
                  <a:srgbClr val="2A2E33"/>
                </a:solidFill>
              </a:rPr>
              <a:t>is the basic unit of conformity check. It includes a single </a:t>
            </a:r>
            <a:r>
              <a:rPr lang="en" sz="1400">
                <a:solidFill>
                  <a:srgbClr val="0000FF"/>
                </a:solidFill>
              </a:rPr>
              <a:t>ASG </a:t>
            </a:r>
            <a:r>
              <a:rPr lang="en" sz="1400">
                <a:solidFill>
                  <a:srgbClr val="2A2E33"/>
                </a:solidFill>
              </a:rPr>
              <a:t>or a group of ASGs and an ASG includes one or many instances. Each cluster has an owner.</a:t>
            </a:r>
          </a:p>
          <a:p>
            <a:pPr lvl="0" rtl="0">
              <a:spcBef>
                <a:spcPts val="0"/>
              </a:spcBef>
              <a:buNone/>
            </a:pPr>
            <a:r>
              <a:t/>
            </a:r>
            <a:endParaRPr>
              <a:solidFill>
                <a:srgbClr val="2A2E33"/>
              </a:solidFill>
            </a:endParaRPr>
          </a:p>
        </p:txBody>
      </p:sp>
      <p:pic>
        <p:nvPicPr>
          <p:cNvPr id="117" name="Shape 117"/>
          <p:cNvPicPr preferRelativeResize="0"/>
          <p:nvPr/>
        </p:nvPicPr>
        <p:blipFill>
          <a:blip r:embed="rId3">
            <a:alphaModFix/>
          </a:blip>
          <a:stretch>
            <a:fillRect/>
          </a:stretch>
        </p:blipFill>
        <p:spPr>
          <a:xfrm>
            <a:off x="1367874" y="1940974"/>
            <a:ext cx="6793849" cy="313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Requirement_3</a:t>
            </a:r>
          </a:p>
        </p:txBody>
      </p:sp>
      <p:pic>
        <p:nvPicPr>
          <p:cNvPr id="123" name="Shape 123"/>
          <p:cNvPicPr preferRelativeResize="0"/>
          <p:nvPr/>
        </p:nvPicPr>
        <p:blipFill>
          <a:blip r:embed="rId3">
            <a:alphaModFix/>
          </a:blip>
          <a:stretch>
            <a:fillRect/>
          </a:stretch>
        </p:blipFill>
        <p:spPr>
          <a:xfrm>
            <a:off x="830877" y="1152425"/>
            <a:ext cx="7387997" cy="3714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Initial Design</a:t>
            </a:r>
          </a:p>
        </p:txBody>
      </p:sp>
      <p:pic>
        <p:nvPicPr>
          <p:cNvPr id="129" name="Shape 129"/>
          <p:cNvPicPr preferRelativeResize="0"/>
          <p:nvPr/>
        </p:nvPicPr>
        <p:blipFill>
          <a:blip r:embed="rId3">
            <a:alphaModFix/>
          </a:blip>
          <a:stretch>
            <a:fillRect/>
          </a:stretch>
        </p:blipFill>
        <p:spPr>
          <a:xfrm>
            <a:off x="826600" y="1215749"/>
            <a:ext cx="7490799" cy="3664199"/>
          </a:xfrm>
          <a:prstGeom prst="rect">
            <a:avLst/>
          </a:prstGeom>
          <a:noFill/>
          <a:ln>
            <a:noFill/>
          </a:ln>
        </p:spPr>
      </p:pic>
      <p:sp>
        <p:nvSpPr>
          <p:cNvPr id="130" name="Shape 130"/>
          <p:cNvSpPr/>
          <p:nvPr/>
        </p:nvSpPr>
        <p:spPr>
          <a:xfrm>
            <a:off x="5814600" y="214175"/>
            <a:ext cx="3017700" cy="1169100"/>
          </a:xfrm>
          <a:prstGeom prst="doubleWave">
            <a:avLst>
              <a:gd fmla="val 6250" name="adj1"/>
              <a:gd fmla="val 0" name="adj2"/>
            </a:avLst>
          </a:prstGeom>
          <a:solidFill>
            <a:srgbClr val="F4CCCC"/>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Violate </a:t>
            </a:r>
          </a:p>
          <a:p>
            <a:pPr lvl="0" algn="ctr">
              <a:spcBef>
                <a:spcPts val="0"/>
              </a:spcBef>
              <a:buNone/>
            </a:pPr>
            <a:r>
              <a:rPr b="1" lang="en"/>
              <a:t>Single Responsibility Principle </a:t>
            </a:r>
          </a:p>
          <a:p>
            <a:pPr lvl="0" algn="ctr">
              <a:spcBef>
                <a:spcPts val="0"/>
              </a:spcBef>
              <a:buNone/>
            </a:pPr>
            <a:r>
              <a:rPr b="1" lang="en"/>
              <a:t>&amp; </a:t>
            </a:r>
          </a:p>
          <a:p>
            <a:pPr lvl="0" algn="ctr">
              <a:spcBef>
                <a:spcPts val="0"/>
              </a:spcBef>
              <a:buNone/>
            </a:pPr>
            <a:r>
              <a:rPr b="1" lang="en"/>
              <a:t>Open/Closed Principle</a:t>
            </a:r>
          </a:p>
        </p:txBody>
      </p:sp>
      <p:cxnSp>
        <p:nvCxnSpPr>
          <p:cNvPr id="131" name="Shape 131"/>
          <p:cNvCxnSpPr/>
          <p:nvPr/>
        </p:nvCxnSpPr>
        <p:spPr>
          <a:xfrm rot="5400000">
            <a:off x="7757450" y="1484600"/>
            <a:ext cx="673200" cy="345900"/>
          </a:xfrm>
          <a:prstGeom prst="curvedConnector3">
            <a:avLst>
              <a:gd fmla="val 50000" name="adj1"/>
            </a:avLst>
          </a:prstGeom>
          <a:noFill/>
          <a:ln cap="flat" cmpd="sng" w="19050">
            <a:solidFill>
              <a:srgbClr val="E06666"/>
            </a:solidFill>
            <a:prstDash val="solid"/>
            <a:round/>
            <a:headEnd len="lg" w="lg" type="none"/>
            <a:tailEnd len="lg" w="lg" type="none"/>
          </a:ln>
        </p:spPr>
      </p:cxnSp>
      <p:grpSp>
        <p:nvGrpSpPr>
          <p:cNvPr id="132" name="Shape 132"/>
          <p:cNvGrpSpPr/>
          <p:nvPr/>
        </p:nvGrpSpPr>
        <p:grpSpPr>
          <a:xfrm>
            <a:off x="2702525" y="282725"/>
            <a:ext cx="2955300" cy="1084987"/>
            <a:chOff x="2702525" y="282725"/>
            <a:chExt cx="2955300" cy="1084987"/>
          </a:xfrm>
        </p:grpSpPr>
        <p:sp>
          <p:nvSpPr>
            <p:cNvPr id="133" name="Shape 133"/>
            <p:cNvSpPr/>
            <p:nvPr/>
          </p:nvSpPr>
          <p:spPr>
            <a:xfrm>
              <a:off x="2702525" y="282725"/>
              <a:ext cx="2955300" cy="869700"/>
            </a:xfrm>
            <a:prstGeom prst="wave">
              <a:avLst>
                <a:gd fmla="val 12500" name="adj1"/>
                <a:gd fmla="val 0" name="adj2"/>
              </a:avLst>
            </a:prstGeom>
            <a:solidFill>
              <a:srgbClr val="F4CCCC"/>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Violate</a:t>
              </a:r>
            </a:p>
            <a:p>
              <a:pPr lvl="0" rtl="0" algn="ctr">
                <a:spcBef>
                  <a:spcPts val="0"/>
                </a:spcBef>
                <a:buNone/>
              </a:pPr>
              <a:r>
                <a:rPr lang="en"/>
                <a:t> </a:t>
              </a:r>
              <a:r>
                <a:rPr b="1" lang="en"/>
                <a:t>Dependency Inversion Principle</a:t>
              </a:r>
            </a:p>
          </p:txBody>
        </p:sp>
        <p:cxnSp>
          <p:nvCxnSpPr>
            <p:cNvPr id="134" name="Shape 134"/>
            <p:cNvCxnSpPr>
              <a:stCxn id="133" idx="2"/>
            </p:cNvCxnSpPr>
            <p:nvPr/>
          </p:nvCxnSpPr>
          <p:spPr>
            <a:xfrm rot="5400000">
              <a:off x="3812525" y="1000062"/>
              <a:ext cx="324000" cy="411300"/>
            </a:xfrm>
            <a:prstGeom prst="curvedConnector2">
              <a:avLst/>
            </a:prstGeom>
            <a:noFill/>
            <a:ln cap="flat" cmpd="sng" w="19050">
              <a:solidFill>
                <a:srgbClr val="FF0000"/>
              </a:solidFill>
              <a:prstDash val="solid"/>
              <a:round/>
              <a:headEnd len="lg" w="lg" type="none"/>
              <a:tailEnd len="lg" w="lg"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