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6" r:id="rId3"/>
    <p:sldId id="257" r:id="rId4"/>
    <p:sldId id="258" r:id="rId5"/>
    <p:sldId id="337" r:id="rId6"/>
    <p:sldId id="338" r:id="rId7"/>
    <p:sldId id="318" r:id="rId8"/>
    <p:sldId id="339" r:id="rId9"/>
    <p:sldId id="340" r:id="rId10"/>
    <p:sldId id="319" r:id="rId11"/>
    <p:sldId id="341" r:id="rId12"/>
    <p:sldId id="308" r:id="rId13"/>
    <p:sldId id="342" r:id="rId14"/>
    <p:sldId id="343" r:id="rId15"/>
    <p:sldId id="323" r:id="rId16"/>
    <p:sldId id="335" r:id="rId17"/>
    <p:sldId id="334" r:id="rId18"/>
    <p:sldId id="348" r:id="rId19"/>
    <p:sldId id="262" r:id="rId20"/>
    <p:sldId id="263" r:id="rId21"/>
    <p:sldId id="264" r:id="rId22"/>
    <p:sldId id="265" r:id="rId23"/>
    <p:sldId id="266" r:id="rId24"/>
    <p:sldId id="267" r:id="rId25"/>
    <p:sldId id="268" r:id="rId26"/>
    <p:sldId id="269" r:id="rId27"/>
    <p:sldId id="270" r:id="rId28"/>
    <p:sldId id="271" r:id="rId29"/>
    <p:sldId id="273" r:id="rId30"/>
    <p:sldId id="274" r:id="rId31"/>
    <p:sldId id="275" r:id="rId32"/>
    <p:sldId id="276" r:id="rId33"/>
    <p:sldId id="278" r:id="rId34"/>
    <p:sldId id="282" r:id="rId35"/>
    <p:sldId id="322" r:id="rId36"/>
    <p:sldId id="326" r:id="rId37"/>
    <p:sldId id="347" r:id="rId38"/>
    <p:sldId id="277" r:id="rId39"/>
    <p:sldId id="280" r:id="rId40"/>
    <p:sldId id="324" r:id="rId41"/>
    <p:sldId id="313" r:id="rId42"/>
    <p:sldId id="284" r:id="rId43"/>
    <p:sldId id="327" r:id="rId44"/>
    <p:sldId id="328" r:id="rId45"/>
    <p:sldId id="331" r:id="rId46"/>
    <p:sldId id="344" r:id="rId47"/>
    <p:sldId id="332" r:id="rId48"/>
    <p:sldId id="345" r:id="rId49"/>
    <p:sldId id="346" r:id="rId50"/>
    <p:sldId id="285" r:id="rId51"/>
    <p:sldId id="286" r:id="rId52"/>
    <p:sldId id="289" r:id="rId53"/>
    <p:sldId id="290" r:id="rId54"/>
    <p:sldId id="291" r:id="rId55"/>
    <p:sldId id="293" r:id="rId56"/>
    <p:sldId id="294" r:id="rId57"/>
    <p:sldId id="295" r:id="rId58"/>
    <p:sldId id="296" r:id="rId59"/>
    <p:sldId id="297" r:id="rId60"/>
    <p:sldId id="298" r:id="rId6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750" y="4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F7E5920-8FB7-4406-9636-4CBB515E4C4D}" type="datetimeFigureOut">
              <a:rPr lang="zh-CN" altLang="en-US" smtClean="0"/>
              <a:t>2017/4/23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B50976-D36B-40D5-8A49-380B14EB92D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F7E5920-8FB7-4406-9636-4CBB515E4C4D}" type="datetimeFigureOut">
              <a:rPr lang="zh-CN" altLang="en-US" smtClean="0"/>
              <a:t>2017/4/23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B50976-D36B-40D5-8A49-380B14EB92D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F7E5920-8FB7-4406-9636-4CBB515E4C4D}" type="datetimeFigureOut">
              <a:rPr lang="zh-CN" altLang="en-US" smtClean="0"/>
              <a:t>2017/4/23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B50976-D36B-40D5-8A49-380B14EB92D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F7E5920-8FB7-4406-9636-4CBB515E4C4D}" type="datetimeFigureOut">
              <a:rPr lang="zh-CN" altLang="en-US" smtClean="0"/>
              <a:t>2017/4/23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B50976-D36B-40D5-8A49-380B14EB92D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F7E5920-8FB7-4406-9636-4CBB515E4C4D}" type="datetimeFigureOut">
              <a:rPr lang="zh-CN" altLang="en-US" smtClean="0"/>
              <a:t>2017/4/23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B50976-D36B-40D5-8A49-380B14EB92D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F7E5920-8FB7-4406-9636-4CBB515E4C4D}" type="datetimeFigureOut">
              <a:rPr lang="zh-CN" altLang="en-US" smtClean="0"/>
              <a:t>2017/4/23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B50976-D36B-40D5-8A49-380B14EB92D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F7E5920-8FB7-4406-9636-4CBB515E4C4D}" type="datetimeFigureOut">
              <a:rPr lang="zh-CN" altLang="en-US" smtClean="0"/>
              <a:t>2017/4/23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3B50976-D36B-40D5-8A49-380B14EB92D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F7E5920-8FB7-4406-9636-4CBB515E4C4D}" type="datetimeFigureOut">
              <a:rPr lang="zh-CN" altLang="en-US" smtClean="0"/>
              <a:t>2017/4/23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3B50976-D36B-40D5-8A49-380B14EB92D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F7E5920-8FB7-4406-9636-4CBB515E4C4D}" type="datetimeFigureOut">
              <a:rPr lang="zh-CN" altLang="en-US" smtClean="0"/>
              <a:t>2017/4/23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3B50976-D36B-40D5-8A49-380B14EB92D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F7E5920-8FB7-4406-9636-4CBB515E4C4D}" type="datetimeFigureOut">
              <a:rPr lang="zh-CN" altLang="en-US" smtClean="0"/>
              <a:t>2017/4/23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B50976-D36B-40D5-8A49-380B14EB92D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F7E5920-8FB7-4406-9636-4CBB515E4C4D}" type="datetimeFigureOut">
              <a:rPr lang="zh-CN" altLang="en-US" smtClean="0"/>
              <a:t>2017/4/23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B50976-D36B-40D5-8A49-380B14EB92D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7E5920-8FB7-4406-9636-4CBB515E4C4D}" type="datetimeFigureOut">
              <a:rPr lang="zh-CN" altLang="en-US" smtClean="0"/>
              <a:t>2017/4/23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B50976-D36B-40D5-8A49-380B14EB92D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3600" dirty="0" smtClean="0"/>
              <a:t>如何让议论文介绍段简洁明了</a:t>
            </a:r>
            <a:endParaRPr lang="zh-CN" altLang="en-US" sz="3600" dirty="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endParaRPr lang="zh-CN" altLang="en-US" sz="2800" dirty="0"/>
          </a:p>
        </p:txBody>
      </p:sp>
      <p:sp>
        <p:nvSpPr>
          <p:cNvPr id="3" name="内容占位符 2"/>
          <p:cNvSpPr>
            <a:spLocks noGrp="1"/>
          </p:cNvSpPr>
          <p:nvPr>
            <p:ph idx="1"/>
          </p:nvPr>
        </p:nvSpPr>
        <p:spPr/>
        <p:txBody>
          <a:bodyPr>
            <a:normAutofit/>
          </a:bodyPr>
          <a:lstStyle/>
          <a:p>
            <a:pPr marL="0" indent="0">
              <a:buNone/>
            </a:pPr>
            <a:endParaRPr lang="en-US" altLang="zh-CN" sz="2800" dirty="0" smtClean="0"/>
          </a:p>
          <a:p>
            <a:pPr marL="0" indent="0">
              <a:buNone/>
            </a:pPr>
            <a:endParaRPr lang="en-US" altLang="zh-CN" sz="2800" dirty="0"/>
          </a:p>
          <a:p>
            <a:pPr marL="0" indent="0">
              <a:buNone/>
            </a:pPr>
            <a:endParaRPr lang="en-US" altLang="zh-CN" sz="2800" dirty="0" smtClean="0"/>
          </a:p>
          <a:p>
            <a:pPr marL="0" indent="0">
              <a:buNone/>
            </a:pPr>
            <a:r>
              <a:rPr lang="en-US" altLang="zh-CN" sz="2800" dirty="0" smtClean="0"/>
              <a:t>Some </a:t>
            </a:r>
            <a:r>
              <a:rPr lang="en-US" altLang="zh-CN" sz="2800" dirty="0"/>
              <a:t>people think that in the modern world we are more dependent on each other, while others think that people have become more </a:t>
            </a:r>
            <a:r>
              <a:rPr lang="en-US" altLang="zh-CN" sz="2800" dirty="0" smtClean="0"/>
              <a:t>independent. Discuss </a:t>
            </a:r>
            <a:r>
              <a:rPr lang="en-US" altLang="zh-CN" sz="2800" dirty="0"/>
              <a:t>both views and give your own opinion. </a:t>
            </a:r>
            <a:endParaRPr lang="en-US" altLang="zh-CN" sz="2800" dirty="0" smtClean="0"/>
          </a:p>
          <a:p>
            <a:pPr marL="0" indent="0">
              <a:buNone/>
            </a:pPr>
            <a:endParaRPr lang="en-US" altLang="zh-CN" sz="2800" dirty="0"/>
          </a:p>
          <a:p>
            <a:pPr marL="0" indent="0">
              <a:buNone/>
            </a:pPr>
            <a:endParaRPr lang="en-US" altLang="zh-CN" sz="2800" dirty="0"/>
          </a:p>
          <a:p>
            <a:endParaRPr lang="zh-CN" altLang="en-US" sz="2800" dirty="0"/>
          </a:p>
        </p:txBody>
      </p:sp>
    </p:spTree>
    <p:extLst>
      <p:ext uri="{BB962C8B-B14F-4D97-AF65-F5344CB8AC3E}">
        <p14:creationId xmlns:p14="http://schemas.microsoft.com/office/powerpoint/2010/main" val="7098821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基本</a:t>
            </a:r>
            <a:r>
              <a:rPr lang="zh-CN" altLang="en-US" sz="2800" dirty="0" smtClean="0"/>
              <a:t>无事实可</a:t>
            </a:r>
            <a:r>
              <a:rPr lang="zh-CN" altLang="en-US" sz="2800" dirty="0" smtClean="0"/>
              <a:t>说，引出争论就好了</a:t>
            </a:r>
            <a:endParaRPr lang="zh-CN" altLang="en-US" sz="2800" dirty="0"/>
          </a:p>
        </p:txBody>
      </p:sp>
      <p:sp>
        <p:nvSpPr>
          <p:cNvPr id="3" name="内容占位符 2"/>
          <p:cNvSpPr>
            <a:spLocks noGrp="1"/>
          </p:cNvSpPr>
          <p:nvPr>
            <p:ph idx="1"/>
          </p:nvPr>
        </p:nvSpPr>
        <p:spPr/>
        <p:txBody>
          <a:bodyPr>
            <a:normAutofit/>
          </a:bodyPr>
          <a:lstStyle/>
          <a:p>
            <a:pPr marL="0" indent="0">
              <a:buNone/>
            </a:pPr>
            <a:endParaRPr lang="en-US" altLang="zh-CN" sz="2800" dirty="0" smtClean="0"/>
          </a:p>
          <a:p>
            <a:pPr marL="0" indent="0">
              <a:buNone/>
            </a:pPr>
            <a:endParaRPr lang="en-US" altLang="zh-CN" sz="2800" dirty="0"/>
          </a:p>
          <a:p>
            <a:pPr marL="0" indent="0">
              <a:buNone/>
            </a:pPr>
            <a:r>
              <a:rPr lang="en-US" altLang="zh-CN" sz="2800" dirty="0"/>
              <a:t>People have different views about whether we are more or less dependent on others nowadays. </a:t>
            </a:r>
            <a:r>
              <a:rPr lang="en-US" altLang="zh-CN" sz="2800" dirty="0" smtClean="0">
                <a:solidFill>
                  <a:srgbClr val="FF0000"/>
                </a:solidFill>
              </a:rPr>
              <a:t>Although some people have their reasons to say they depend more on others than before, I believe that </a:t>
            </a:r>
            <a:r>
              <a:rPr lang="en-US" altLang="zh-CN" sz="2800" u="sng" dirty="0" smtClean="0">
                <a:solidFill>
                  <a:srgbClr val="FF0000"/>
                </a:solidFill>
              </a:rPr>
              <a:t>modern </a:t>
            </a:r>
            <a:r>
              <a:rPr lang="en-US" altLang="zh-CN" sz="2800" u="sng" dirty="0">
                <a:solidFill>
                  <a:srgbClr val="FF0000"/>
                </a:solidFill>
              </a:rPr>
              <a:t>life forces us</a:t>
            </a:r>
            <a:r>
              <a:rPr lang="en-US" altLang="zh-CN" sz="2800" dirty="0">
                <a:solidFill>
                  <a:srgbClr val="FF0000"/>
                </a:solidFill>
              </a:rPr>
              <a:t> to be more independent than people were in the past. </a:t>
            </a:r>
            <a:endParaRPr lang="zh-CN" altLang="en-US" sz="2800" dirty="0">
              <a:solidFill>
                <a:srgbClr val="FF0000"/>
              </a:solidFill>
            </a:endParaRPr>
          </a:p>
          <a:p>
            <a:endParaRPr lang="zh-CN" altLang="en-US" sz="2800" dirty="0"/>
          </a:p>
        </p:txBody>
      </p:sp>
    </p:spTree>
    <p:extLst>
      <p:ext uri="{BB962C8B-B14F-4D97-AF65-F5344CB8AC3E}">
        <p14:creationId xmlns:p14="http://schemas.microsoft.com/office/powerpoint/2010/main" val="41509975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endParaRPr lang="zh-CN" altLang="en-US" sz="2800" dirty="0"/>
          </a:p>
        </p:txBody>
      </p:sp>
      <p:sp>
        <p:nvSpPr>
          <p:cNvPr id="3" name="内容占位符 2"/>
          <p:cNvSpPr>
            <a:spLocks noGrp="1"/>
          </p:cNvSpPr>
          <p:nvPr>
            <p:ph idx="1"/>
          </p:nvPr>
        </p:nvSpPr>
        <p:spPr/>
        <p:txBody>
          <a:bodyPr>
            <a:normAutofit/>
          </a:bodyPr>
          <a:lstStyle/>
          <a:p>
            <a:pPr>
              <a:defRPr/>
            </a:pPr>
            <a:endParaRPr lang="en-US" altLang="zh-CN" sz="2800" dirty="0" smtClean="0"/>
          </a:p>
          <a:p>
            <a:pPr>
              <a:defRPr/>
            </a:pPr>
            <a:endParaRPr lang="en-US" altLang="zh-CN" sz="2800" dirty="0" smtClean="0"/>
          </a:p>
          <a:p>
            <a:pPr>
              <a:defRPr/>
            </a:pPr>
            <a:endParaRPr lang="en-US" altLang="zh-CN" sz="2800" dirty="0"/>
          </a:p>
          <a:p>
            <a:pPr>
              <a:defRPr/>
            </a:pPr>
            <a:r>
              <a:rPr lang="en-US" altLang="zh-CN" sz="2800" dirty="0" smtClean="0"/>
              <a:t>Some people think that playing computer games is negative to children in every way, while others believe that there are positive effects. Discuss both views and give your own opinion. </a:t>
            </a:r>
          </a:p>
          <a:p>
            <a:pPr>
              <a:defRPr/>
            </a:pPr>
            <a:endParaRPr lang="en-US" altLang="zh-CN" sz="2800" dirty="0"/>
          </a:p>
          <a:p>
            <a:pPr marL="0" indent="0">
              <a:buNone/>
              <a:defRPr/>
            </a:pPr>
            <a:endParaRPr lang="zh-CN" altLang="en-US" sz="2800" dirty="0"/>
          </a:p>
          <a:p>
            <a:endParaRPr lang="zh-CN" altLang="en-US" sz="2800" dirty="0"/>
          </a:p>
        </p:txBody>
      </p:sp>
    </p:spTree>
    <p:extLst>
      <p:ext uri="{BB962C8B-B14F-4D97-AF65-F5344CB8AC3E}">
        <p14:creationId xmlns:p14="http://schemas.microsoft.com/office/powerpoint/2010/main" val="5981651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引出争论结构</a:t>
            </a:r>
            <a:endParaRPr lang="zh-CN" altLang="en-US" sz="2800" dirty="0"/>
          </a:p>
        </p:txBody>
      </p:sp>
      <p:sp>
        <p:nvSpPr>
          <p:cNvPr id="3" name="内容占位符 2"/>
          <p:cNvSpPr>
            <a:spLocks noGrp="1"/>
          </p:cNvSpPr>
          <p:nvPr>
            <p:ph idx="1"/>
          </p:nvPr>
        </p:nvSpPr>
        <p:spPr/>
        <p:txBody>
          <a:bodyPr>
            <a:normAutofit/>
          </a:bodyPr>
          <a:lstStyle/>
          <a:p>
            <a:pPr>
              <a:defRPr/>
            </a:pPr>
            <a:endParaRPr lang="en-US" altLang="zh-CN" sz="2800" dirty="0" smtClean="0"/>
          </a:p>
          <a:p>
            <a:pPr marL="0" indent="0">
              <a:buNone/>
              <a:defRPr/>
            </a:pPr>
            <a:endParaRPr lang="zh-CN" altLang="en-US" sz="2800" dirty="0"/>
          </a:p>
          <a:p>
            <a:pPr>
              <a:defRPr/>
            </a:pPr>
            <a:r>
              <a:rPr lang="en-US" altLang="zh-CN" sz="2800" dirty="0" smtClean="0"/>
              <a:t>Opinions are divided on </a:t>
            </a:r>
            <a:r>
              <a:rPr lang="en-US" altLang="zh-CN" sz="2800" dirty="0"/>
              <a:t>whether children should be allowed to </a:t>
            </a:r>
            <a:r>
              <a:rPr lang="en-US" altLang="zh-CN" sz="2800" dirty="0" smtClean="0"/>
              <a:t>play </a:t>
            </a:r>
            <a:r>
              <a:rPr lang="en-US" altLang="zh-CN" sz="2800" dirty="0"/>
              <a:t>computer games. In my opinion, </a:t>
            </a:r>
            <a:r>
              <a:rPr lang="en-US" altLang="zh-CN" sz="2800" dirty="0">
                <a:solidFill>
                  <a:srgbClr val="FF0000"/>
                </a:solidFill>
              </a:rPr>
              <a:t>while</a:t>
            </a:r>
            <a:r>
              <a:rPr lang="en-US" altLang="zh-CN" sz="2800" dirty="0"/>
              <a:t> there have been complaints about problems caused by </a:t>
            </a:r>
            <a:r>
              <a:rPr lang="en-US" altLang="zh-CN" sz="2800" dirty="0" smtClean="0"/>
              <a:t>children’s obsession with </a:t>
            </a:r>
            <a:r>
              <a:rPr lang="en-US" altLang="zh-CN" sz="2800" dirty="0"/>
              <a:t>these games, the effects are not absolutely negative. </a:t>
            </a:r>
            <a:endParaRPr lang="zh-CN" altLang="en-US" sz="2800" dirty="0"/>
          </a:p>
          <a:p>
            <a:pPr>
              <a:defRPr/>
            </a:pPr>
            <a:endParaRPr lang="zh-CN" altLang="en-US" sz="2800" dirty="0"/>
          </a:p>
          <a:p>
            <a:endParaRPr lang="zh-CN" altLang="en-US" sz="2800" dirty="0"/>
          </a:p>
        </p:txBody>
      </p:sp>
    </p:spTree>
    <p:extLst>
      <p:ext uri="{BB962C8B-B14F-4D97-AF65-F5344CB8AC3E}">
        <p14:creationId xmlns:p14="http://schemas.microsoft.com/office/powerpoint/2010/main" val="19639055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写出事实</a:t>
            </a:r>
            <a:r>
              <a:rPr lang="zh-CN" altLang="en-US" sz="2800" dirty="0" smtClean="0"/>
              <a:t>结构</a:t>
            </a:r>
            <a:endParaRPr lang="zh-CN" altLang="en-US" sz="2800" dirty="0"/>
          </a:p>
        </p:txBody>
      </p:sp>
      <p:sp>
        <p:nvSpPr>
          <p:cNvPr id="3" name="内容占位符 2"/>
          <p:cNvSpPr>
            <a:spLocks noGrp="1"/>
          </p:cNvSpPr>
          <p:nvPr>
            <p:ph idx="1"/>
          </p:nvPr>
        </p:nvSpPr>
        <p:spPr/>
        <p:txBody>
          <a:bodyPr>
            <a:normAutofit/>
          </a:bodyPr>
          <a:lstStyle/>
          <a:p>
            <a:pPr>
              <a:defRPr/>
            </a:pPr>
            <a:endParaRPr lang="en-US" altLang="zh-CN" sz="2800" dirty="0" smtClean="0"/>
          </a:p>
          <a:p>
            <a:pPr marL="0" indent="0">
              <a:buNone/>
              <a:defRPr/>
            </a:pPr>
            <a:endParaRPr lang="zh-CN" altLang="en-US" sz="2800" dirty="0"/>
          </a:p>
          <a:p>
            <a:pPr>
              <a:defRPr/>
            </a:pPr>
            <a:r>
              <a:rPr lang="en-US" altLang="zh-CN" sz="2800" dirty="0"/>
              <a:t>Many people, and children in particular, enjoy playing computer games. In my opinion, </a:t>
            </a:r>
            <a:r>
              <a:rPr lang="en-US" altLang="zh-CN" sz="2800" dirty="0">
                <a:solidFill>
                  <a:srgbClr val="FF0000"/>
                </a:solidFill>
              </a:rPr>
              <a:t>while</a:t>
            </a:r>
            <a:r>
              <a:rPr lang="en-US" altLang="zh-CN" sz="2800" dirty="0"/>
              <a:t> there have been complaints about problems caused by </a:t>
            </a:r>
            <a:r>
              <a:rPr lang="en-US" altLang="zh-CN" sz="2800" dirty="0" smtClean="0"/>
              <a:t>children’s obsession with </a:t>
            </a:r>
            <a:r>
              <a:rPr lang="en-US" altLang="zh-CN" sz="2800" dirty="0"/>
              <a:t>these games, the effects are not absolutely negative. </a:t>
            </a:r>
            <a:endParaRPr lang="zh-CN" altLang="en-US" sz="2800" dirty="0"/>
          </a:p>
          <a:p>
            <a:pPr>
              <a:defRPr/>
            </a:pPr>
            <a:endParaRPr lang="zh-CN" altLang="en-US" sz="2800" dirty="0"/>
          </a:p>
          <a:p>
            <a:endParaRPr lang="zh-CN" altLang="en-US" sz="2800" dirty="0"/>
          </a:p>
        </p:txBody>
      </p:sp>
    </p:spTree>
    <p:extLst>
      <p:ext uri="{BB962C8B-B14F-4D97-AF65-F5344CB8AC3E}">
        <p14:creationId xmlns:p14="http://schemas.microsoft.com/office/powerpoint/2010/main" val="811961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endParaRPr lang="zh-CN" altLang="en-US" sz="2800" dirty="0"/>
          </a:p>
        </p:txBody>
      </p:sp>
      <p:sp>
        <p:nvSpPr>
          <p:cNvPr id="3" name="内容占位符 2"/>
          <p:cNvSpPr>
            <a:spLocks noGrp="1"/>
          </p:cNvSpPr>
          <p:nvPr>
            <p:ph idx="1"/>
          </p:nvPr>
        </p:nvSpPr>
        <p:spPr/>
        <p:txBody>
          <a:bodyPr>
            <a:normAutofit/>
          </a:bodyPr>
          <a:lstStyle/>
          <a:p>
            <a:pPr>
              <a:defRPr/>
            </a:pPr>
            <a:endParaRPr lang="en-US" altLang="zh-CN" sz="2800" dirty="0" smtClean="0"/>
          </a:p>
          <a:p>
            <a:pPr marL="0" indent="0">
              <a:buNone/>
              <a:defRPr/>
            </a:pPr>
            <a:endParaRPr lang="en-US" altLang="zh-CN" sz="2800" dirty="0" smtClean="0"/>
          </a:p>
          <a:p>
            <a:pPr>
              <a:defRPr/>
            </a:pPr>
            <a:r>
              <a:rPr lang="en-US" altLang="zh-CN" sz="2800" dirty="0"/>
              <a:t>Some people believe that studying at university or college is the best route to a successful career, while others believe that it is better to get a job straight after school. Discuss both views and give your opinion. </a:t>
            </a:r>
            <a:endParaRPr lang="en-US" altLang="zh-CN" sz="2800" dirty="0" smtClean="0"/>
          </a:p>
          <a:p>
            <a:pPr>
              <a:defRPr/>
            </a:pPr>
            <a:endParaRPr lang="en-US" altLang="zh-CN" sz="2800" dirty="0"/>
          </a:p>
        </p:txBody>
      </p:sp>
    </p:spTree>
    <p:extLst>
      <p:ext uri="{BB962C8B-B14F-4D97-AF65-F5344CB8AC3E}">
        <p14:creationId xmlns:p14="http://schemas.microsoft.com/office/powerpoint/2010/main" val="31796664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引出争论型</a:t>
            </a:r>
            <a:endParaRPr lang="zh-CN" altLang="en-US" sz="2800" dirty="0"/>
          </a:p>
        </p:txBody>
      </p:sp>
      <p:sp>
        <p:nvSpPr>
          <p:cNvPr id="3" name="内容占位符 2"/>
          <p:cNvSpPr>
            <a:spLocks noGrp="1"/>
          </p:cNvSpPr>
          <p:nvPr>
            <p:ph idx="1"/>
          </p:nvPr>
        </p:nvSpPr>
        <p:spPr/>
        <p:txBody>
          <a:bodyPr>
            <a:normAutofit/>
          </a:bodyPr>
          <a:lstStyle/>
          <a:p>
            <a:pPr>
              <a:defRPr/>
            </a:pPr>
            <a:endParaRPr lang="en-US" altLang="zh-CN" sz="2800" dirty="0" smtClean="0"/>
          </a:p>
          <a:p>
            <a:pPr>
              <a:defRPr/>
            </a:pPr>
            <a:endParaRPr lang="en-US" altLang="zh-CN" sz="2800" dirty="0" smtClean="0"/>
          </a:p>
          <a:p>
            <a:pPr>
              <a:defRPr/>
            </a:pPr>
            <a:r>
              <a:rPr lang="en-US" altLang="zh-CN" sz="2800" dirty="0" smtClean="0"/>
              <a:t>People have different views about </a:t>
            </a:r>
            <a:r>
              <a:rPr lang="en-US" altLang="zh-CN" sz="2800" dirty="0"/>
              <a:t>whether </a:t>
            </a:r>
            <a:r>
              <a:rPr lang="en-US" altLang="zh-CN" sz="2800" dirty="0" smtClean="0"/>
              <a:t>teenagers should </a:t>
            </a:r>
            <a:r>
              <a:rPr lang="en-US" altLang="zh-CN" sz="2800" dirty="0"/>
              <a:t>get a job or continue their </a:t>
            </a:r>
            <a:r>
              <a:rPr lang="en-US" altLang="zh-CN" sz="2800" dirty="0" smtClean="0"/>
              <a:t>education after they finish high school. </a:t>
            </a:r>
            <a:r>
              <a:rPr lang="en-US" altLang="zh-CN" sz="2800" dirty="0"/>
              <a:t>While there are some benefits to getting a job straight after school, I would argue that it is better to go to college or university.</a:t>
            </a:r>
            <a:endParaRPr lang="zh-CN" altLang="en-US" sz="2800" dirty="0"/>
          </a:p>
        </p:txBody>
      </p:sp>
    </p:spTree>
    <p:extLst>
      <p:ext uri="{BB962C8B-B14F-4D97-AF65-F5344CB8AC3E}">
        <p14:creationId xmlns:p14="http://schemas.microsoft.com/office/powerpoint/2010/main" val="30630084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写出事实型</a:t>
            </a:r>
            <a:endParaRPr lang="zh-CN" altLang="en-US" sz="2800" dirty="0"/>
          </a:p>
        </p:txBody>
      </p:sp>
      <p:sp>
        <p:nvSpPr>
          <p:cNvPr id="3" name="内容占位符 2"/>
          <p:cNvSpPr>
            <a:spLocks noGrp="1"/>
          </p:cNvSpPr>
          <p:nvPr>
            <p:ph idx="1"/>
          </p:nvPr>
        </p:nvSpPr>
        <p:spPr/>
        <p:txBody>
          <a:bodyPr>
            <a:normAutofit/>
          </a:bodyPr>
          <a:lstStyle/>
          <a:p>
            <a:pPr>
              <a:defRPr/>
            </a:pPr>
            <a:endParaRPr lang="en-US" altLang="zh-CN" sz="2800" dirty="0" smtClean="0"/>
          </a:p>
          <a:p>
            <a:pPr>
              <a:defRPr/>
            </a:pPr>
            <a:endParaRPr lang="en-US" altLang="zh-CN" sz="2800" dirty="0" smtClean="0"/>
          </a:p>
          <a:p>
            <a:pPr>
              <a:defRPr/>
            </a:pPr>
            <a:r>
              <a:rPr lang="en-US" altLang="zh-CN" sz="2800" dirty="0" smtClean="0">
                <a:solidFill>
                  <a:srgbClr val="FF0000"/>
                </a:solidFill>
              </a:rPr>
              <a:t>When </a:t>
            </a:r>
            <a:r>
              <a:rPr lang="en-US" altLang="zh-CN" sz="2800" dirty="0">
                <a:solidFill>
                  <a:srgbClr val="FF0000"/>
                </a:solidFill>
              </a:rPr>
              <a:t>they finish school, teenagers face the dilemma of whether to get a job or continue their education. </a:t>
            </a:r>
            <a:r>
              <a:rPr lang="en-US" altLang="zh-CN" sz="2800" dirty="0"/>
              <a:t>While there are some benefits to getting a job straight after school, I would argue that it is better to go to college or university. </a:t>
            </a:r>
            <a:endParaRPr lang="zh-CN" altLang="en-US" sz="2800" dirty="0"/>
          </a:p>
        </p:txBody>
      </p:sp>
    </p:spTree>
    <p:extLst>
      <p:ext uri="{BB962C8B-B14F-4D97-AF65-F5344CB8AC3E}">
        <p14:creationId xmlns:p14="http://schemas.microsoft.com/office/powerpoint/2010/main" val="18973504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写出事实</a:t>
            </a:r>
            <a:r>
              <a:rPr lang="zh-CN" altLang="en-US" sz="2800" dirty="0" smtClean="0"/>
              <a:t>型</a:t>
            </a:r>
            <a:r>
              <a:rPr lang="en-US" altLang="zh-CN" sz="2800" dirty="0" smtClean="0"/>
              <a:t>(</a:t>
            </a:r>
            <a:r>
              <a:rPr lang="zh-CN" altLang="en-US" sz="2800" dirty="0" smtClean="0"/>
              <a:t>很特殊的一个版本</a:t>
            </a:r>
            <a:r>
              <a:rPr lang="en-US" altLang="zh-CN" sz="2800" dirty="0" smtClean="0"/>
              <a:t>—</a:t>
            </a:r>
            <a:r>
              <a:rPr lang="zh-CN" altLang="en-US" sz="2800" dirty="0" smtClean="0">
                <a:solidFill>
                  <a:srgbClr val="FF0000"/>
                </a:solidFill>
              </a:rPr>
              <a:t>用一个观点作为事实背景，另一个观点作为个人观点</a:t>
            </a:r>
            <a:r>
              <a:rPr lang="en-US" altLang="zh-CN" sz="2800" dirty="0" smtClean="0"/>
              <a:t>)</a:t>
            </a:r>
            <a:endParaRPr lang="zh-CN" altLang="en-US" sz="2800" dirty="0"/>
          </a:p>
        </p:txBody>
      </p:sp>
      <p:sp>
        <p:nvSpPr>
          <p:cNvPr id="3" name="内容占位符 2"/>
          <p:cNvSpPr>
            <a:spLocks noGrp="1"/>
          </p:cNvSpPr>
          <p:nvPr>
            <p:ph idx="1"/>
          </p:nvPr>
        </p:nvSpPr>
        <p:spPr/>
        <p:txBody>
          <a:bodyPr>
            <a:normAutofit/>
          </a:bodyPr>
          <a:lstStyle/>
          <a:p>
            <a:pPr>
              <a:defRPr/>
            </a:pPr>
            <a:endParaRPr lang="en-US" altLang="zh-CN" sz="2800" dirty="0" smtClean="0"/>
          </a:p>
          <a:p>
            <a:pPr>
              <a:defRPr/>
            </a:pPr>
            <a:r>
              <a:rPr lang="en-US" altLang="zh-CN" sz="2800" dirty="0" smtClean="0"/>
              <a:t>Some young people choose to start to work after graduating from high school because they believe that it helps with their career development. However, I think that receiving education beyond high school is a superior decision to achieve a </a:t>
            </a:r>
            <a:r>
              <a:rPr lang="en-US" altLang="zh-CN" sz="2800" smtClean="0"/>
              <a:t>successful career. </a:t>
            </a:r>
            <a:endParaRPr lang="zh-CN" altLang="en-US" sz="2800" dirty="0"/>
          </a:p>
        </p:txBody>
      </p:sp>
    </p:spTree>
    <p:extLst>
      <p:ext uri="{BB962C8B-B14F-4D97-AF65-F5344CB8AC3E}">
        <p14:creationId xmlns:p14="http://schemas.microsoft.com/office/powerpoint/2010/main" val="19615650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r>
              <a:rPr lang="zh-CN" altLang="en-US" dirty="0" smtClean="0"/>
              <a:t>注意：介词</a:t>
            </a:r>
            <a:r>
              <a:rPr lang="en-US" altLang="zh-CN" dirty="0" smtClean="0"/>
              <a:t>about</a:t>
            </a:r>
            <a:r>
              <a:rPr lang="zh-CN" altLang="en-US" dirty="0" smtClean="0"/>
              <a:t>后面只能连接</a:t>
            </a:r>
            <a:r>
              <a:rPr lang="zh-CN" altLang="en-US" dirty="0" smtClean="0">
                <a:solidFill>
                  <a:srgbClr val="FF0000"/>
                </a:solidFill>
              </a:rPr>
              <a:t>名词短语</a:t>
            </a:r>
            <a:r>
              <a:rPr lang="zh-CN" altLang="en-US" dirty="0" smtClean="0"/>
              <a:t>或者</a:t>
            </a:r>
            <a:r>
              <a:rPr lang="zh-CN" altLang="en-US" dirty="0" smtClean="0">
                <a:solidFill>
                  <a:srgbClr val="FF0000"/>
                </a:solidFill>
              </a:rPr>
              <a:t>完整疑问句</a:t>
            </a:r>
            <a:r>
              <a:rPr lang="zh-CN" altLang="en-US" dirty="0" smtClean="0"/>
              <a:t>。</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议论文介绍段的基本原则</a:t>
            </a:r>
            <a:endParaRPr lang="zh-CN" altLang="en-US" sz="2800" dirty="0"/>
          </a:p>
        </p:txBody>
      </p:sp>
      <p:sp>
        <p:nvSpPr>
          <p:cNvPr id="3" name="内容占位符 2"/>
          <p:cNvSpPr>
            <a:spLocks noGrp="1"/>
          </p:cNvSpPr>
          <p:nvPr>
            <p:ph idx="1"/>
          </p:nvPr>
        </p:nvSpPr>
        <p:spPr/>
        <p:txBody>
          <a:bodyPr>
            <a:normAutofit lnSpcReduction="10000"/>
          </a:bodyPr>
          <a:lstStyle/>
          <a:p>
            <a:endParaRPr lang="en-US" altLang="zh-CN" sz="2400" dirty="0" smtClean="0"/>
          </a:p>
          <a:p>
            <a:r>
              <a:rPr lang="en-US" altLang="zh-CN" sz="2400" dirty="0" smtClean="0"/>
              <a:t>1. </a:t>
            </a:r>
            <a:r>
              <a:rPr lang="zh-CN" altLang="en-US" sz="2400" dirty="0" smtClean="0"/>
              <a:t>尽量不瞎写背景句，尤其是那种感慨性质的背景句更要杜绝；</a:t>
            </a:r>
            <a:endParaRPr lang="en-US" altLang="zh-CN" sz="2400" dirty="0" smtClean="0"/>
          </a:p>
          <a:p>
            <a:endParaRPr lang="en-US" altLang="zh-CN" sz="2400" dirty="0" smtClean="0"/>
          </a:p>
          <a:p>
            <a:r>
              <a:rPr lang="en-US" altLang="zh-CN" sz="2400" dirty="0" smtClean="0"/>
              <a:t>2. </a:t>
            </a:r>
            <a:r>
              <a:rPr lang="zh-CN" altLang="en-US" sz="2400" dirty="0" smtClean="0"/>
              <a:t>一般来说第一句可能是如下内容：改写原题</a:t>
            </a:r>
            <a:r>
              <a:rPr lang="zh-CN" altLang="en-US" sz="2400" dirty="0" smtClean="0"/>
              <a:t>观点</a:t>
            </a:r>
            <a:r>
              <a:rPr lang="en-US" altLang="zh-CN" sz="2400" dirty="0" smtClean="0"/>
              <a:t>(</a:t>
            </a:r>
            <a:r>
              <a:rPr lang="zh-CN" altLang="en-US" sz="2400" dirty="0" smtClean="0"/>
              <a:t>常见于</a:t>
            </a:r>
            <a:r>
              <a:rPr lang="en-US" altLang="zh-CN" sz="2400" dirty="0" smtClean="0"/>
              <a:t>agree/disagree)--</a:t>
            </a:r>
            <a:r>
              <a:rPr lang="zh-CN" altLang="en-US" sz="2400" dirty="0" smtClean="0"/>
              <a:t>提炼题目争论</a:t>
            </a:r>
            <a:r>
              <a:rPr lang="zh-CN" altLang="en-US" sz="2400" dirty="0" smtClean="0"/>
              <a:t>内容</a:t>
            </a:r>
            <a:r>
              <a:rPr lang="en-US" altLang="zh-CN" sz="2400" dirty="0" smtClean="0"/>
              <a:t>(</a:t>
            </a:r>
            <a:r>
              <a:rPr lang="zh-CN" altLang="en-US" sz="2400" dirty="0" smtClean="0"/>
              <a:t>常见于</a:t>
            </a:r>
            <a:r>
              <a:rPr lang="en-US" altLang="zh-CN" sz="2400" dirty="0" smtClean="0"/>
              <a:t>discuss)—</a:t>
            </a:r>
            <a:r>
              <a:rPr lang="zh-CN" altLang="en-US" sz="2400" dirty="0" smtClean="0">
                <a:solidFill>
                  <a:srgbClr val="FF0000"/>
                </a:solidFill>
              </a:rPr>
              <a:t>找出题目里的事实</a:t>
            </a:r>
            <a:r>
              <a:rPr lang="zh-CN" altLang="en-US" sz="2400" dirty="0" smtClean="0">
                <a:solidFill>
                  <a:srgbClr val="FF0000"/>
                </a:solidFill>
              </a:rPr>
              <a:t>部分</a:t>
            </a:r>
            <a:r>
              <a:rPr lang="en-US" altLang="zh-CN" sz="2400" dirty="0" smtClean="0">
                <a:solidFill>
                  <a:srgbClr val="FF0000"/>
                </a:solidFill>
              </a:rPr>
              <a:t>(</a:t>
            </a:r>
            <a:r>
              <a:rPr lang="zh-CN" altLang="en-US" sz="2400" dirty="0" smtClean="0">
                <a:solidFill>
                  <a:srgbClr val="FF0000"/>
                </a:solidFill>
              </a:rPr>
              <a:t>所有题目都适合，并且是最理想的方法</a:t>
            </a:r>
            <a:r>
              <a:rPr lang="en-US" altLang="zh-CN" sz="2400" dirty="0" smtClean="0">
                <a:solidFill>
                  <a:srgbClr val="FF0000"/>
                </a:solidFill>
              </a:rPr>
              <a:t>)</a:t>
            </a:r>
            <a:endParaRPr lang="en-US" altLang="zh-CN" sz="2400" dirty="0" smtClean="0">
              <a:solidFill>
                <a:srgbClr val="FF0000"/>
              </a:solidFill>
            </a:endParaRPr>
          </a:p>
          <a:p>
            <a:endParaRPr lang="en-US" altLang="zh-CN" sz="2400" dirty="0" smtClean="0"/>
          </a:p>
          <a:p>
            <a:r>
              <a:rPr lang="en-US" altLang="zh-CN" sz="2400" dirty="0" smtClean="0"/>
              <a:t>3. </a:t>
            </a:r>
            <a:r>
              <a:rPr lang="zh-CN" altLang="en-US" sz="2400" dirty="0" smtClean="0"/>
              <a:t>一般来说争论型议论文的第一段最后一句都是给出个人</a:t>
            </a:r>
            <a:r>
              <a:rPr lang="zh-CN" altLang="en-US" sz="2400" dirty="0" smtClean="0"/>
              <a:t>观点，</a:t>
            </a:r>
            <a:r>
              <a:rPr lang="zh-CN" altLang="en-US" sz="2400" dirty="0" smtClean="0"/>
              <a:t>这个观点的写法多种多样，只要能保证清晰明了对应题目就好。</a:t>
            </a:r>
            <a:endParaRPr lang="zh-CN" altLang="en-US" sz="2400" dirty="0"/>
          </a:p>
        </p:txBody>
      </p:sp>
    </p:spTree>
    <p:extLst>
      <p:ext uri="{BB962C8B-B14F-4D97-AF65-F5344CB8AC3E}">
        <p14:creationId xmlns:p14="http://schemas.microsoft.com/office/powerpoint/2010/main" val="464366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a:p>
          <a:p>
            <a:pPr algn="ctr"/>
            <a:r>
              <a:rPr lang="en-US" altLang="zh-CN" dirty="0" smtClean="0"/>
              <a:t>Report/Two Questions</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pPr algn="ctr"/>
            <a:r>
              <a:rPr lang="zh-CN" altLang="en-US" dirty="0" smtClean="0"/>
              <a:t>改写原题 </a:t>
            </a:r>
            <a:r>
              <a:rPr lang="en-US" altLang="zh-CN" dirty="0" smtClean="0"/>
              <a:t>+ </a:t>
            </a:r>
            <a:r>
              <a:rPr lang="zh-CN" altLang="en-US" dirty="0" smtClean="0"/>
              <a:t>承上启下</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ctr"/>
            <a:endParaRPr lang="en-US" altLang="zh-CN" dirty="0" smtClean="0"/>
          </a:p>
          <a:p>
            <a:pPr algn="ctr"/>
            <a:endParaRPr lang="en-US" altLang="zh-CN" dirty="0"/>
          </a:p>
          <a:p>
            <a:pPr algn="ctr"/>
            <a:endParaRPr lang="en-US" altLang="zh-CN" dirty="0" smtClean="0"/>
          </a:p>
          <a:p>
            <a:pPr algn="ctr"/>
            <a:r>
              <a:rPr lang="zh-CN" altLang="en-US" dirty="0" smtClean="0"/>
              <a:t>从原文里找到新的主语</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smtClean="0"/>
              <a:t>In many countries schools have severe problems with </a:t>
            </a:r>
            <a:r>
              <a:rPr lang="zh-CN" altLang="en-US" dirty="0" smtClean="0">
                <a:solidFill>
                  <a:srgbClr val="FF0000"/>
                </a:solidFill>
              </a:rPr>
              <a:t>students’ behavior</a:t>
            </a:r>
            <a:r>
              <a:rPr lang="zh-CN" altLang="en-US" dirty="0" smtClean="0"/>
              <a:t>. What do you think are the causes? What solutions do you suggest?</a:t>
            </a:r>
          </a:p>
          <a:p>
            <a:endParaRPr lang="zh-CN" altLang="en-US" dirty="0" smtClean="0"/>
          </a:p>
          <a:p>
            <a:r>
              <a:rPr lang="zh-CN" altLang="en-US" dirty="0" smtClean="0">
                <a:solidFill>
                  <a:srgbClr val="FF0000"/>
                </a:solidFill>
              </a:rPr>
              <a:t>Poor student behavior</a:t>
            </a:r>
            <a:r>
              <a:rPr lang="zh-CN" altLang="en-US" dirty="0" smtClean="0"/>
              <a:t> </a:t>
            </a:r>
            <a:r>
              <a:rPr lang="zh-CN" altLang="en-US" u="sng" dirty="0" smtClean="0"/>
              <a:t>seems to be an increasingly widespread problem in many countries</a:t>
            </a:r>
            <a:r>
              <a:rPr lang="zh-CN" altLang="en-US" dirty="0" smtClean="0"/>
              <a:t>. I think that modern lifestyles are probably responsible for this. </a:t>
            </a:r>
          </a:p>
          <a:p>
            <a:endParaRPr lang="zh-CN" altLang="en-US" dirty="0" smtClean="0"/>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Children and teenagers are committing more </a:t>
            </a:r>
            <a:r>
              <a:rPr lang="zh-CN" altLang="en-US" dirty="0" smtClean="0">
                <a:solidFill>
                  <a:srgbClr val="FF0000"/>
                </a:solidFill>
              </a:rPr>
              <a:t>crimes</a:t>
            </a:r>
            <a:r>
              <a:rPr lang="zh-CN" altLang="en-US" dirty="0" smtClean="0"/>
              <a:t> than before. What do you think are the causes? How should they be punished? </a:t>
            </a:r>
          </a:p>
          <a:p>
            <a:endParaRPr lang="zh-CN" altLang="en-US" dirty="0" smtClean="0"/>
          </a:p>
          <a:p>
            <a:r>
              <a:rPr lang="en-US" altLang="zh-CN" dirty="0" smtClean="0">
                <a:solidFill>
                  <a:srgbClr val="FF0000"/>
                </a:solidFill>
              </a:rPr>
              <a:t>The </a:t>
            </a:r>
            <a:r>
              <a:rPr lang="zh-CN" altLang="en-US" dirty="0" smtClean="0">
                <a:solidFill>
                  <a:srgbClr val="FF0000"/>
                </a:solidFill>
              </a:rPr>
              <a:t>number of crimes</a:t>
            </a:r>
            <a:r>
              <a:rPr lang="zh-CN" altLang="en-US" dirty="0" smtClean="0"/>
              <a:t> committed by </a:t>
            </a:r>
            <a:r>
              <a:rPr lang="en-US" altLang="zh-CN" dirty="0" smtClean="0"/>
              <a:t>children and teenagers has been increasing</a:t>
            </a:r>
            <a:r>
              <a:rPr lang="zh-CN" altLang="en-US" dirty="0" smtClean="0"/>
              <a:t>. I think there are two major reasons that can explain this. </a:t>
            </a:r>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GB" sz="2400" dirty="0"/>
              <a:t>Some employers think that </a:t>
            </a:r>
            <a:r>
              <a:rPr lang="en-GB" sz="2400" dirty="0">
                <a:solidFill>
                  <a:srgbClr val="FF0000"/>
                </a:solidFill>
              </a:rPr>
              <a:t>formal academic qualifications</a:t>
            </a:r>
            <a:r>
              <a:rPr lang="en-GB" sz="2400" dirty="0"/>
              <a:t> are more important than life experiences and personal qualities when they look for an employee. Why is it the case? Is it a positive or negative development</a:t>
            </a:r>
            <a:r>
              <a:rPr lang="en-GB" sz="2400" dirty="0" smtClean="0"/>
              <a:t>?</a:t>
            </a:r>
          </a:p>
          <a:p>
            <a:endParaRPr lang="en-GB" altLang="zh-CN" sz="2400" dirty="0" smtClean="0"/>
          </a:p>
          <a:p>
            <a:r>
              <a:rPr lang="en-GB" altLang="zh-CN" sz="2400" dirty="0" smtClean="0">
                <a:solidFill>
                  <a:srgbClr val="FF0000"/>
                </a:solidFill>
              </a:rPr>
              <a:t>Formal educational qualifications </a:t>
            </a:r>
            <a:r>
              <a:rPr lang="en-GB" altLang="zh-CN" sz="2400" dirty="0" smtClean="0"/>
              <a:t>are believed to be more important than life experiences and personality traits when a company is recruiting new staffs. From my point of view, this criterion of choosing employees can be explained by the  following reasons. </a:t>
            </a:r>
            <a:endParaRPr lang="en-GB" altLang="zh-CN" sz="2400" dirty="0"/>
          </a:p>
          <a:p>
            <a:endParaRPr lang="zh-CN"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gn="ctr"/>
            <a:endParaRPr lang="en-US" altLang="zh-CN" sz="2800" dirty="0" smtClean="0"/>
          </a:p>
          <a:p>
            <a:pPr algn="ctr"/>
            <a:endParaRPr lang="en-US" altLang="zh-CN" sz="2800" dirty="0"/>
          </a:p>
          <a:p>
            <a:pPr algn="ctr"/>
            <a:endParaRPr lang="en-US" altLang="zh-CN" sz="2800" dirty="0" smtClean="0"/>
          </a:p>
          <a:p>
            <a:pPr algn="ctr"/>
            <a:r>
              <a:rPr lang="zh-CN" altLang="en-US" sz="2800" dirty="0" smtClean="0">
                <a:solidFill>
                  <a:srgbClr val="FF0000"/>
                </a:solidFill>
              </a:rPr>
              <a:t>基础句型的</a:t>
            </a:r>
            <a:r>
              <a:rPr lang="zh-CN" altLang="en-US" sz="2800" dirty="0">
                <a:solidFill>
                  <a:srgbClr val="FF0000"/>
                </a:solidFill>
              </a:rPr>
              <a:t>互相切换</a:t>
            </a:r>
            <a:r>
              <a:rPr lang="zh-CN" altLang="en-US" sz="2800" dirty="0" smtClean="0"/>
              <a:t>能</a:t>
            </a:r>
            <a:r>
              <a:rPr lang="zh-CN" altLang="en-US" sz="2800" dirty="0" smtClean="0"/>
              <a:t>很快改写原题</a:t>
            </a:r>
            <a:r>
              <a:rPr lang="en-US" altLang="zh-CN" sz="2800" dirty="0" smtClean="0"/>
              <a:t>(</a:t>
            </a:r>
            <a:r>
              <a:rPr lang="zh-CN" altLang="en-US" sz="2800" dirty="0" smtClean="0"/>
              <a:t>注意词性切换</a:t>
            </a:r>
            <a:r>
              <a:rPr lang="en-US" altLang="zh-CN" sz="2800" dirty="0" smtClean="0"/>
              <a:t>)</a:t>
            </a:r>
            <a:r>
              <a:rPr lang="zh-CN" altLang="en-US" sz="2800" dirty="0" smtClean="0"/>
              <a:t>。</a:t>
            </a:r>
            <a:endParaRPr lang="zh-CN" alt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主谓</a:t>
            </a:r>
            <a:r>
              <a:rPr lang="en-US" altLang="zh-CN" sz="2800" dirty="0" smtClean="0">
                <a:sym typeface="Wingdings" panose="05000000000000000000" pitchFamily="2" charset="2"/>
              </a:rPr>
              <a:t></a:t>
            </a:r>
            <a:r>
              <a:rPr lang="zh-CN" altLang="en-US" sz="2800" dirty="0" smtClean="0">
                <a:sym typeface="Wingdings" panose="05000000000000000000" pitchFamily="2" charset="2"/>
              </a:rPr>
              <a:t>主系表</a:t>
            </a:r>
            <a:endParaRPr lang="zh-CN" altLang="en-US" sz="2800" dirty="0"/>
          </a:p>
        </p:txBody>
      </p:sp>
      <p:sp>
        <p:nvSpPr>
          <p:cNvPr id="3" name="内容占位符 2"/>
          <p:cNvSpPr>
            <a:spLocks noGrp="1"/>
          </p:cNvSpPr>
          <p:nvPr>
            <p:ph idx="1"/>
          </p:nvPr>
        </p:nvSpPr>
        <p:spPr/>
        <p:txBody>
          <a:bodyPr>
            <a:normAutofit/>
          </a:bodyPr>
          <a:lstStyle/>
          <a:p>
            <a:r>
              <a:rPr lang="zh-CN" altLang="en-US" sz="2800" dirty="0" smtClean="0"/>
              <a:t>The average weight of citizens has been increasing in many countries. What do you think are the causes? What solutions do you suggest?</a:t>
            </a:r>
          </a:p>
          <a:p>
            <a:endParaRPr lang="zh-CN" altLang="en-US" sz="2800" dirty="0" smtClean="0"/>
          </a:p>
          <a:p>
            <a:r>
              <a:rPr lang="en-US" altLang="zh-CN" sz="2800" dirty="0" smtClean="0"/>
              <a:t>Many countries across the world are faced with the problem of obesity. </a:t>
            </a:r>
            <a:r>
              <a:rPr lang="zh-CN" altLang="en-US" sz="2800" dirty="0" smtClean="0"/>
              <a:t>This essay will analyse possible reasons for this and  try to suggest some solutions. </a:t>
            </a:r>
          </a:p>
          <a:p>
            <a:endParaRPr lang="zh-CN" altLang="en-US"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主谓宾</a:t>
            </a:r>
            <a:r>
              <a:rPr lang="en-US" altLang="zh-CN" sz="2800" dirty="0" smtClean="0"/>
              <a:t>—&gt;</a:t>
            </a:r>
            <a:r>
              <a:rPr lang="zh-CN" altLang="en-US" sz="2800" dirty="0" smtClean="0"/>
              <a:t>主</a:t>
            </a:r>
            <a:r>
              <a:rPr lang="zh-CN" altLang="en-US" sz="2800" dirty="0" smtClean="0"/>
              <a:t>系表</a:t>
            </a:r>
            <a:endParaRPr lang="zh-CN" altLang="en-US" sz="2800" dirty="0"/>
          </a:p>
        </p:txBody>
      </p:sp>
      <p:sp>
        <p:nvSpPr>
          <p:cNvPr id="3" name="内容占位符 2"/>
          <p:cNvSpPr>
            <a:spLocks noGrp="1"/>
          </p:cNvSpPr>
          <p:nvPr>
            <p:ph idx="1"/>
          </p:nvPr>
        </p:nvSpPr>
        <p:spPr/>
        <p:txBody>
          <a:bodyPr>
            <a:normAutofit/>
          </a:bodyPr>
          <a:lstStyle/>
          <a:p>
            <a:r>
              <a:rPr lang="zh-CN" altLang="en-US" sz="2800" dirty="0" smtClean="0"/>
              <a:t>People know little about their neighbors. What do you think are the causes? What solutions do you suggest?</a:t>
            </a:r>
          </a:p>
          <a:p>
            <a:endParaRPr lang="zh-CN" altLang="en-US" sz="2800" dirty="0" smtClean="0"/>
          </a:p>
          <a:p>
            <a:r>
              <a:rPr lang="en-US" altLang="zh-CN" sz="2800" u="sng" dirty="0" smtClean="0"/>
              <a:t>The lack</a:t>
            </a:r>
            <a:r>
              <a:rPr lang="zh-CN" altLang="en-US" sz="2800" u="sng" dirty="0" smtClean="0"/>
              <a:t> of communication and interaction between neighbors</a:t>
            </a:r>
            <a:r>
              <a:rPr lang="zh-CN" altLang="en-US" sz="2800" dirty="0" smtClean="0"/>
              <a:t> seems to be common in many countries. I believe that modern lifestyles are responsible for this. </a:t>
            </a:r>
          </a:p>
          <a:p>
            <a:endParaRPr lang="zh-CN" altLang="en-US"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主谓</a:t>
            </a:r>
            <a:r>
              <a:rPr lang="zh-CN" altLang="en-US" sz="2800" dirty="0" smtClean="0"/>
              <a:t>宾</a:t>
            </a:r>
            <a:r>
              <a:rPr lang="en-US" altLang="zh-CN" sz="2800" dirty="0" smtClean="0">
                <a:sym typeface="Wingdings" panose="05000000000000000000" pitchFamily="2" charset="2"/>
              </a:rPr>
              <a:t></a:t>
            </a:r>
            <a:r>
              <a:rPr lang="en-US" altLang="zh-CN" sz="2800" dirty="0" smtClean="0"/>
              <a:t>there </a:t>
            </a:r>
            <a:r>
              <a:rPr lang="en-US" altLang="zh-CN" sz="2800" dirty="0" smtClean="0"/>
              <a:t>be</a:t>
            </a:r>
            <a:r>
              <a:rPr lang="zh-CN" altLang="en-US" sz="2800" dirty="0" smtClean="0"/>
              <a:t>结构</a:t>
            </a:r>
            <a:endParaRPr lang="zh-CN" altLang="en-US" sz="2800" dirty="0"/>
          </a:p>
        </p:txBody>
      </p:sp>
      <p:sp>
        <p:nvSpPr>
          <p:cNvPr id="3" name="内容占位符 2"/>
          <p:cNvSpPr>
            <a:spLocks noGrp="1"/>
          </p:cNvSpPr>
          <p:nvPr>
            <p:ph idx="1"/>
          </p:nvPr>
        </p:nvSpPr>
        <p:spPr/>
        <p:txBody>
          <a:bodyPr>
            <a:normAutofit/>
          </a:bodyPr>
          <a:lstStyle/>
          <a:p>
            <a:r>
              <a:rPr lang="zh-CN" altLang="en-US" sz="2800" dirty="0" smtClean="0"/>
              <a:t>Children and teenagers are committing more crimes than before. What do you think are the causes? How should they be punished? </a:t>
            </a:r>
          </a:p>
          <a:p>
            <a:endParaRPr lang="zh-CN" altLang="en-US" sz="2800" dirty="0" smtClean="0"/>
          </a:p>
          <a:p>
            <a:r>
              <a:rPr lang="zh-CN" altLang="en-US" sz="2800" u="sng" dirty="0" smtClean="0"/>
              <a:t>There has been an increase in</a:t>
            </a:r>
            <a:r>
              <a:rPr lang="zh-CN" altLang="en-US" sz="2800" dirty="0" smtClean="0"/>
              <a:t> the number of crimes committed by </a:t>
            </a:r>
            <a:r>
              <a:rPr lang="en-US" altLang="zh-CN" sz="2800" dirty="0" smtClean="0"/>
              <a:t>children and teenagers</a:t>
            </a:r>
            <a:r>
              <a:rPr lang="zh-CN" altLang="en-US" sz="2800" dirty="0" smtClean="0"/>
              <a:t>. I think there are two major reasons that can explain this. </a:t>
            </a:r>
          </a:p>
          <a:p>
            <a:endParaRPr lang="zh-CN" alt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ctr"/>
            <a:endParaRPr lang="en-US" altLang="zh-CN" dirty="0" smtClean="0"/>
          </a:p>
          <a:p>
            <a:pPr algn="ctr"/>
            <a:endParaRPr lang="en-US" altLang="zh-CN" dirty="0" smtClean="0"/>
          </a:p>
          <a:p>
            <a:pPr algn="ctr"/>
            <a:endParaRPr lang="en-US" altLang="zh-CN" dirty="0"/>
          </a:p>
          <a:p>
            <a:pPr algn="ctr"/>
            <a:r>
              <a:rPr lang="en-US" altLang="zh-CN" dirty="0" smtClean="0"/>
              <a:t>Discuss both views and give your opinion. </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修饰</a:t>
            </a:r>
            <a:r>
              <a:rPr lang="zh-CN" altLang="en-US" sz="2800" dirty="0" smtClean="0"/>
              <a:t>名词</a:t>
            </a:r>
            <a:r>
              <a:rPr lang="en-US" altLang="zh-CN" sz="2800" dirty="0" smtClean="0"/>
              <a:t>+</a:t>
            </a:r>
            <a:r>
              <a:rPr lang="zh-CN" altLang="en-US" sz="2800" dirty="0" smtClean="0"/>
              <a:t>改换词性</a:t>
            </a:r>
            <a:endParaRPr lang="zh-CN" altLang="en-US" sz="2800" dirty="0"/>
          </a:p>
        </p:txBody>
      </p:sp>
      <p:sp>
        <p:nvSpPr>
          <p:cNvPr id="3" name="内容占位符 2"/>
          <p:cNvSpPr>
            <a:spLocks noGrp="1"/>
          </p:cNvSpPr>
          <p:nvPr>
            <p:ph idx="1"/>
          </p:nvPr>
        </p:nvSpPr>
        <p:spPr/>
        <p:txBody>
          <a:bodyPr>
            <a:normAutofit lnSpcReduction="10000"/>
          </a:bodyPr>
          <a:lstStyle/>
          <a:p>
            <a:r>
              <a:rPr lang="en-US" altLang="zh-CN" sz="2800" dirty="0" smtClean="0"/>
              <a:t>International travel sometimes makes people prejudiced rather than broad-minded. What do you think are the reasons? What can be done to increase understandings of tourists about the country they visit.  </a:t>
            </a:r>
          </a:p>
          <a:p>
            <a:endParaRPr lang="en-US" altLang="zh-CN" sz="2800" dirty="0"/>
          </a:p>
          <a:p>
            <a:r>
              <a:rPr lang="zh-CN" altLang="en-US" sz="2800" dirty="0"/>
              <a:t>参考答案</a:t>
            </a:r>
            <a:r>
              <a:rPr lang="zh-CN" altLang="en-US" sz="2800" dirty="0" smtClean="0"/>
              <a:t>：</a:t>
            </a:r>
            <a:r>
              <a:rPr lang="en-US" altLang="zh-CN" sz="2800" dirty="0" smtClean="0"/>
              <a:t>Sometimes, people who travel internationally have prejudice against the country they visit. I think that tourists’ prejudice is mainly caused by cultural differences.</a:t>
            </a:r>
            <a:endParaRPr lang="zh-CN" altLang="en-US"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ctr"/>
            <a:endParaRPr lang="en-US" altLang="zh-CN" dirty="0" smtClean="0"/>
          </a:p>
          <a:p>
            <a:pPr algn="ctr"/>
            <a:endParaRPr lang="en-US" altLang="zh-CN" dirty="0"/>
          </a:p>
          <a:p>
            <a:pPr algn="ctr"/>
            <a:endParaRPr lang="en-US" altLang="zh-CN" dirty="0" smtClean="0"/>
          </a:p>
          <a:p>
            <a:pPr algn="ctr"/>
            <a:r>
              <a:rPr lang="en-US" altLang="zh-CN" dirty="0" smtClean="0"/>
              <a:t>To what extent do you agree or disagree</a:t>
            </a:r>
            <a:r>
              <a:rPr lang="zh-CN" altLang="en-US" dirty="0" smtClean="0"/>
              <a:t>？</a:t>
            </a:r>
            <a:endParaRPr lang="en-US" altLang="zh-CN"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两种</a:t>
            </a:r>
            <a:r>
              <a:rPr lang="zh-CN" altLang="en-US" sz="3200" dirty="0" smtClean="0"/>
              <a:t>情况</a:t>
            </a:r>
            <a:endParaRPr lang="zh-CN" altLang="en-US" sz="3200" dirty="0"/>
          </a:p>
        </p:txBody>
      </p:sp>
      <p:sp>
        <p:nvSpPr>
          <p:cNvPr id="3" name="内容占位符 2"/>
          <p:cNvSpPr>
            <a:spLocks noGrp="1"/>
          </p:cNvSpPr>
          <p:nvPr>
            <p:ph idx="1"/>
          </p:nvPr>
        </p:nvSpPr>
        <p:spPr/>
        <p:txBody>
          <a:bodyPr>
            <a:normAutofit/>
          </a:bodyPr>
          <a:lstStyle/>
          <a:p>
            <a:endParaRPr lang="en-US" altLang="zh-CN" sz="2400" dirty="0" smtClean="0"/>
          </a:p>
          <a:p>
            <a:r>
              <a:rPr lang="en-US" altLang="zh-CN" sz="2400" dirty="0" smtClean="0"/>
              <a:t/>
            </a:r>
            <a:br>
              <a:rPr lang="en-US" altLang="zh-CN" sz="2400" dirty="0" smtClean="0"/>
            </a:br>
            <a:endParaRPr lang="en-US" altLang="zh-CN" sz="2400" dirty="0"/>
          </a:p>
          <a:p>
            <a:r>
              <a:rPr lang="en-US" altLang="zh-CN" sz="2400" dirty="0" smtClean="0"/>
              <a:t>1. </a:t>
            </a:r>
            <a:r>
              <a:rPr lang="zh-CN" altLang="en-US" sz="2400" dirty="0" smtClean="0">
                <a:solidFill>
                  <a:srgbClr val="FF0000"/>
                </a:solidFill>
              </a:rPr>
              <a:t>改写</a:t>
            </a:r>
            <a:r>
              <a:rPr lang="zh-CN" altLang="en-US" sz="2400" dirty="0">
                <a:solidFill>
                  <a:srgbClr val="FF0000"/>
                </a:solidFill>
              </a:rPr>
              <a:t>原题观点  </a:t>
            </a:r>
            <a:r>
              <a:rPr lang="en-US" altLang="zh-CN" sz="2400" dirty="0"/>
              <a:t>+  </a:t>
            </a:r>
            <a:r>
              <a:rPr lang="zh-CN" altLang="en-US" sz="2400" dirty="0" smtClean="0"/>
              <a:t>表明态度</a:t>
            </a:r>
            <a:r>
              <a:rPr lang="en-US" altLang="zh-CN" sz="2400" dirty="0" smtClean="0"/>
              <a:t>(</a:t>
            </a:r>
            <a:r>
              <a:rPr lang="zh-CN" altLang="en-US" sz="2400" dirty="0" smtClean="0"/>
              <a:t>可以选择停下来</a:t>
            </a:r>
            <a:r>
              <a:rPr lang="en-US" altLang="zh-CN" sz="2400" dirty="0" smtClean="0"/>
              <a:t>)</a:t>
            </a:r>
            <a:r>
              <a:rPr lang="zh-CN" altLang="en-US" sz="2400" dirty="0" smtClean="0"/>
              <a:t> </a:t>
            </a:r>
            <a:r>
              <a:rPr lang="en-US" altLang="zh-CN" sz="2400" dirty="0" smtClean="0"/>
              <a:t>and/because </a:t>
            </a:r>
            <a:r>
              <a:rPr lang="en-US" altLang="zh-CN" sz="2400" dirty="0"/>
              <a:t>I believe that</a:t>
            </a:r>
            <a:r>
              <a:rPr lang="en-US" altLang="zh-CN" sz="2400" dirty="0" smtClean="0"/>
              <a:t>……(</a:t>
            </a:r>
            <a:r>
              <a:rPr lang="zh-CN" altLang="en-US" sz="2400" dirty="0" smtClean="0"/>
              <a:t>尽量清晰明了的一句话</a:t>
            </a:r>
            <a:r>
              <a:rPr lang="en-US" altLang="zh-CN" sz="2400" dirty="0" smtClean="0"/>
              <a:t>)</a:t>
            </a:r>
          </a:p>
          <a:p>
            <a:endParaRPr lang="en-US" altLang="zh-CN" sz="2400" dirty="0" smtClean="0"/>
          </a:p>
          <a:p>
            <a:endParaRPr lang="en-US" altLang="zh-CN" sz="2400" dirty="0"/>
          </a:p>
          <a:p>
            <a:r>
              <a:rPr lang="en-US" altLang="zh-CN" sz="2400" dirty="0" smtClean="0"/>
              <a:t>2. </a:t>
            </a:r>
            <a:r>
              <a:rPr lang="zh-CN" altLang="en-US" sz="2400" dirty="0" smtClean="0">
                <a:solidFill>
                  <a:srgbClr val="FF0000"/>
                </a:solidFill>
              </a:rPr>
              <a:t>写出题目中的事实部分 </a:t>
            </a:r>
            <a:r>
              <a:rPr lang="en-US" altLang="zh-CN" sz="2400" dirty="0" smtClean="0"/>
              <a:t>+ …</a:t>
            </a:r>
            <a:r>
              <a:rPr lang="zh-CN" altLang="en-US" sz="2400" dirty="0" smtClean="0"/>
              <a:t>个人的清晰观点</a:t>
            </a:r>
            <a:r>
              <a:rPr lang="en-US" altLang="zh-CN" sz="2400" dirty="0" smtClean="0"/>
              <a:t>…….</a:t>
            </a:r>
            <a:endParaRPr lang="en-US" altLang="zh-CN" sz="2400" dirty="0"/>
          </a:p>
          <a:p>
            <a:endParaRPr lang="en-US" altLang="zh-CN" sz="2400" dirty="0" smtClean="0"/>
          </a:p>
          <a:p>
            <a:endParaRPr lang="en-US" altLang="zh-CN"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r>
              <a:rPr lang="zh-CN" altLang="en-US" sz="2000" dirty="0" smtClean="0"/>
              <a:t>Increasing the price of petrol is the best way to solve growing traffic and pollution problems. To what extent do you agree or disagree with this opinion?</a:t>
            </a:r>
          </a:p>
          <a:p>
            <a:endParaRPr lang="zh-CN" altLang="en-US" sz="2000" dirty="0" smtClean="0"/>
          </a:p>
          <a:p>
            <a:r>
              <a:rPr lang="zh-CN" altLang="en-US" sz="2000" u="sng" dirty="0" smtClean="0"/>
              <a:t>版本一：It is sometimes argued that</a:t>
            </a:r>
            <a:r>
              <a:rPr lang="zh-CN" altLang="en-US" sz="2000" dirty="0" smtClean="0"/>
              <a:t> the increase in the price of fuels can be the best solution to problems related to traffic and environment. </a:t>
            </a:r>
            <a:r>
              <a:rPr lang="en-US" altLang="zh-CN" sz="2000" dirty="0" smtClean="0"/>
              <a:t>I disagree with this </a:t>
            </a:r>
            <a:r>
              <a:rPr lang="en-US" altLang="zh-CN" sz="2000" dirty="0" smtClean="0"/>
              <a:t>opinion</a:t>
            </a:r>
            <a:r>
              <a:rPr lang="en-US" altLang="zh-CN" sz="2000" dirty="0" smtClean="0"/>
              <a:t>.</a:t>
            </a:r>
          </a:p>
          <a:p>
            <a:endParaRPr lang="en-US" altLang="zh-CN" sz="2000" dirty="0"/>
          </a:p>
          <a:p>
            <a:r>
              <a:rPr lang="zh-CN" altLang="en-US" sz="2000" u="sng" dirty="0" smtClean="0"/>
              <a:t>版本二：It </a:t>
            </a:r>
            <a:r>
              <a:rPr lang="zh-CN" altLang="en-US" sz="2000" u="sng" dirty="0"/>
              <a:t>is sometimes argued that</a:t>
            </a:r>
            <a:r>
              <a:rPr lang="zh-CN" altLang="en-US" sz="2000" dirty="0"/>
              <a:t> the increase in the price of fuels can be the best solution to problems related to traffic and environment. </a:t>
            </a:r>
            <a:r>
              <a:rPr lang="en-US" altLang="zh-CN" sz="2000" dirty="0"/>
              <a:t>I disagree with this opinion </a:t>
            </a:r>
            <a:r>
              <a:rPr lang="en-US" altLang="zh-CN" sz="2000" dirty="0" smtClean="0"/>
              <a:t>because </a:t>
            </a:r>
            <a:r>
              <a:rPr lang="en-US" altLang="zh-CN" sz="2000" dirty="0">
                <a:solidFill>
                  <a:srgbClr val="FF0000"/>
                </a:solidFill>
              </a:rPr>
              <a:t>I believe that this method </a:t>
            </a:r>
            <a:r>
              <a:rPr lang="en-US" altLang="zh-CN" sz="2000" dirty="0" smtClean="0">
                <a:solidFill>
                  <a:srgbClr val="FF0000"/>
                </a:solidFill>
              </a:rPr>
              <a:t>is </a:t>
            </a:r>
            <a:r>
              <a:rPr lang="en-US" altLang="zh-CN" sz="2000" dirty="0">
                <a:solidFill>
                  <a:srgbClr val="FF0000"/>
                </a:solidFill>
              </a:rPr>
              <a:t>not the most effective one. </a:t>
            </a:r>
          </a:p>
          <a:p>
            <a:endParaRPr lang="zh-CN" altLang="en-US" sz="2000" dirty="0" smtClean="0"/>
          </a:p>
          <a:p>
            <a:endParaRPr lang="zh-CN" altLang="en-US" sz="2000" dirty="0" smtClean="0"/>
          </a:p>
          <a:p>
            <a:endParaRPr lang="zh-CN" altLang="en-US" sz="2000" dirty="0" smtClean="0"/>
          </a:p>
          <a:p>
            <a:endParaRPr lang="zh-CN" altLang="en-US" sz="2000" dirty="0" smtClean="0"/>
          </a:p>
          <a:p>
            <a:endParaRPr lang="zh-CN" altLang="en-US"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GB" sz="2400" dirty="0"/>
              <a:t>Some people think that instead of preventing climate change, we need to find a way to live with it. Do you agree or disagree</a:t>
            </a:r>
            <a:r>
              <a:rPr lang="en-GB" sz="2400" dirty="0" smtClean="0"/>
              <a:t>?</a:t>
            </a:r>
          </a:p>
          <a:p>
            <a:endParaRPr lang="en-GB" altLang="zh-CN" sz="2400" dirty="0"/>
          </a:p>
          <a:p>
            <a:r>
              <a:rPr lang="en-GB" altLang="zh-CN" sz="2400" dirty="0" smtClean="0"/>
              <a:t>It is believed that human beings should explore new technology to live with climate change rather than stop it from becoming worse. </a:t>
            </a:r>
            <a:r>
              <a:rPr lang="en-US" altLang="zh-CN" sz="2400" dirty="0"/>
              <a:t>I disagree with this opinion and </a:t>
            </a:r>
            <a:r>
              <a:rPr lang="en-GB" altLang="zh-CN" sz="2400" dirty="0" smtClean="0">
                <a:solidFill>
                  <a:srgbClr val="FF0000"/>
                </a:solidFill>
              </a:rPr>
              <a:t>my view is that </a:t>
            </a:r>
            <a:r>
              <a:rPr lang="en-GB" altLang="zh-CN" sz="2400" dirty="0" smtClean="0"/>
              <a:t>just </a:t>
            </a:r>
            <a:r>
              <a:rPr lang="en-US" altLang="zh-CN" sz="2400" dirty="0" smtClean="0"/>
              <a:t>trying to live with climate change is not enough</a:t>
            </a:r>
            <a:r>
              <a:rPr lang="en-GB" altLang="zh-CN" sz="2400" dirty="0" smtClean="0"/>
              <a:t>. </a:t>
            </a:r>
            <a:endParaRPr lang="zh-CN" alt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GB" altLang="zh-CN" sz="2400" b="1" dirty="0"/>
              <a:t>Some people believe that university students should pay all the cost of studies because university education only benefits the students themselves not the society as a whole. To what extent do you agree or disagree</a:t>
            </a:r>
            <a:r>
              <a:rPr lang="en-GB" altLang="zh-CN" sz="2400" b="1" dirty="0" smtClean="0"/>
              <a:t>?</a:t>
            </a:r>
          </a:p>
          <a:p>
            <a:endParaRPr lang="en-GB" altLang="zh-CN" sz="2400" b="1" dirty="0"/>
          </a:p>
          <a:p>
            <a:endParaRPr lang="en-GB" altLang="zh-CN" sz="2400" b="1" dirty="0" smtClean="0"/>
          </a:p>
          <a:p>
            <a:r>
              <a:rPr lang="en-US" altLang="zh-CN" sz="2400" b="1" dirty="0" smtClean="0"/>
              <a:t>Some people argue that the cost of receiving university education should be solely paid by the students because the society does not benefits from the education. Personally, I disagree with this opinion because </a:t>
            </a:r>
            <a:r>
              <a:rPr lang="en-US" altLang="zh-CN" sz="2400" b="1" dirty="0" smtClean="0">
                <a:solidFill>
                  <a:srgbClr val="FF0000"/>
                </a:solidFill>
              </a:rPr>
              <a:t>I believe that higher education brings benefits to both individuals and the whole society, so the cost of it should be a shared responsibility</a:t>
            </a:r>
            <a:r>
              <a:rPr lang="en-US" altLang="zh-CN" sz="2400" b="1" dirty="0" smtClean="0"/>
              <a:t>. </a:t>
            </a:r>
            <a:endParaRPr lang="en-GB" altLang="zh-CN" sz="2400" b="1" dirty="0"/>
          </a:p>
          <a:p>
            <a:endParaRPr lang="zh-CN" altLang="en-US" sz="2400" dirty="0"/>
          </a:p>
        </p:txBody>
      </p:sp>
    </p:spTree>
    <p:extLst>
      <p:ext uri="{BB962C8B-B14F-4D97-AF65-F5344CB8AC3E}">
        <p14:creationId xmlns:p14="http://schemas.microsoft.com/office/powerpoint/2010/main" val="30184919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400" b="1" dirty="0"/>
              <a:t>Families who send their children to private schools should not be required to pay taxes that support the state education system. To what extent do you agree or disagree with this statement? </a:t>
            </a:r>
            <a:endParaRPr lang="en-US" altLang="zh-CN" sz="2400" b="1" dirty="0" smtClean="0"/>
          </a:p>
          <a:p>
            <a:endParaRPr lang="en-US" altLang="zh-CN" sz="2400" b="1" dirty="0"/>
          </a:p>
          <a:p>
            <a:endParaRPr lang="en-US" altLang="zh-CN" sz="2400" b="1" dirty="0"/>
          </a:p>
          <a:p>
            <a:r>
              <a:rPr lang="en-US" altLang="zh-CN" sz="2400" b="1" dirty="0"/>
              <a:t>Some people believe that parents of children who attend private schools should not need to contribute to state schools through taxes. Personally, </a:t>
            </a:r>
            <a:r>
              <a:rPr lang="en-US" altLang="zh-CN" sz="2400" b="1" dirty="0" smtClean="0"/>
              <a:t>I disagree </a:t>
            </a:r>
            <a:r>
              <a:rPr lang="en-US" altLang="zh-CN" sz="2400" b="1" dirty="0"/>
              <a:t>with this </a:t>
            </a:r>
            <a:r>
              <a:rPr lang="en-US" altLang="zh-CN" sz="2400" b="1" dirty="0" smtClean="0"/>
              <a:t>view </a:t>
            </a:r>
            <a:r>
              <a:rPr lang="en-US" altLang="zh-CN" sz="2400" b="1" dirty="0" smtClean="0">
                <a:solidFill>
                  <a:srgbClr val="FF0000"/>
                </a:solidFill>
              </a:rPr>
              <a:t>and I believe that making contribution to the public education system benefits everyone</a:t>
            </a:r>
            <a:r>
              <a:rPr lang="en-US" altLang="zh-CN" sz="2400" b="1" dirty="0" smtClean="0"/>
              <a:t>. </a:t>
            </a:r>
            <a:endParaRPr lang="zh-CN" altLang="en-US" sz="2400" dirty="0"/>
          </a:p>
        </p:txBody>
      </p:sp>
    </p:spTree>
    <p:extLst>
      <p:ext uri="{BB962C8B-B14F-4D97-AF65-F5344CB8AC3E}">
        <p14:creationId xmlns:p14="http://schemas.microsoft.com/office/powerpoint/2010/main" val="4167590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400" b="1" dirty="0"/>
              <a:t>Families who send their children to private schools should not be required to pay taxes that support the state education system. To what extent do you agree or disagree with this statement? </a:t>
            </a:r>
            <a:endParaRPr lang="en-US" altLang="zh-CN" sz="2400" b="1" dirty="0" smtClean="0"/>
          </a:p>
          <a:p>
            <a:endParaRPr lang="en-US" altLang="zh-CN" sz="2400" b="1" dirty="0"/>
          </a:p>
          <a:p>
            <a:endParaRPr lang="en-US" altLang="zh-CN" sz="2400" b="1" dirty="0"/>
          </a:p>
          <a:p>
            <a:r>
              <a:rPr lang="en-US" altLang="zh-CN" sz="2400" b="1" dirty="0"/>
              <a:t>Some </a:t>
            </a:r>
            <a:r>
              <a:rPr lang="en-US" altLang="zh-CN" sz="2400" b="1" dirty="0" smtClean="0"/>
              <a:t>parents send their children to private schools instead of public schools financially supported by the government</a:t>
            </a:r>
            <a:r>
              <a:rPr lang="en-US" altLang="zh-CN" sz="2400" b="1" dirty="0" smtClean="0"/>
              <a:t>.(</a:t>
            </a:r>
            <a:r>
              <a:rPr lang="zh-CN" altLang="en-US" sz="2400" b="1" dirty="0" smtClean="0"/>
              <a:t>这是题目中的事实</a:t>
            </a:r>
            <a:r>
              <a:rPr lang="en-US" altLang="zh-CN" sz="2400" b="1" dirty="0" smtClean="0"/>
              <a:t>) </a:t>
            </a:r>
            <a:r>
              <a:rPr lang="en-US" altLang="zh-CN" sz="2400" b="1" dirty="0" smtClean="0">
                <a:solidFill>
                  <a:srgbClr val="FF0000"/>
                </a:solidFill>
              </a:rPr>
              <a:t>However, I don’t think that they should therefore stop paying taxes to support the public education.</a:t>
            </a:r>
            <a:endParaRPr lang="zh-CN" altLang="en-US" sz="2400" dirty="0">
              <a:solidFill>
                <a:srgbClr val="FF0000"/>
              </a:solidFill>
            </a:endParaRPr>
          </a:p>
        </p:txBody>
      </p:sp>
    </p:spTree>
    <p:extLst>
      <p:ext uri="{BB962C8B-B14F-4D97-AF65-F5344CB8AC3E}">
        <p14:creationId xmlns:p14="http://schemas.microsoft.com/office/powerpoint/2010/main" val="14276773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nSpc>
                <a:spcPct val="90000"/>
              </a:lnSpc>
            </a:pPr>
            <a:r>
              <a:rPr lang="en-US" altLang="zh-CN" sz="2800" dirty="0" smtClean="0"/>
              <a:t>Foreign visitors should pay more than local visitors for cultural and historical attractions. To what extent do you agree or disagree with this opinion?</a:t>
            </a:r>
          </a:p>
          <a:p>
            <a:pPr>
              <a:lnSpc>
                <a:spcPct val="90000"/>
              </a:lnSpc>
            </a:pPr>
            <a:endParaRPr lang="en-US" sz="2800" dirty="0" smtClean="0"/>
          </a:p>
          <a:p>
            <a:pPr>
              <a:lnSpc>
                <a:spcPct val="90000"/>
              </a:lnSpc>
            </a:pPr>
            <a:endParaRPr lang="en-US" sz="2800" dirty="0" smtClean="0"/>
          </a:p>
          <a:p>
            <a:pPr>
              <a:lnSpc>
                <a:spcPct val="90000"/>
              </a:lnSpc>
            </a:pPr>
            <a:r>
              <a:rPr lang="en-US" altLang="zh-CN" sz="2800" dirty="0" smtClean="0">
                <a:solidFill>
                  <a:srgbClr val="FF0000"/>
                </a:solidFill>
              </a:rPr>
              <a:t>It is sometimes argued that</a:t>
            </a:r>
            <a:r>
              <a:rPr lang="en-US" altLang="zh-CN" sz="2800" dirty="0" smtClean="0"/>
              <a:t> tourists from overseas should be charged more than local residents to visit important sites and monuments. </a:t>
            </a:r>
            <a:r>
              <a:rPr lang="en-US" altLang="zh-CN" sz="2800" u="sng" dirty="0" smtClean="0"/>
              <a:t>I completely disagree with this opinion</a:t>
            </a:r>
            <a:r>
              <a:rPr lang="en-US" altLang="zh-CN" sz="2800" dirty="0" smtClean="0"/>
              <a:t>. </a:t>
            </a:r>
          </a:p>
          <a:p>
            <a:endParaRPr lang="zh-CN" altLang="en-US" sz="2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endParaRPr lang="en-GB" altLang="zh-CN" sz="2400" dirty="0" smtClean="0"/>
          </a:p>
          <a:p>
            <a:r>
              <a:rPr lang="en-GB" altLang="zh-CN" sz="2400" dirty="0" smtClean="0"/>
              <a:t>Advertisements </a:t>
            </a:r>
            <a:r>
              <a:rPr lang="en-GB" altLang="zh-CN" sz="2400" dirty="0"/>
              <a:t>discourage us from being different individuals and make us become what they want us to be and look the same. Do you agree or disagree</a:t>
            </a:r>
            <a:r>
              <a:rPr lang="en-GB" altLang="zh-CN" sz="2400" dirty="0" smtClean="0"/>
              <a:t>?</a:t>
            </a:r>
          </a:p>
          <a:p>
            <a:endParaRPr lang="en-GB" altLang="zh-CN" sz="2400" dirty="0"/>
          </a:p>
          <a:p>
            <a:r>
              <a:rPr lang="en-US" altLang="zh-CN" sz="2400" dirty="0" smtClean="0"/>
              <a:t>It is often said that people have lost their individuality and become the same because of the influence of large numbers of advertisements.  I disagree with this idea.(because I believe that advertisements give consumers more choices to show their differences.)</a:t>
            </a:r>
            <a:endParaRPr lang="zh-CN" altLang="zh-CN" sz="2400" dirty="0"/>
          </a:p>
          <a:p>
            <a:endParaRPr lang="en-US" altLang="zh-CN" sz="2400" dirty="0" smtClean="0"/>
          </a:p>
          <a:p>
            <a:endParaRPr lang="zh-CN"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endParaRPr lang="zh-CN" altLang="en-US" sz="2800" dirty="0"/>
          </a:p>
        </p:txBody>
      </p:sp>
      <p:sp>
        <p:nvSpPr>
          <p:cNvPr id="3" name="内容占位符 2"/>
          <p:cNvSpPr>
            <a:spLocks noGrp="1"/>
          </p:cNvSpPr>
          <p:nvPr>
            <p:ph idx="1"/>
          </p:nvPr>
        </p:nvSpPr>
        <p:spPr/>
        <p:txBody>
          <a:bodyPr>
            <a:normAutofit/>
          </a:bodyPr>
          <a:lstStyle/>
          <a:p>
            <a:pPr marL="0" indent="0">
              <a:buNone/>
            </a:pPr>
            <a:endParaRPr lang="en-US" altLang="zh-CN" sz="2800" dirty="0" smtClean="0"/>
          </a:p>
          <a:p>
            <a:pPr marL="0" indent="0">
              <a:buNone/>
            </a:pPr>
            <a:endParaRPr lang="en-US" altLang="zh-CN" sz="2800" dirty="0"/>
          </a:p>
          <a:p>
            <a:r>
              <a:rPr lang="en-US" altLang="zh-CN" sz="2800" dirty="0" smtClean="0"/>
              <a:t>Some </a:t>
            </a:r>
            <a:r>
              <a:rPr lang="en-US" altLang="zh-CN" sz="2800" dirty="0"/>
              <a:t>people think that living in vertical cities with many tall buildings is good for their life and work, while others believe that horizontal cities with fewer high buildings are better. Discuss both views and give your opinion. </a:t>
            </a:r>
          </a:p>
          <a:p>
            <a:pPr marL="0" lvl="0" indent="0">
              <a:buNone/>
            </a:pPr>
            <a:endParaRPr lang="zh-CN" altLang="en-US" sz="2800" dirty="0"/>
          </a:p>
          <a:p>
            <a:endParaRPr lang="zh-CN" altLang="en-US" sz="2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endParaRPr lang="en-GB" altLang="zh-CN" sz="2400" dirty="0" smtClean="0"/>
          </a:p>
          <a:p>
            <a:r>
              <a:rPr lang="en-US" altLang="zh-CN" sz="2400" dirty="0"/>
              <a:t>Universities should accept equal numbers of male and female students in every subject. To what extent do you agree or disagree? </a:t>
            </a:r>
            <a:endParaRPr lang="en-US" altLang="zh-CN" sz="2400" dirty="0" smtClean="0"/>
          </a:p>
          <a:p>
            <a:endParaRPr lang="en-GB" altLang="zh-CN" sz="2400" dirty="0"/>
          </a:p>
          <a:p>
            <a:r>
              <a:rPr lang="en-US" altLang="zh-CN" sz="2400" dirty="0" smtClean="0"/>
              <a:t>It is undeniable that men </a:t>
            </a:r>
            <a:r>
              <a:rPr lang="en-US" altLang="zh-CN" sz="2400" dirty="0"/>
              <a:t>and women should have the same educational </a:t>
            </a:r>
            <a:r>
              <a:rPr lang="en-US" altLang="zh-CN" sz="2400" dirty="0" smtClean="0"/>
              <a:t>opportunities</a:t>
            </a:r>
            <a:r>
              <a:rPr lang="en-US" altLang="zh-CN" sz="2400" dirty="0" smtClean="0"/>
              <a:t>(</a:t>
            </a:r>
            <a:r>
              <a:rPr lang="zh-CN" altLang="en-US" sz="2400" dirty="0" smtClean="0"/>
              <a:t>这句话并没有在题目中体现，但是根据题目可以推断出来</a:t>
            </a:r>
            <a:r>
              <a:rPr lang="en-US" altLang="zh-CN" sz="2400" dirty="0" smtClean="0"/>
              <a:t>)</a:t>
            </a:r>
            <a:r>
              <a:rPr lang="en-US" altLang="zh-CN" sz="2400" dirty="0" smtClean="0"/>
              <a:t>. </a:t>
            </a:r>
            <a:r>
              <a:rPr lang="en-US" altLang="zh-CN" sz="2400" dirty="0"/>
              <a:t>However, I do not agree with the idea of accepting equal proportions of each gender in every university subject. </a:t>
            </a:r>
            <a:r>
              <a:rPr lang="en-US" altLang="zh-CN" sz="2400" dirty="0" smtClean="0"/>
              <a:t>(because I think it is neither reasonable nor possible to do so. )</a:t>
            </a:r>
            <a:endParaRPr lang="zh-CN" altLang="zh-CN" sz="2400" dirty="0"/>
          </a:p>
          <a:p>
            <a:endParaRPr lang="en-US" altLang="zh-CN" sz="2400" dirty="0" smtClean="0"/>
          </a:p>
          <a:p>
            <a:endParaRPr lang="zh-CN" altLang="en-US" sz="2400" dirty="0"/>
          </a:p>
        </p:txBody>
      </p:sp>
    </p:spTree>
    <p:extLst>
      <p:ext uri="{BB962C8B-B14F-4D97-AF65-F5344CB8AC3E}">
        <p14:creationId xmlns:p14="http://schemas.microsoft.com/office/powerpoint/2010/main" val="17248517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2306606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ctr"/>
            <a:endParaRPr lang="en-US" altLang="zh-CN" dirty="0" smtClean="0"/>
          </a:p>
          <a:p>
            <a:pPr algn="ctr"/>
            <a:endParaRPr lang="en-US" altLang="zh-CN" dirty="0" smtClean="0"/>
          </a:p>
          <a:p>
            <a:pPr algn="ctr"/>
            <a:endParaRPr lang="en-US" altLang="zh-CN" dirty="0"/>
          </a:p>
          <a:p>
            <a:pPr algn="ctr"/>
            <a:r>
              <a:rPr lang="en-US" altLang="zh-CN" dirty="0" smtClean="0"/>
              <a:t>Task1-</a:t>
            </a:r>
            <a:r>
              <a:rPr lang="zh-CN" altLang="en-US" dirty="0" smtClean="0"/>
              <a:t>图表</a:t>
            </a:r>
            <a:r>
              <a:rPr lang="zh-CN" altLang="en-US" dirty="0" smtClean="0"/>
              <a:t>作文多样化句型</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四个基本句型</a:t>
            </a:r>
            <a:endParaRPr lang="zh-CN" altLang="en-US" sz="2800" dirty="0"/>
          </a:p>
        </p:txBody>
      </p:sp>
      <p:sp>
        <p:nvSpPr>
          <p:cNvPr id="3" name="内容占位符 2"/>
          <p:cNvSpPr>
            <a:spLocks noGrp="1"/>
          </p:cNvSpPr>
          <p:nvPr>
            <p:ph idx="1"/>
          </p:nvPr>
        </p:nvSpPr>
        <p:spPr/>
        <p:txBody>
          <a:bodyPr>
            <a:normAutofit/>
          </a:bodyPr>
          <a:lstStyle/>
          <a:p>
            <a:endParaRPr lang="en-US" altLang="zh-CN" sz="2800" dirty="0" smtClean="0"/>
          </a:p>
          <a:p>
            <a:r>
              <a:rPr lang="en-US" altLang="zh-CN" sz="2800" dirty="0" smtClean="0"/>
              <a:t>1. </a:t>
            </a:r>
            <a:r>
              <a:rPr lang="zh-CN" altLang="en-US" sz="2800" dirty="0" smtClean="0"/>
              <a:t>主谓宾</a:t>
            </a:r>
            <a:endParaRPr lang="en-US" altLang="zh-CN" sz="2800" dirty="0" smtClean="0"/>
          </a:p>
          <a:p>
            <a:endParaRPr lang="en-US" altLang="zh-CN" sz="2800" dirty="0" smtClean="0"/>
          </a:p>
          <a:p>
            <a:r>
              <a:rPr lang="en-US" altLang="zh-CN" sz="2800" dirty="0" smtClean="0"/>
              <a:t>2. </a:t>
            </a:r>
            <a:r>
              <a:rPr lang="zh-CN" altLang="en-US" sz="2800" dirty="0" smtClean="0"/>
              <a:t>主系表</a:t>
            </a:r>
            <a:endParaRPr lang="en-US" altLang="zh-CN" sz="2800" dirty="0" smtClean="0"/>
          </a:p>
          <a:p>
            <a:endParaRPr lang="en-US" altLang="zh-CN" sz="2800" dirty="0" smtClean="0"/>
          </a:p>
          <a:p>
            <a:r>
              <a:rPr lang="en-US" altLang="zh-CN" sz="2800" dirty="0" smtClean="0"/>
              <a:t>3. There be </a:t>
            </a:r>
            <a:r>
              <a:rPr lang="zh-CN" altLang="en-US" sz="2800" dirty="0" smtClean="0"/>
              <a:t>名词</a:t>
            </a:r>
            <a:endParaRPr lang="en-US" altLang="zh-CN" sz="2800" dirty="0" smtClean="0"/>
          </a:p>
          <a:p>
            <a:endParaRPr lang="en-US" altLang="zh-CN" sz="2800" dirty="0" smtClean="0"/>
          </a:p>
          <a:p>
            <a:r>
              <a:rPr lang="en-US" altLang="zh-CN" sz="2800" dirty="0" smtClean="0"/>
              <a:t>4. It is</a:t>
            </a:r>
            <a:r>
              <a:rPr lang="en-US" altLang="zh-CN" sz="2800" dirty="0" smtClean="0"/>
              <a:t>……(</a:t>
            </a:r>
            <a:r>
              <a:rPr lang="zh-CN" altLang="en-US" sz="2800" dirty="0" smtClean="0"/>
              <a:t>图表作文里很少用到</a:t>
            </a:r>
            <a:r>
              <a:rPr lang="en-US" altLang="zh-CN" sz="2800" dirty="0" smtClean="0"/>
              <a:t>)</a:t>
            </a:r>
            <a:endParaRPr lang="zh-CN" altLang="en-US" sz="2800" dirty="0"/>
          </a:p>
        </p:txBody>
      </p:sp>
    </p:spTree>
    <p:extLst>
      <p:ext uri="{BB962C8B-B14F-4D97-AF65-F5344CB8AC3E}">
        <p14:creationId xmlns:p14="http://schemas.microsoft.com/office/powerpoint/2010/main" val="36076676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图表作文句型多样性</a:t>
            </a:r>
            <a:endParaRPr lang="zh-CN" altLang="en-US" sz="2800" dirty="0"/>
          </a:p>
        </p:txBody>
      </p:sp>
      <p:sp>
        <p:nvSpPr>
          <p:cNvPr id="3" name="内容占位符 2"/>
          <p:cNvSpPr>
            <a:spLocks noGrp="1"/>
          </p:cNvSpPr>
          <p:nvPr>
            <p:ph idx="1"/>
          </p:nvPr>
        </p:nvSpPr>
        <p:spPr/>
        <p:txBody>
          <a:bodyPr>
            <a:normAutofit/>
          </a:bodyPr>
          <a:lstStyle/>
          <a:p>
            <a:pPr marL="0" indent="0">
              <a:buNone/>
            </a:pPr>
            <a:endParaRPr lang="en-US" altLang="zh-CN" sz="2800" dirty="0" smtClean="0"/>
          </a:p>
          <a:p>
            <a:endParaRPr lang="en-US" altLang="zh-CN" sz="2800" dirty="0" smtClean="0"/>
          </a:p>
          <a:p>
            <a:r>
              <a:rPr lang="zh-CN" altLang="zh-CN" sz="2800" dirty="0" smtClean="0"/>
              <a:t>介词短语</a:t>
            </a:r>
            <a:r>
              <a:rPr lang="en-US" altLang="zh-CN" sz="2800" dirty="0" smtClean="0"/>
              <a:t>/</a:t>
            </a:r>
            <a:r>
              <a:rPr lang="zh-CN" altLang="zh-CN" sz="2800" dirty="0"/>
              <a:t>状语</a:t>
            </a:r>
            <a:r>
              <a:rPr lang="zh-CN" altLang="zh-CN" sz="2800" dirty="0" smtClean="0"/>
              <a:t>从句</a:t>
            </a:r>
            <a:r>
              <a:rPr lang="en-US" altLang="zh-CN" sz="2800" dirty="0"/>
              <a:t> </a:t>
            </a:r>
            <a:r>
              <a:rPr lang="en-US" altLang="zh-CN" sz="2800" dirty="0" smtClean="0"/>
              <a:t> + </a:t>
            </a:r>
            <a:r>
              <a:rPr lang="zh-CN" altLang="zh-CN" sz="2800" dirty="0" smtClean="0">
                <a:solidFill>
                  <a:srgbClr val="FF0000"/>
                </a:solidFill>
              </a:rPr>
              <a:t>基础</a:t>
            </a:r>
            <a:r>
              <a:rPr lang="zh-CN" altLang="zh-CN" sz="2800" dirty="0">
                <a:solidFill>
                  <a:srgbClr val="FF0000"/>
                </a:solidFill>
              </a:rPr>
              <a:t>句型</a:t>
            </a:r>
            <a:r>
              <a:rPr lang="en-US" altLang="zh-CN" sz="2800" dirty="0"/>
              <a:t>(</a:t>
            </a:r>
            <a:r>
              <a:rPr lang="zh-CN" altLang="zh-CN" sz="2800" dirty="0"/>
              <a:t>修饰主语</a:t>
            </a:r>
            <a:r>
              <a:rPr lang="en-US" altLang="zh-CN" sz="2800" dirty="0" smtClean="0"/>
              <a:t>) + </a:t>
            </a:r>
            <a:r>
              <a:rPr lang="zh-CN" altLang="zh-CN" sz="2800" dirty="0" smtClean="0"/>
              <a:t>介词</a:t>
            </a:r>
            <a:r>
              <a:rPr lang="zh-CN" altLang="zh-CN" sz="2800" dirty="0"/>
              <a:t>短语</a:t>
            </a:r>
            <a:r>
              <a:rPr lang="en-US" altLang="zh-CN" sz="2800" dirty="0"/>
              <a:t>/</a:t>
            </a:r>
            <a:r>
              <a:rPr lang="zh-CN" altLang="zh-CN" sz="2800" dirty="0"/>
              <a:t>状语从句</a:t>
            </a:r>
            <a:r>
              <a:rPr lang="en-US" altLang="zh-CN" sz="2800" dirty="0"/>
              <a:t>/doing......</a:t>
            </a:r>
            <a:endParaRPr lang="zh-CN" altLang="zh-CN" sz="2800" dirty="0"/>
          </a:p>
          <a:p>
            <a:endParaRPr lang="zh-CN" altLang="en-US" sz="2800" dirty="0"/>
          </a:p>
        </p:txBody>
      </p:sp>
    </p:spTree>
    <p:extLst>
      <p:ext uri="{BB962C8B-B14F-4D97-AF65-F5344CB8AC3E}">
        <p14:creationId xmlns:p14="http://schemas.microsoft.com/office/powerpoint/2010/main" val="41580411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图表作文句型多样性</a:t>
            </a:r>
            <a:endParaRPr lang="zh-CN" altLang="en-US" sz="2800" dirty="0"/>
          </a:p>
        </p:txBody>
      </p:sp>
      <p:sp>
        <p:nvSpPr>
          <p:cNvPr id="3" name="内容占位符 2"/>
          <p:cNvSpPr>
            <a:spLocks noGrp="1"/>
          </p:cNvSpPr>
          <p:nvPr>
            <p:ph idx="1"/>
          </p:nvPr>
        </p:nvSpPr>
        <p:spPr/>
        <p:txBody>
          <a:bodyPr>
            <a:noAutofit/>
          </a:bodyPr>
          <a:lstStyle/>
          <a:p>
            <a:r>
              <a:rPr lang="en-US" altLang="zh-CN" sz="2000" dirty="0"/>
              <a:t> </a:t>
            </a:r>
            <a:endParaRPr lang="zh-CN" altLang="zh-CN" sz="2000" dirty="0"/>
          </a:p>
          <a:p>
            <a:pPr lvl="0"/>
            <a:r>
              <a:rPr lang="en-US" altLang="zh-CN" sz="2000" dirty="0" smtClean="0">
                <a:solidFill>
                  <a:srgbClr val="FF0000"/>
                </a:solidFill>
              </a:rPr>
              <a:t>(</a:t>
            </a:r>
            <a:r>
              <a:rPr lang="zh-CN" altLang="zh-CN" sz="2000" dirty="0" smtClean="0">
                <a:solidFill>
                  <a:srgbClr val="FF0000"/>
                </a:solidFill>
              </a:rPr>
              <a:t>介词短语</a:t>
            </a:r>
            <a:r>
              <a:rPr lang="en-US" altLang="zh-CN" sz="2000" dirty="0" smtClean="0">
                <a:solidFill>
                  <a:srgbClr val="FF0000"/>
                </a:solidFill>
              </a:rPr>
              <a:t>)</a:t>
            </a:r>
            <a:r>
              <a:rPr lang="zh-CN" altLang="zh-CN" sz="2000" dirty="0" smtClean="0">
                <a:solidFill>
                  <a:srgbClr val="FF0000"/>
                </a:solidFill>
              </a:rPr>
              <a:t> </a:t>
            </a:r>
            <a:r>
              <a:rPr lang="zh-CN" altLang="zh-CN" sz="2000" dirty="0"/>
              <a:t>主句</a:t>
            </a:r>
            <a:r>
              <a:rPr lang="en-US" altLang="zh-CN" sz="2000" dirty="0">
                <a:solidFill>
                  <a:srgbClr val="FF0000"/>
                </a:solidFill>
              </a:rPr>
              <a:t> (</a:t>
            </a:r>
            <a:r>
              <a:rPr lang="zh-CN" altLang="zh-CN" sz="2000" dirty="0">
                <a:solidFill>
                  <a:srgbClr val="FF0000"/>
                </a:solidFill>
              </a:rPr>
              <a:t>介词短语</a:t>
            </a:r>
            <a:r>
              <a:rPr lang="en-US" altLang="zh-CN" sz="2000" dirty="0">
                <a:solidFill>
                  <a:srgbClr val="FF0000"/>
                </a:solidFill>
              </a:rPr>
              <a:t>)</a:t>
            </a:r>
            <a:endParaRPr lang="zh-CN" altLang="zh-CN" sz="2000" dirty="0">
              <a:solidFill>
                <a:srgbClr val="FF0000"/>
              </a:solidFill>
            </a:endParaRPr>
          </a:p>
          <a:p>
            <a:r>
              <a:rPr lang="en-US" altLang="zh-CN" sz="2000" dirty="0"/>
              <a:t>There is a substantial difference between the UK and the US </a:t>
            </a:r>
            <a:r>
              <a:rPr lang="en-US" altLang="zh-CN" sz="2000" dirty="0">
                <a:solidFill>
                  <a:srgbClr val="FF0000"/>
                </a:solidFill>
              </a:rPr>
              <a:t>in terms of </a:t>
            </a:r>
            <a:r>
              <a:rPr lang="en-US" altLang="zh-CN" sz="2000" dirty="0"/>
              <a:t>their consumption of beef. </a:t>
            </a:r>
            <a:endParaRPr lang="zh-CN" altLang="zh-CN" sz="2000" dirty="0"/>
          </a:p>
          <a:p>
            <a:r>
              <a:rPr lang="en-US" altLang="zh-CN" sz="2000" dirty="0">
                <a:solidFill>
                  <a:srgbClr val="FF0000"/>
                </a:solidFill>
              </a:rPr>
              <a:t>As for </a:t>
            </a:r>
            <a:r>
              <a:rPr lang="en-US" altLang="zh-CN" sz="2000" dirty="0"/>
              <a:t>the smoking rate of females, there was a substantial growth during the 20-year period, rising from 8% in 1990 to 20% in 2010. </a:t>
            </a:r>
            <a:endParaRPr lang="zh-CN" altLang="zh-CN" sz="2000" dirty="0"/>
          </a:p>
          <a:p>
            <a:r>
              <a:rPr lang="en-US" altLang="zh-CN" sz="2000" dirty="0">
                <a:solidFill>
                  <a:srgbClr val="FF0000"/>
                </a:solidFill>
              </a:rPr>
              <a:t>Despite some initial fluctuation</a:t>
            </a:r>
            <a:r>
              <a:rPr lang="en-US" altLang="zh-CN" sz="2000" dirty="0"/>
              <a:t>, from 1995 there was a steady increase. </a:t>
            </a:r>
            <a:endParaRPr lang="zh-CN" altLang="zh-CN" sz="2000" dirty="0"/>
          </a:p>
          <a:p>
            <a:r>
              <a:rPr lang="en-US" altLang="zh-CN" sz="2000" dirty="0"/>
              <a:t>The US will continue to rely on fossil fuels, </a:t>
            </a:r>
            <a:r>
              <a:rPr lang="en-US" altLang="zh-CN" sz="2000" dirty="0">
                <a:solidFill>
                  <a:srgbClr val="FF0000"/>
                </a:solidFill>
              </a:rPr>
              <a:t>with</a:t>
            </a:r>
            <a:r>
              <a:rPr lang="en-US" altLang="zh-CN" sz="2000" dirty="0"/>
              <a:t> sustainable and nuclear energy sources </a:t>
            </a:r>
            <a:r>
              <a:rPr lang="en-US" altLang="zh-CN" sz="2000" dirty="0">
                <a:solidFill>
                  <a:srgbClr val="FF0000"/>
                </a:solidFill>
              </a:rPr>
              <a:t>remaining</a:t>
            </a:r>
            <a:r>
              <a:rPr lang="en-US" altLang="zh-CN" sz="2000" dirty="0"/>
              <a:t> relatively insignificant. </a:t>
            </a:r>
            <a:endParaRPr lang="zh-CN" altLang="zh-CN" sz="2000" dirty="0"/>
          </a:p>
          <a:p>
            <a:r>
              <a:rPr lang="en-US" altLang="zh-CN" sz="2000" dirty="0"/>
              <a:t>The population of Singapore is about 4 million, </a:t>
            </a:r>
            <a:r>
              <a:rPr lang="en-US" altLang="zh-CN" sz="2000" dirty="0">
                <a:solidFill>
                  <a:srgbClr val="FF0000"/>
                </a:solidFill>
              </a:rPr>
              <a:t>with</a:t>
            </a:r>
            <a:r>
              <a:rPr lang="en-US" altLang="zh-CN" sz="2000" dirty="0"/>
              <a:t> Chinese </a:t>
            </a:r>
            <a:r>
              <a:rPr lang="en-US" altLang="zh-CN" sz="2000" dirty="0">
                <a:solidFill>
                  <a:srgbClr val="FF0000"/>
                </a:solidFill>
              </a:rPr>
              <a:t>accounting for </a:t>
            </a:r>
            <a:r>
              <a:rPr lang="en-US" altLang="zh-CN" sz="2000" dirty="0"/>
              <a:t>3 quarters.  </a:t>
            </a:r>
            <a:endParaRPr lang="zh-CN" altLang="zh-CN" sz="2000" dirty="0"/>
          </a:p>
          <a:p>
            <a:r>
              <a:rPr lang="en-US" altLang="zh-CN" sz="2000" dirty="0"/>
              <a:t> </a:t>
            </a:r>
            <a:endParaRPr lang="zh-CN" altLang="zh-CN" sz="2000" dirty="0"/>
          </a:p>
          <a:p>
            <a:r>
              <a:rPr lang="en-US" altLang="zh-CN" sz="2000" dirty="0"/>
              <a:t> </a:t>
            </a:r>
            <a:endParaRPr lang="zh-CN" altLang="zh-CN" sz="2000" dirty="0"/>
          </a:p>
        </p:txBody>
      </p:sp>
    </p:spTree>
    <p:extLst>
      <p:ext uri="{BB962C8B-B14F-4D97-AF65-F5344CB8AC3E}">
        <p14:creationId xmlns:p14="http://schemas.microsoft.com/office/powerpoint/2010/main" val="22886660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图表作文句型多样性</a:t>
            </a:r>
            <a:endParaRPr lang="zh-CN" altLang="en-US" sz="2800" dirty="0"/>
          </a:p>
        </p:txBody>
      </p:sp>
      <p:sp>
        <p:nvSpPr>
          <p:cNvPr id="3" name="内容占位符 2"/>
          <p:cNvSpPr>
            <a:spLocks noGrp="1"/>
          </p:cNvSpPr>
          <p:nvPr>
            <p:ph idx="1"/>
          </p:nvPr>
        </p:nvSpPr>
        <p:spPr/>
        <p:txBody>
          <a:bodyPr>
            <a:noAutofit/>
          </a:bodyPr>
          <a:lstStyle/>
          <a:p>
            <a:r>
              <a:rPr lang="en-US" altLang="zh-CN" sz="2400" dirty="0"/>
              <a:t> </a:t>
            </a:r>
            <a:endParaRPr lang="zh-CN" altLang="zh-CN" sz="2400" dirty="0"/>
          </a:p>
          <a:p>
            <a:pPr lvl="0"/>
            <a:r>
              <a:rPr lang="zh-CN" altLang="zh-CN" sz="2400" dirty="0">
                <a:solidFill>
                  <a:srgbClr val="FF0000"/>
                </a:solidFill>
              </a:rPr>
              <a:t>主句</a:t>
            </a:r>
            <a:r>
              <a:rPr lang="en-US" altLang="zh-CN" sz="2400" dirty="0">
                <a:solidFill>
                  <a:srgbClr val="FF0000"/>
                </a:solidFill>
              </a:rPr>
              <a:t>, doing </a:t>
            </a:r>
            <a:r>
              <a:rPr lang="en-US" altLang="zh-CN" sz="2400" dirty="0" smtClean="0">
                <a:solidFill>
                  <a:srgbClr val="FF0000"/>
                </a:solidFill>
              </a:rPr>
              <a:t>.....(</a:t>
            </a:r>
            <a:r>
              <a:rPr lang="zh-CN" altLang="en-US" sz="2400" dirty="0" smtClean="0">
                <a:solidFill>
                  <a:srgbClr val="FF0000"/>
                </a:solidFill>
              </a:rPr>
              <a:t>分词用来</a:t>
            </a:r>
            <a:r>
              <a:rPr lang="zh-CN" altLang="zh-CN" sz="2400" dirty="0" smtClean="0">
                <a:solidFill>
                  <a:srgbClr val="FF0000"/>
                </a:solidFill>
              </a:rPr>
              <a:t>详细</a:t>
            </a:r>
            <a:r>
              <a:rPr lang="zh-CN" altLang="zh-CN" sz="2400" dirty="0">
                <a:solidFill>
                  <a:srgbClr val="FF0000"/>
                </a:solidFill>
              </a:rPr>
              <a:t>说明</a:t>
            </a:r>
            <a:r>
              <a:rPr lang="en-US" altLang="zh-CN" sz="2400" dirty="0" smtClean="0">
                <a:solidFill>
                  <a:srgbClr val="FF0000"/>
                </a:solidFill>
              </a:rPr>
              <a:t>)</a:t>
            </a:r>
          </a:p>
          <a:p>
            <a:pPr lvl="0"/>
            <a:endParaRPr lang="zh-CN" altLang="zh-CN" sz="2400" dirty="0">
              <a:solidFill>
                <a:srgbClr val="FF0000"/>
              </a:solidFill>
            </a:endParaRPr>
          </a:p>
          <a:p>
            <a:r>
              <a:rPr lang="zh-CN" altLang="zh-CN" sz="2400" dirty="0"/>
              <a:t>变化：</a:t>
            </a:r>
            <a:r>
              <a:rPr lang="en-US" altLang="zh-CN" sz="2400" dirty="0"/>
              <a:t>The proportion of population aged over 60 saw a dramatic increase</a:t>
            </a:r>
            <a:r>
              <a:rPr lang="en-US" altLang="zh-CN" sz="2400" dirty="0">
                <a:solidFill>
                  <a:srgbClr val="FF0000"/>
                </a:solidFill>
              </a:rPr>
              <a:t>, rising from </a:t>
            </a:r>
            <a:r>
              <a:rPr lang="en-US" altLang="zh-CN" sz="2400" dirty="0"/>
              <a:t>11% in 1990 to 30% in 2005. </a:t>
            </a:r>
            <a:endParaRPr lang="en-US" altLang="zh-CN" sz="2400" dirty="0" smtClean="0"/>
          </a:p>
          <a:p>
            <a:endParaRPr lang="zh-CN" altLang="zh-CN" sz="2400" dirty="0"/>
          </a:p>
          <a:p>
            <a:r>
              <a:rPr lang="zh-CN" altLang="zh-CN" sz="2400" dirty="0"/>
              <a:t>对比：</a:t>
            </a:r>
            <a:r>
              <a:rPr lang="en-US" altLang="zh-CN" sz="2400" dirty="0"/>
              <a:t>Chinese tourists spent the largest amount of money on shopping, </a:t>
            </a:r>
            <a:r>
              <a:rPr lang="en-US" altLang="zh-CN" sz="2400" dirty="0">
                <a:solidFill>
                  <a:srgbClr val="FF0000"/>
                </a:solidFill>
              </a:rPr>
              <a:t>taking up </a:t>
            </a:r>
            <a:r>
              <a:rPr lang="en-US" altLang="zh-CN" sz="2400" dirty="0"/>
              <a:t>74% of their total spending. </a:t>
            </a:r>
            <a:endParaRPr lang="zh-CN" altLang="zh-CN" sz="2400" dirty="0"/>
          </a:p>
          <a:p>
            <a:r>
              <a:rPr lang="en-US" altLang="zh-CN" sz="2400" dirty="0"/>
              <a:t> </a:t>
            </a:r>
            <a:endParaRPr lang="zh-CN" altLang="zh-CN" sz="2400" dirty="0"/>
          </a:p>
          <a:p>
            <a:r>
              <a:rPr lang="en-US" altLang="zh-CN" sz="2400" dirty="0"/>
              <a:t> </a:t>
            </a:r>
            <a:endParaRPr lang="zh-CN" altLang="zh-CN" sz="2400" dirty="0"/>
          </a:p>
        </p:txBody>
      </p:sp>
    </p:spTree>
    <p:extLst>
      <p:ext uri="{BB962C8B-B14F-4D97-AF65-F5344CB8AC3E}">
        <p14:creationId xmlns:p14="http://schemas.microsoft.com/office/powerpoint/2010/main" val="19312684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图表作文句型多样性</a:t>
            </a:r>
            <a:endParaRPr lang="zh-CN" altLang="en-US" sz="2800" dirty="0"/>
          </a:p>
        </p:txBody>
      </p:sp>
      <p:sp>
        <p:nvSpPr>
          <p:cNvPr id="3" name="内容占位符 2"/>
          <p:cNvSpPr>
            <a:spLocks noGrp="1"/>
          </p:cNvSpPr>
          <p:nvPr>
            <p:ph idx="1"/>
          </p:nvPr>
        </p:nvSpPr>
        <p:spPr/>
        <p:txBody>
          <a:bodyPr>
            <a:noAutofit/>
          </a:bodyPr>
          <a:lstStyle/>
          <a:p>
            <a:pPr lvl="0"/>
            <a:r>
              <a:rPr lang="zh-CN" altLang="zh-CN" sz="2400" dirty="0" smtClean="0">
                <a:solidFill>
                  <a:srgbClr val="FF0000"/>
                </a:solidFill>
              </a:rPr>
              <a:t>状语</a:t>
            </a:r>
            <a:r>
              <a:rPr lang="zh-CN" altLang="zh-CN" sz="2400" dirty="0">
                <a:solidFill>
                  <a:srgbClr val="FF0000"/>
                </a:solidFill>
              </a:rPr>
              <a:t>从句 主句</a:t>
            </a:r>
            <a:r>
              <a:rPr lang="en-US" altLang="zh-CN" sz="2400" dirty="0">
                <a:solidFill>
                  <a:srgbClr val="FF0000"/>
                </a:solidFill>
              </a:rPr>
              <a:t> (</a:t>
            </a:r>
            <a:r>
              <a:rPr lang="zh-CN" altLang="zh-CN" sz="2400" dirty="0">
                <a:solidFill>
                  <a:srgbClr val="FF0000"/>
                </a:solidFill>
              </a:rPr>
              <a:t>状语从句</a:t>
            </a:r>
            <a:r>
              <a:rPr lang="en-US" altLang="zh-CN" sz="2400" dirty="0" smtClean="0">
                <a:solidFill>
                  <a:srgbClr val="FF0000"/>
                </a:solidFill>
              </a:rPr>
              <a:t>)</a:t>
            </a:r>
          </a:p>
          <a:p>
            <a:pPr lvl="0"/>
            <a:endParaRPr lang="zh-CN" altLang="zh-CN" sz="2400" dirty="0">
              <a:solidFill>
                <a:srgbClr val="FF0000"/>
              </a:solidFill>
            </a:endParaRPr>
          </a:p>
          <a:p>
            <a:r>
              <a:rPr lang="en-US" altLang="zh-CN" sz="2400" dirty="0">
                <a:solidFill>
                  <a:srgbClr val="FF0000"/>
                </a:solidFill>
              </a:rPr>
              <a:t>Although</a:t>
            </a:r>
            <a:r>
              <a:rPr lang="en-US" altLang="zh-CN" sz="2400" dirty="0"/>
              <a:t> the proportion of people buying classical music reached 17%, it was just half of the figures for the other two types of music. </a:t>
            </a:r>
            <a:endParaRPr lang="en-US" altLang="zh-CN" sz="2400" dirty="0" smtClean="0"/>
          </a:p>
          <a:p>
            <a:endParaRPr lang="zh-CN" altLang="zh-CN" sz="2400" dirty="0"/>
          </a:p>
          <a:p>
            <a:r>
              <a:rPr lang="en-US" altLang="zh-CN" sz="2400" dirty="0"/>
              <a:t>National and international fixed line calls grew steadily from 37 to 62, </a:t>
            </a:r>
            <a:r>
              <a:rPr lang="en-US" altLang="zh-CN" sz="2400" dirty="0">
                <a:solidFill>
                  <a:srgbClr val="FF0000"/>
                </a:solidFill>
              </a:rPr>
              <a:t>though</a:t>
            </a:r>
            <a:r>
              <a:rPr lang="en-US" altLang="zh-CN" sz="2400" dirty="0"/>
              <a:t> the growth slowed over the last two years. </a:t>
            </a:r>
            <a:endParaRPr lang="zh-CN" altLang="zh-CN" sz="2400" dirty="0"/>
          </a:p>
          <a:p>
            <a:r>
              <a:rPr lang="en-US" altLang="zh-CN" sz="2400" dirty="0"/>
              <a:t> </a:t>
            </a:r>
            <a:endParaRPr lang="zh-CN" altLang="zh-CN" sz="2400" dirty="0"/>
          </a:p>
        </p:txBody>
      </p:sp>
    </p:spTree>
    <p:extLst>
      <p:ext uri="{BB962C8B-B14F-4D97-AF65-F5344CB8AC3E}">
        <p14:creationId xmlns:p14="http://schemas.microsoft.com/office/powerpoint/2010/main" val="40358456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图表作文句型多样性</a:t>
            </a:r>
            <a:endParaRPr lang="zh-CN" altLang="en-US" sz="2800" dirty="0"/>
          </a:p>
        </p:txBody>
      </p:sp>
      <p:sp>
        <p:nvSpPr>
          <p:cNvPr id="3" name="内容占位符 2"/>
          <p:cNvSpPr>
            <a:spLocks noGrp="1"/>
          </p:cNvSpPr>
          <p:nvPr>
            <p:ph idx="1"/>
          </p:nvPr>
        </p:nvSpPr>
        <p:spPr/>
        <p:txBody>
          <a:bodyPr>
            <a:noAutofit/>
          </a:bodyPr>
          <a:lstStyle/>
          <a:p>
            <a:pPr lvl="0"/>
            <a:r>
              <a:rPr lang="zh-CN" altLang="zh-CN" sz="2400" dirty="0"/>
              <a:t>主句</a:t>
            </a:r>
            <a:r>
              <a:rPr lang="en-US" altLang="zh-CN" sz="2400" dirty="0"/>
              <a:t>, </a:t>
            </a:r>
            <a:r>
              <a:rPr lang="zh-CN" altLang="zh-CN" sz="2400" dirty="0">
                <a:solidFill>
                  <a:srgbClr val="FF0000"/>
                </a:solidFill>
              </a:rPr>
              <a:t>特殊定语</a:t>
            </a:r>
            <a:r>
              <a:rPr lang="zh-CN" altLang="zh-CN" sz="2400" dirty="0" smtClean="0">
                <a:solidFill>
                  <a:srgbClr val="FF0000"/>
                </a:solidFill>
              </a:rPr>
              <a:t>从句</a:t>
            </a:r>
            <a:endParaRPr lang="en-US" altLang="zh-CN" sz="2400" dirty="0" smtClean="0">
              <a:solidFill>
                <a:srgbClr val="FF0000"/>
              </a:solidFill>
            </a:endParaRPr>
          </a:p>
          <a:p>
            <a:pPr lvl="0"/>
            <a:endParaRPr lang="zh-CN" altLang="zh-CN" sz="2400" dirty="0">
              <a:solidFill>
                <a:srgbClr val="FF0000"/>
              </a:solidFill>
            </a:endParaRPr>
          </a:p>
          <a:p>
            <a:r>
              <a:rPr lang="en-US" altLang="zh-CN" sz="2400" dirty="0"/>
              <a:t>..............., during which time/period </a:t>
            </a:r>
            <a:r>
              <a:rPr lang="zh-CN" altLang="zh-CN" sz="2400" dirty="0"/>
              <a:t>主语</a:t>
            </a:r>
            <a:r>
              <a:rPr lang="en-US" altLang="zh-CN" sz="2400" dirty="0"/>
              <a:t>+</a:t>
            </a:r>
            <a:r>
              <a:rPr lang="zh-CN" altLang="zh-CN" sz="2400" dirty="0"/>
              <a:t>谓语</a:t>
            </a:r>
          </a:p>
          <a:p>
            <a:r>
              <a:rPr lang="en-US" altLang="zh-CN" sz="2400" dirty="0"/>
              <a:t>This rise was particularly noticeable between 1999 and 2002, </a:t>
            </a:r>
            <a:r>
              <a:rPr lang="en-US" altLang="zh-CN" sz="2400" dirty="0">
                <a:solidFill>
                  <a:srgbClr val="FF0000"/>
                </a:solidFill>
              </a:rPr>
              <a:t>during which time</a:t>
            </a:r>
            <a:r>
              <a:rPr lang="en-US" altLang="zh-CN" sz="2400" dirty="0"/>
              <a:t> the use of mobile phones tripled. </a:t>
            </a:r>
            <a:endParaRPr lang="en-US" altLang="zh-CN" sz="2400" dirty="0" smtClean="0"/>
          </a:p>
          <a:p>
            <a:endParaRPr lang="zh-CN" altLang="zh-CN" sz="2400" dirty="0"/>
          </a:p>
          <a:p>
            <a:r>
              <a:rPr lang="en-US" altLang="zh-CN" sz="2400" dirty="0"/>
              <a:t>..........., where </a:t>
            </a:r>
            <a:r>
              <a:rPr lang="zh-CN" altLang="zh-CN" sz="2400" dirty="0"/>
              <a:t>主语</a:t>
            </a:r>
            <a:r>
              <a:rPr lang="en-US" altLang="zh-CN" sz="2400" dirty="0"/>
              <a:t>+</a:t>
            </a:r>
            <a:r>
              <a:rPr lang="zh-CN" altLang="zh-CN" sz="2400" dirty="0"/>
              <a:t>谓语</a:t>
            </a:r>
          </a:p>
          <a:p>
            <a:r>
              <a:rPr lang="en-US" altLang="zh-CN" sz="2400" dirty="0"/>
              <a:t>The largest difference can be seen in vocational skilled diploma</a:t>
            </a:r>
            <a:r>
              <a:rPr lang="en-US" altLang="zh-CN" sz="2400" dirty="0">
                <a:solidFill>
                  <a:srgbClr val="FF0000"/>
                </a:solidFill>
              </a:rPr>
              <a:t>, where </a:t>
            </a:r>
            <a:r>
              <a:rPr lang="en-US" altLang="zh-CN" sz="2400" dirty="0"/>
              <a:t>men accounted for up to 90%, compared with only 10% of women. </a:t>
            </a:r>
            <a:endParaRPr lang="zh-CN" altLang="zh-CN" sz="2400" dirty="0"/>
          </a:p>
          <a:p>
            <a:r>
              <a:rPr lang="en-US" altLang="zh-CN" sz="2400" dirty="0"/>
              <a:t> </a:t>
            </a:r>
            <a:endParaRPr lang="zh-CN" altLang="zh-CN" sz="2400" dirty="0"/>
          </a:p>
        </p:txBody>
      </p:sp>
    </p:spTree>
    <p:extLst>
      <p:ext uri="{BB962C8B-B14F-4D97-AF65-F5344CB8AC3E}">
        <p14:creationId xmlns:p14="http://schemas.microsoft.com/office/powerpoint/2010/main" val="24136846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ctr"/>
            <a:endParaRPr lang="en-US" altLang="zh-CN" dirty="0" smtClean="0"/>
          </a:p>
          <a:p>
            <a:pPr algn="ctr"/>
            <a:endParaRPr lang="en-US" altLang="zh-CN" dirty="0" smtClean="0"/>
          </a:p>
          <a:p>
            <a:pPr algn="ctr"/>
            <a:endParaRPr lang="en-US" altLang="zh-CN" dirty="0"/>
          </a:p>
          <a:p>
            <a:pPr algn="ctr"/>
            <a:r>
              <a:rPr lang="zh-CN" altLang="en-US" dirty="0" smtClean="0"/>
              <a:t>对比</a:t>
            </a:r>
            <a:r>
              <a:rPr lang="en-US" altLang="zh-CN" dirty="0" smtClean="0"/>
              <a:t>/</a:t>
            </a:r>
            <a:r>
              <a:rPr lang="zh-CN" altLang="en-US" dirty="0" smtClean="0"/>
              <a:t>变化基本句型</a:t>
            </a:r>
            <a:r>
              <a:rPr lang="zh-CN" altLang="en-US" dirty="0" smtClean="0"/>
              <a:t>汇总</a:t>
            </a:r>
            <a:endParaRPr lang="zh-CN" altLang="en-US" dirty="0"/>
          </a:p>
        </p:txBody>
      </p:sp>
    </p:spTree>
    <p:extLst>
      <p:ext uri="{BB962C8B-B14F-4D97-AF65-F5344CB8AC3E}">
        <p14:creationId xmlns:p14="http://schemas.microsoft.com/office/powerpoint/2010/main" val="891388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提炼争论版</a:t>
            </a:r>
          </a:p>
        </p:txBody>
      </p:sp>
      <p:sp>
        <p:nvSpPr>
          <p:cNvPr id="3" name="内容占位符 2"/>
          <p:cNvSpPr>
            <a:spLocks noGrp="1"/>
          </p:cNvSpPr>
          <p:nvPr>
            <p:ph idx="1"/>
          </p:nvPr>
        </p:nvSpPr>
        <p:spPr/>
        <p:txBody>
          <a:bodyPr>
            <a:normAutofit/>
          </a:bodyPr>
          <a:lstStyle/>
          <a:p>
            <a:pPr marL="0" indent="0">
              <a:buNone/>
            </a:pPr>
            <a:endParaRPr lang="en-US" altLang="zh-CN" sz="2800" dirty="0" smtClean="0"/>
          </a:p>
          <a:p>
            <a:pPr marL="0" indent="0">
              <a:buNone/>
            </a:pPr>
            <a:endParaRPr lang="en-US" altLang="zh-CN" sz="2800" dirty="0"/>
          </a:p>
          <a:p>
            <a:r>
              <a:rPr lang="en-US" altLang="zh-CN" sz="2800" dirty="0" smtClean="0"/>
              <a:t>People have different views about whether a city should build more high-rise buildings or limit the height of them. </a:t>
            </a:r>
            <a:r>
              <a:rPr lang="en-US" altLang="zh-CN" sz="2800" dirty="0">
                <a:solidFill>
                  <a:srgbClr val="FF0000"/>
                </a:solidFill>
              </a:rPr>
              <a:t>From my point of view</a:t>
            </a:r>
            <a:r>
              <a:rPr lang="en-US" altLang="zh-CN" sz="2800" dirty="0"/>
              <a:t>, both </a:t>
            </a:r>
            <a:r>
              <a:rPr lang="en-US" altLang="zh-CN" sz="2800" dirty="0" smtClean="0"/>
              <a:t>types of constructions are </a:t>
            </a:r>
            <a:r>
              <a:rPr lang="en-US" altLang="zh-CN" sz="2800" dirty="0"/>
              <a:t>equally important to people’s life and work but they should be located in different parts of a city to make the best use of them. </a:t>
            </a:r>
            <a:endParaRPr lang="zh-CN" altLang="en-US" sz="2800" dirty="0"/>
          </a:p>
        </p:txBody>
      </p:sp>
    </p:spTree>
    <p:extLst>
      <p:ext uri="{BB962C8B-B14F-4D97-AF65-F5344CB8AC3E}">
        <p14:creationId xmlns:p14="http://schemas.microsoft.com/office/powerpoint/2010/main" val="39210141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对比句型</a:t>
            </a:r>
            <a:endParaRPr lang="zh-CN" altLang="en-US" sz="2800" dirty="0"/>
          </a:p>
        </p:txBody>
      </p:sp>
      <p:sp>
        <p:nvSpPr>
          <p:cNvPr id="3" name="内容占位符 2"/>
          <p:cNvSpPr>
            <a:spLocks noGrp="1"/>
          </p:cNvSpPr>
          <p:nvPr>
            <p:ph idx="1"/>
          </p:nvPr>
        </p:nvSpPr>
        <p:spPr/>
        <p:txBody>
          <a:bodyPr>
            <a:normAutofit lnSpcReduction="10000"/>
          </a:bodyPr>
          <a:lstStyle/>
          <a:p>
            <a:pPr lvl="0"/>
            <a:r>
              <a:rPr lang="en-US" sz="2800" dirty="0" smtClean="0"/>
              <a:t>1. The </a:t>
            </a:r>
            <a:r>
              <a:rPr lang="en-US" sz="2800" dirty="0"/>
              <a:t>cost of food </a:t>
            </a:r>
            <a:r>
              <a:rPr lang="en-US" sz="2800" dirty="0">
                <a:solidFill>
                  <a:srgbClr val="FF0000"/>
                </a:solidFill>
              </a:rPr>
              <a:t>accounted for </a:t>
            </a:r>
            <a:r>
              <a:rPr lang="en-US" sz="2800" dirty="0"/>
              <a:t>the largest proportion. </a:t>
            </a:r>
            <a:endParaRPr lang="en-US" sz="2800" dirty="0" smtClean="0"/>
          </a:p>
          <a:p>
            <a:pPr lvl="0"/>
            <a:endParaRPr lang="zh-CN" altLang="en-US" sz="2800" dirty="0"/>
          </a:p>
          <a:p>
            <a:pPr lvl="0"/>
            <a:r>
              <a:rPr lang="en-US" sz="2800" dirty="0" smtClean="0"/>
              <a:t>2. The </a:t>
            </a:r>
            <a:r>
              <a:rPr lang="en-US" sz="2800" dirty="0"/>
              <a:t>amount of money spent on food was the smallest/least. </a:t>
            </a:r>
            <a:endParaRPr lang="en-US" sz="2800" dirty="0" smtClean="0"/>
          </a:p>
          <a:p>
            <a:pPr lvl="0"/>
            <a:endParaRPr lang="zh-CN" altLang="en-US" sz="2800" dirty="0"/>
          </a:p>
          <a:p>
            <a:r>
              <a:rPr lang="en-US" sz="2800" dirty="0" smtClean="0"/>
              <a:t>3. British </a:t>
            </a:r>
            <a:r>
              <a:rPr lang="en-US" sz="2800" dirty="0"/>
              <a:t>consumers spent more money on all items than Germans</a:t>
            </a:r>
            <a:r>
              <a:rPr lang="en-US" sz="2800" dirty="0" smtClean="0"/>
              <a:t>.</a:t>
            </a:r>
          </a:p>
          <a:p>
            <a:endParaRPr lang="en-US" sz="2800" dirty="0" smtClean="0"/>
          </a:p>
          <a:p>
            <a:r>
              <a:rPr lang="en-US" altLang="zh-CN" sz="2800" dirty="0" smtClean="0"/>
              <a:t>4. There was a tiny/huge difference between A and B. </a:t>
            </a:r>
            <a:endParaRPr lang="zh-CN" altLang="en-US" sz="28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对比句型</a:t>
            </a:r>
            <a:endParaRPr lang="zh-CN" altLang="en-US" sz="2800" dirty="0"/>
          </a:p>
        </p:txBody>
      </p:sp>
      <p:sp>
        <p:nvSpPr>
          <p:cNvPr id="3" name="内容占位符 2"/>
          <p:cNvSpPr>
            <a:spLocks noGrp="1"/>
          </p:cNvSpPr>
          <p:nvPr>
            <p:ph idx="1"/>
          </p:nvPr>
        </p:nvSpPr>
        <p:spPr/>
        <p:txBody>
          <a:bodyPr>
            <a:normAutofit fontScale="92500" lnSpcReduction="10000"/>
          </a:bodyPr>
          <a:lstStyle/>
          <a:p>
            <a:pPr lvl="0"/>
            <a:r>
              <a:rPr lang="en-US" sz="2800" dirty="0" smtClean="0"/>
              <a:t>5. In </a:t>
            </a:r>
            <a:r>
              <a:rPr lang="en-US" sz="2800" dirty="0"/>
              <a:t>all the classes, the number of boys </a:t>
            </a:r>
            <a:r>
              <a:rPr lang="en-US" sz="2800" dirty="0">
                <a:solidFill>
                  <a:srgbClr val="FF0000"/>
                </a:solidFill>
              </a:rPr>
              <a:t>is larger than that of</a:t>
            </a:r>
            <a:r>
              <a:rPr lang="en-US" sz="2800" dirty="0"/>
              <a:t> girls. </a:t>
            </a:r>
            <a:endParaRPr lang="en-US" sz="2800" dirty="0" smtClean="0"/>
          </a:p>
          <a:p>
            <a:pPr lvl="0"/>
            <a:endParaRPr lang="zh-CN" altLang="en-US" sz="2800" dirty="0"/>
          </a:p>
          <a:p>
            <a:pPr lvl="0"/>
            <a:r>
              <a:rPr lang="en-US" sz="2800" dirty="0" smtClean="0"/>
              <a:t>6. The </a:t>
            </a:r>
            <a:r>
              <a:rPr lang="en-US" sz="2800" dirty="0"/>
              <a:t>smoking rate of men </a:t>
            </a:r>
            <a:r>
              <a:rPr lang="en-US" sz="2800" dirty="0">
                <a:solidFill>
                  <a:srgbClr val="FF0000"/>
                </a:solidFill>
              </a:rPr>
              <a:t>was slightly/significantly higher</a:t>
            </a:r>
            <a:r>
              <a:rPr lang="en-US" sz="2800" dirty="0"/>
              <a:t> than that of women. </a:t>
            </a:r>
            <a:endParaRPr lang="en-US" sz="2800" dirty="0" smtClean="0"/>
          </a:p>
          <a:p>
            <a:pPr lvl="0"/>
            <a:endParaRPr lang="zh-CN" altLang="en-US" sz="2800" dirty="0"/>
          </a:p>
          <a:p>
            <a:pPr lvl="0"/>
            <a:r>
              <a:rPr lang="en-US" sz="2800" dirty="0" smtClean="0"/>
              <a:t>7. The </a:t>
            </a:r>
            <a:r>
              <a:rPr lang="en-US" sz="2800" dirty="0"/>
              <a:t>consumption of beef was slightly higher than that of lamb in 1991, </a:t>
            </a:r>
            <a:r>
              <a:rPr lang="en-US" sz="2800" dirty="0">
                <a:solidFill>
                  <a:srgbClr val="FF0000"/>
                </a:solidFill>
              </a:rPr>
              <a:t>with 250 and 230 grams respectively</a:t>
            </a:r>
            <a:r>
              <a:rPr lang="en-US" sz="2800" dirty="0"/>
              <a:t>. </a:t>
            </a:r>
            <a:endParaRPr lang="en-US" sz="2800" dirty="0" smtClean="0"/>
          </a:p>
          <a:p>
            <a:pPr lvl="0"/>
            <a:endParaRPr lang="en-US" altLang="zh-CN" sz="2800" dirty="0"/>
          </a:p>
          <a:p>
            <a:pPr lvl="0"/>
            <a:r>
              <a:rPr lang="en-US" altLang="zh-CN" sz="2800" dirty="0" smtClean="0"/>
              <a:t>8. </a:t>
            </a:r>
            <a:r>
              <a:rPr lang="en-US" sz="2800" dirty="0"/>
              <a:t>The proportion of people aged over 65 was the highest.</a:t>
            </a:r>
            <a:endParaRPr lang="zh-CN" altLang="en-US" sz="28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变化句型</a:t>
            </a:r>
            <a:endParaRPr lang="zh-CN" altLang="en-US" sz="2800" dirty="0"/>
          </a:p>
        </p:txBody>
      </p:sp>
      <p:sp>
        <p:nvSpPr>
          <p:cNvPr id="3" name="内容占位符 2"/>
          <p:cNvSpPr>
            <a:spLocks noGrp="1"/>
          </p:cNvSpPr>
          <p:nvPr>
            <p:ph idx="1"/>
          </p:nvPr>
        </p:nvSpPr>
        <p:spPr/>
        <p:txBody>
          <a:bodyPr>
            <a:normAutofit/>
          </a:bodyPr>
          <a:lstStyle/>
          <a:p>
            <a:pPr lvl="0" algn="ctr"/>
            <a:r>
              <a:rPr lang="zh-CN" altLang="en-US" sz="2800" dirty="0" smtClean="0"/>
              <a:t>这几个基本动词就够了</a:t>
            </a:r>
            <a:endParaRPr lang="en-US" altLang="zh-CN" sz="2800" dirty="0" smtClean="0"/>
          </a:p>
          <a:p>
            <a:pPr lvl="0" algn="ctr"/>
            <a:endParaRPr lang="en-US" sz="2800" dirty="0" smtClean="0"/>
          </a:p>
          <a:p>
            <a:pPr lvl="0"/>
            <a:r>
              <a:rPr lang="en-US" sz="2800" dirty="0" smtClean="0"/>
              <a:t>increase—rise—grow</a:t>
            </a:r>
            <a:endParaRPr lang="zh-CN" altLang="en-US" sz="2800" dirty="0"/>
          </a:p>
          <a:p>
            <a:r>
              <a:rPr lang="en-US" sz="2800" dirty="0" smtClean="0"/>
              <a:t>increased—rose—grew</a:t>
            </a:r>
          </a:p>
          <a:p>
            <a:endParaRPr lang="zh-CN" altLang="en-US" sz="2800" dirty="0"/>
          </a:p>
          <a:p>
            <a:r>
              <a:rPr lang="en-US" sz="2800" dirty="0"/>
              <a:t>decrease—decline—fall</a:t>
            </a:r>
            <a:endParaRPr lang="zh-CN" altLang="en-US" sz="2800" dirty="0"/>
          </a:p>
          <a:p>
            <a:r>
              <a:rPr lang="en-US" sz="2800" dirty="0"/>
              <a:t>decreased—declined—fell</a:t>
            </a:r>
            <a:endParaRPr lang="zh-CN" altLang="en-US" sz="2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变化句型</a:t>
            </a:r>
            <a:endParaRPr lang="zh-CN" altLang="en-US" sz="2800" dirty="0"/>
          </a:p>
        </p:txBody>
      </p:sp>
      <p:sp>
        <p:nvSpPr>
          <p:cNvPr id="3" name="内容占位符 2"/>
          <p:cNvSpPr>
            <a:spLocks noGrp="1"/>
          </p:cNvSpPr>
          <p:nvPr>
            <p:ph idx="1"/>
          </p:nvPr>
        </p:nvSpPr>
        <p:spPr/>
        <p:txBody>
          <a:bodyPr>
            <a:normAutofit/>
          </a:bodyPr>
          <a:lstStyle/>
          <a:p>
            <a:pPr lvl="0"/>
            <a:endParaRPr lang="en-US" sz="2800" dirty="0" smtClean="0"/>
          </a:p>
          <a:p>
            <a:r>
              <a:rPr lang="en-US" sz="2800" dirty="0"/>
              <a:t>Slightly—marginally—</a:t>
            </a:r>
            <a:r>
              <a:rPr lang="zh-CN" altLang="en-US" sz="2800" dirty="0"/>
              <a:t>微小</a:t>
            </a:r>
            <a:r>
              <a:rPr lang="en-US" sz="2800" dirty="0"/>
              <a:t>/</a:t>
            </a:r>
            <a:r>
              <a:rPr lang="zh-CN" altLang="en-US" sz="2800" dirty="0"/>
              <a:t>差距很</a:t>
            </a:r>
            <a:r>
              <a:rPr lang="zh-CN" altLang="en-US" sz="2800" dirty="0" smtClean="0"/>
              <a:t>小</a:t>
            </a:r>
            <a:endParaRPr lang="en-US" altLang="zh-CN" sz="2800" dirty="0" smtClean="0"/>
          </a:p>
          <a:p>
            <a:endParaRPr lang="zh-CN" altLang="en-US" sz="2800" dirty="0"/>
          </a:p>
          <a:p>
            <a:r>
              <a:rPr lang="en-US" sz="2800" dirty="0"/>
              <a:t>Considerably—remarkably—</a:t>
            </a:r>
            <a:r>
              <a:rPr lang="zh-CN" altLang="en-US" sz="2800" dirty="0" smtClean="0"/>
              <a:t>可观</a:t>
            </a:r>
            <a:endParaRPr lang="en-US" altLang="zh-CN" sz="2800" dirty="0" smtClean="0"/>
          </a:p>
          <a:p>
            <a:endParaRPr lang="zh-CN" altLang="en-US" sz="2800" dirty="0"/>
          </a:p>
          <a:p>
            <a:r>
              <a:rPr lang="en-US" sz="2800" dirty="0"/>
              <a:t>Significantly—substantially—</a:t>
            </a:r>
            <a:r>
              <a:rPr lang="zh-CN" altLang="en-US" sz="2800" dirty="0"/>
              <a:t>极其</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变化句型</a:t>
            </a:r>
            <a:endParaRPr lang="zh-CN" altLang="en-US" sz="2800" dirty="0"/>
          </a:p>
        </p:txBody>
      </p:sp>
      <p:sp>
        <p:nvSpPr>
          <p:cNvPr id="3" name="内容占位符 2"/>
          <p:cNvSpPr>
            <a:spLocks noGrp="1"/>
          </p:cNvSpPr>
          <p:nvPr>
            <p:ph idx="1"/>
          </p:nvPr>
        </p:nvSpPr>
        <p:spPr/>
        <p:txBody>
          <a:bodyPr>
            <a:normAutofit/>
          </a:bodyPr>
          <a:lstStyle/>
          <a:p>
            <a:pPr lvl="0"/>
            <a:endParaRPr lang="en-US" sz="2800" dirty="0" smtClean="0"/>
          </a:p>
          <a:p>
            <a:r>
              <a:rPr lang="en-US" sz="2800" dirty="0"/>
              <a:t>1). </a:t>
            </a:r>
            <a:r>
              <a:rPr lang="en-US" sz="2800" u="sng" dirty="0"/>
              <a:t>The proportion of people over 65 years old</a:t>
            </a:r>
            <a:r>
              <a:rPr lang="en-US" sz="2800" dirty="0"/>
              <a:t> </a:t>
            </a:r>
            <a:r>
              <a:rPr lang="en-US" sz="2800" dirty="0">
                <a:solidFill>
                  <a:srgbClr val="FF0000"/>
                </a:solidFill>
              </a:rPr>
              <a:t>increased significantly </a:t>
            </a:r>
            <a:r>
              <a:rPr lang="en-US" sz="2800" dirty="0"/>
              <a:t>from 13% in 1991 to 40% in 2011. </a:t>
            </a:r>
            <a:endParaRPr lang="en-US" sz="2800" dirty="0" smtClean="0"/>
          </a:p>
          <a:p>
            <a:endParaRPr lang="zh-CN" altLang="en-US" sz="2800" dirty="0"/>
          </a:p>
          <a:p>
            <a:r>
              <a:rPr lang="en-US" sz="2800" dirty="0"/>
              <a:t>2). </a:t>
            </a:r>
            <a:r>
              <a:rPr lang="en-US" sz="2800" u="sng" dirty="0"/>
              <a:t>The number of high school graduates who attended the High Test</a:t>
            </a:r>
            <a:r>
              <a:rPr lang="en-US" sz="2800" dirty="0"/>
              <a:t> </a:t>
            </a:r>
            <a:r>
              <a:rPr lang="en-US" sz="2800" dirty="0">
                <a:solidFill>
                  <a:srgbClr val="FF0000"/>
                </a:solidFill>
              </a:rPr>
              <a:t>decreased considerably </a:t>
            </a:r>
            <a:r>
              <a:rPr lang="en-US" sz="2800" dirty="0"/>
              <a:t>from 3.5 million in 2011 to 3.2 million in 2015. </a:t>
            </a:r>
            <a:endParaRPr lang="zh-CN" altLang="en-US" sz="28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变化句型</a:t>
            </a:r>
            <a:endParaRPr lang="zh-CN" altLang="en-US" sz="2800" dirty="0"/>
          </a:p>
        </p:txBody>
      </p:sp>
      <p:sp>
        <p:nvSpPr>
          <p:cNvPr id="3" name="内容占位符 2"/>
          <p:cNvSpPr>
            <a:spLocks noGrp="1"/>
          </p:cNvSpPr>
          <p:nvPr>
            <p:ph idx="1"/>
          </p:nvPr>
        </p:nvSpPr>
        <p:spPr/>
        <p:txBody>
          <a:bodyPr>
            <a:normAutofit/>
          </a:bodyPr>
          <a:lstStyle/>
          <a:p>
            <a:pPr lvl="0">
              <a:buNone/>
            </a:pPr>
            <a:endParaRPr lang="en-US" sz="2800" dirty="0" smtClean="0"/>
          </a:p>
          <a:p>
            <a:pPr lvl="0"/>
            <a:r>
              <a:rPr lang="zh-CN" altLang="en-US" sz="2800" dirty="0"/>
              <a:t>词组短语</a:t>
            </a:r>
          </a:p>
          <a:p>
            <a:r>
              <a:rPr lang="en-US" sz="2800" dirty="0"/>
              <a:t>1). …….saw a (</a:t>
            </a:r>
            <a:r>
              <a:rPr lang="zh-CN" altLang="en-US" sz="2800" dirty="0"/>
              <a:t>形容词</a:t>
            </a:r>
            <a:r>
              <a:rPr lang="en-US" sz="2800" dirty="0"/>
              <a:t>) increase/rise/decrease/fall—</a:t>
            </a:r>
            <a:r>
              <a:rPr lang="zh-CN" altLang="en-US" sz="2800" dirty="0"/>
              <a:t>名词</a:t>
            </a:r>
            <a:r>
              <a:rPr lang="zh-CN" altLang="en-US" sz="2800" dirty="0" smtClean="0"/>
              <a:t>词性</a:t>
            </a:r>
            <a:endParaRPr lang="en-US" altLang="zh-CN" sz="2800" dirty="0" smtClean="0"/>
          </a:p>
          <a:p>
            <a:endParaRPr lang="zh-CN" altLang="en-US" sz="2800" dirty="0"/>
          </a:p>
          <a:p>
            <a:r>
              <a:rPr lang="en-US" sz="2800" dirty="0"/>
              <a:t>2). ……witnessed a (</a:t>
            </a:r>
            <a:r>
              <a:rPr lang="zh-CN" altLang="en-US" sz="2800" dirty="0"/>
              <a:t>形容词</a:t>
            </a:r>
            <a:r>
              <a:rPr lang="en-US" sz="2800" dirty="0" smtClean="0"/>
              <a:t>) increase/rise/decrease/fall</a:t>
            </a:r>
            <a:r>
              <a:rPr lang="en-US" sz="2800" dirty="0"/>
              <a:t>—</a:t>
            </a:r>
            <a:r>
              <a:rPr lang="zh-CN" altLang="en-US" sz="2800" dirty="0"/>
              <a:t>名词</a:t>
            </a:r>
            <a:r>
              <a:rPr lang="zh-CN" altLang="en-US" sz="2800" dirty="0" smtClean="0"/>
              <a:t>词性</a:t>
            </a:r>
            <a:endParaRPr lang="en-US" altLang="zh-CN" sz="2800" dirty="0" smtClean="0"/>
          </a:p>
          <a:p>
            <a:endParaRPr lang="zh-CN" altLang="en-US" sz="2800" dirty="0"/>
          </a:p>
          <a:p>
            <a:r>
              <a:rPr lang="en-US" sz="2800" dirty="0"/>
              <a:t>3). ……showed a/an upward/downward trend……</a:t>
            </a:r>
            <a:endParaRPr lang="zh-CN" altLang="en-US" sz="28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变化句型</a:t>
            </a:r>
            <a:endParaRPr lang="zh-CN" altLang="en-US" sz="2800" dirty="0"/>
          </a:p>
        </p:txBody>
      </p:sp>
      <p:sp>
        <p:nvSpPr>
          <p:cNvPr id="3" name="内容占位符 2"/>
          <p:cNvSpPr>
            <a:spLocks noGrp="1"/>
          </p:cNvSpPr>
          <p:nvPr>
            <p:ph idx="1"/>
          </p:nvPr>
        </p:nvSpPr>
        <p:spPr/>
        <p:txBody>
          <a:bodyPr>
            <a:noAutofit/>
          </a:bodyPr>
          <a:lstStyle/>
          <a:p>
            <a:r>
              <a:rPr lang="en-US" sz="2800" dirty="0"/>
              <a:t>A: The cost of textbooks saw an obvious increase, rising from 200 </a:t>
            </a:r>
            <a:r>
              <a:rPr lang="en-US" sz="2800" dirty="0" err="1"/>
              <a:t>yuan</a:t>
            </a:r>
            <a:r>
              <a:rPr lang="en-US" sz="2800" dirty="0"/>
              <a:t> to 260. </a:t>
            </a:r>
            <a:endParaRPr lang="en-US" sz="2800" dirty="0" smtClean="0"/>
          </a:p>
          <a:p>
            <a:endParaRPr lang="zh-CN" altLang="en-US" sz="2800" dirty="0"/>
          </a:p>
          <a:p>
            <a:r>
              <a:rPr lang="en-US" sz="2800" dirty="0"/>
              <a:t>B:  The percentage of families having only one child witnessed a dramatic increase from 23% in 1995 to 60% in 2015. </a:t>
            </a:r>
            <a:endParaRPr lang="en-US" sz="2800" dirty="0" smtClean="0"/>
          </a:p>
          <a:p>
            <a:endParaRPr lang="zh-CN" altLang="en-US" sz="2800" dirty="0"/>
          </a:p>
          <a:p>
            <a:r>
              <a:rPr lang="en-US" sz="2800" dirty="0"/>
              <a:t>C:  The number of cars using clean energy showed an upward trend, increasing from 350,000 in 2012 to 600,000 in 2015. </a:t>
            </a:r>
            <a:endParaRPr lang="zh-CN" altLang="en-US" sz="28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变化句型</a:t>
            </a:r>
            <a:endParaRPr lang="zh-CN" altLang="en-US" sz="2800" dirty="0"/>
          </a:p>
        </p:txBody>
      </p:sp>
      <p:sp>
        <p:nvSpPr>
          <p:cNvPr id="3" name="内容占位符 2"/>
          <p:cNvSpPr>
            <a:spLocks noGrp="1"/>
          </p:cNvSpPr>
          <p:nvPr>
            <p:ph idx="1"/>
          </p:nvPr>
        </p:nvSpPr>
        <p:spPr/>
        <p:txBody>
          <a:bodyPr>
            <a:normAutofit/>
          </a:bodyPr>
          <a:lstStyle/>
          <a:p>
            <a:pPr lvl="0"/>
            <a:r>
              <a:rPr lang="zh-CN" altLang="en-US" sz="2400" dirty="0"/>
              <a:t>特殊变化</a:t>
            </a:r>
          </a:p>
          <a:p>
            <a:r>
              <a:rPr lang="en-US" sz="2400" dirty="0"/>
              <a:t>Double </a:t>
            </a:r>
            <a:r>
              <a:rPr lang="zh-CN" altLang="en-US" sz="2400" dirty="0"/>
              <a:t>增长</a:t>
            </a:r>
            <a:r>
              <a:rPr lang="zh-CN" altLang="en-US" sz="2400" dirty="0" smtClean="0"/>
              <a:t>一倍      </a:t>
            </a:r>
            <a:r>
              <a:rPr lang="en-US" sz="2400" dirty="0" smtClean="0"/>
              <a:t>Triple </a:t>
            </a:r>
            <a:r>
              <a:rPr lang="zh-CN" altLang="en-US" sz="2400" dirty="0" smtClean="0"/>
              <a:t>增长两倍</a:t>
            </a:r>
          </a:p>
          <a:p>
            <a:r>
              <a:rPr lang="en-US" sz="2400" dirty="0" smtClean="0"/>
              <a:t>Half—halved </a:t>
            </a:r>
            <a:r>
              <a:rPr lang="zh-CN" altLang="en-US" sz="2400" dirty="0"/>
              <a:t>减少</a:t>
            </a:r>
            <a:r>
              <a:rPr lang="zh-CN" altLang="en-US" sz="2400" dirty="0" smtClean="0"/>
              <a:t>一半</a:t>
            </a:r>
            <a:endParaRPr lang="en-US" altLang="zh-CN" sz="2400" dirty="0" smtClean="0"/>
          </a:p>
          <a:p>
            <a:endParaRPr lang="zh-CN" altLang="en-US" sz="2400" dirty="0"/>
          </a:p>
          <a:p>
            <a:r>
              <a:rPr lang="en-US" sz="2400" dirty="0"/>
              <a:t>1). The number of Chinese tourists who visited Japan and South Korea </a:t>
            </a:r>
            <a:r>
              <a:rPr lang="en-US" sz="2400" u="sng" dirty="0"/>
              <a:t>doubled</a:t>
            </a:r>
            <a:r>
              <a:rPr lang="en-US" sz="2400" dirty="0"/>
              <a:t> over the ten years, rising from 1.5 million in 2005 to 3 million in 2015. </a:t>
            </a:r>
            <a:endParaRPr lang="en-US" sz="2400" dirty="0" smtClean="0"/>
          </a:p>
          <a:p>
            <a:endParaRPr lang="zh-CN" altLang="en-US" sz="2400" dirty="0"/>
          </a:p>
          <a:p>
            <a:r>
              <a:rPr lang="en-US" sz="2400" dirty="0"/>
              <a:t>2). The number of wild birds in the US almost </a:t>
            </a:r>
            <a:r>
              <a:rPr lang="en-US" sz="2400" u="sng" dirty="0"/>
              <a:t>halved</a:t>
            </a:r>
            <a:r>
              <a:rPr lang="en-US" sz="2400" dirty="0"/>
              <a:t>, declining from 5 million in 2010 to 2.7 million in 2015. </a:t>
            </a:r>
            <a:endParaRPr lang="zh-CN" altLang="en-US" sz="24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变化句型</a:t>
            </a:r>
            <a:endParaRPr lang="zh-CN" altLang="en-US" sz="2800" dirty="0"/>
          </a:p>
        </p:txBody>
      </p:sp>
      <p:sp>
        <p:nvSpPr>
          <p:cNvPr id="3" name="内容占位符 2"/>
          <p:cNvSpPr>
            <a:spLocks noGrp="1"/>
          </p:cNvSpPr>
          <p:nvPr>
            <p:ph idx="1"/>
          </p:nvPr>
        </p:nvSpPr>
        <p:spPr/>
        <p:txBody>
          <a:bodyPr>
            <a:normAutofit/>
          </a:bodyPr>
          <a:lstStyle/>
          <a:p>
            <a:pPr lvl="0"/>
            <a:endParaRPr lang="en-US" altLang="zh-CN" sz="2400" dirty="0" smtClean="0"/>
          </a:p>
          <a:p>
            <a:pPr lvl="0"/>
            <a:r>
              <a:rPr lang="zh-CN" altLang="en-US" sz="2400" dirty="0" smtClean="0"/>
              <a:t>特殊变化</a:t>
            </a:r>
            <a:endParaRPr lang="en-US" altLang="zh-CN" sz="2400" dirty="0" smtClean="0"/>
          </a:p>
          <a:p>
            <a:pPr lvl="0"/>
            <a:endParaRPr lang="en-US" altLang="zh-CN" sz="2400" dirty="0" smtClean="0"/>
          </a:p>
          <a:p>
            <a:r>
              <a:rPr lang="en-US" altLang="zh-CN" sz="2400" dirty="0" smtClean="0"/>
              <a:t>3).</a:t>
            </a:r>
            <a:r>
              <a:rPr lang="zh-CN" altLang="zh-CN" sz="2400" dirty="0" smtClean="0"/>
              <a:t>先</a:t>
            </a:r>
            <a:r>
              <a:rPr lang="en-US" altLang="zh-CN" sz="2400" dirty="0" smtClean="0"/>
              <a:t>…..</a:t>
            </a:r>
            <a:r>
              <a:rPr lang="zh-CN" altLang="zh-CN" sz="2400" dirty="0" smtClean="0"/>
              <a:t>再</a:t>
            </a:r>
            <a:r>
              <a:rPr lang="en-US" altLang="zh-CN" sz="2400" dirty="0" smtClean="0"/>
              <a:t>…..</a:t>
            </a:r>
          </a:p>
          <a:p>
            <a:endParaRPr lang="zh-CN" altLang="zh-CN" sz="2400" dirty="0" smtClean="0"/>
          </a:p>
          <a:p>
            <a:r>
              <a:rPr lang="en-US" altLang="zh-CN" sz="2400" dirty="0" smtClean="0"/>
              <a:t>The cost of books </a:t>
            </a:r>
            <a:r>
              <a:rPr lang="en-US" altLang="zh-CN" sz="2400" u="sng" dirty="0" smtClean="0"/>
              <a:t>had increased</a:t>
            </a:r>
            <a:r>
              <a:rPr lang="en-US" altLang="zh-CN" sz="2400" dirty="0" smtClean="0"/>
              <a:t> to 23% </a:t>
            </a:r>
            <a:r>
              <a:rPr lang="en-US" altLang="zh-CN" sz="2400" u="sng" dirty="0" smtClean="0"/>
              <a:t>by 1991 before</a:t>
            </a:r>
            <a:r>
              <a:rPr lang="en-US" altLang="zh-CN" sz="2400" dirty="0" smtClean="0"/>
              <a:t> decreasing to only 9% by the end of the period. </a:t>
            </a:r>
            <a:endParaRPr lang="zh-CN" altLang="zh-CN" sz="2400" dirty="0" smtClean="0"/>
          </a:p>
          <a:p>
            <a:pPr lvl="0"/>
            <a:endParaRPr lang="zh-CN" altLang="en-US" sz="2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第</a:t>
            </a:r>
            <a:r>
              <a:rPr lang="zh-CN" altLang="en-US" sz="2800" dirty="0" smtClean="0"/>
              <a:t>一段改写介绍</a:t>
            </a:r>
            <a:endParaRPr lang="zh-CN" altLang="en-US" sz="2800" dirty="0"/>
          </a:p>
        </p:txBody>
      </p:sp>
      <p:sp>
        <p:nvSpPr>
          <p:cNvPr id="3" name="内容占位符 2"/>
          <p:cNvSpPr>
            <a:spLocks noGrp="1"/>
          </p:cNvSpPr>
          <p:nvPr>
            <p:ph idx="1"/>
          </p:nvPr>
        </p:nvSpPr>
        <p:spPr/>
        <p:txBody>
          <a:bodyPr>
            <a:normAutofit/>
          </a:bodyPr>
          <a:lstStyle/>
          <a:p>
            <a:endParaRPr lang="en-US" altLang="zh-CN" sz="2800" dirty="0" smtClean="0"/>
          </a:p>
          <a:p>
            <a:pPr lvl="0"/>
            <a:r>
              <a:rPr lang="en-US" sz="2800" dirty="0" smtClean="0"/>
              <a:t>1. The </a:t>
            </a:r>
            <a:r>
              <a:rPr lang="en-US" sz="2800" dirty="0"/>
              <a:t>chart shows information about </a:t>
            </a:r>
            <a:r>
              <a:rPr lang="zh-CN" altLang="en-US" sz="2800" dirty="0"/>
              <a:t>名词短语</a:t>
            </a:r>
            <a:r>
              <a:rPr lang="en-US" sz="2800" dirty="0"/>
              <a:t>/</a:t>
            </a:r>
            <a:r>
              <a:rPr lang="zh-CN" altLang="en-US" sz="2800" dirty="0"/>
              <a:t>疑问句</a:t>
            </a:r>
            <a:r>
              <a:rPr lang="en-US" sz="2800" dirty="0"/>
              <a:t>(how….). </a:t>
            </a:r>
            <a:endParaRPr lang="en-US" sz="2800" dirty="0" smtClean="0"/>
          </a:p>
          <a:p>
            <a:pPr lvl="0"/>
            <a:endParaRPr lang="zh-CN" altLang="en-US" sz="2800" dirty="0"/>
          </a:p>
          <a:p>
            <a:r>
              <a:rPr lang="zh-CN" altLang="en-US" sz="2800" dirty="0"/>
              <a:t>例句：</a:t>
            </a:r>
            <a:r>
              <a:rPr lang="en-US" sz="2800" dirty="0"/>
              <a:t>The chart gives information about expenditures on six kinds of consumer products in four different countries in 1992. </a:t>
            </a:r>
            <a:endParaRPr lang="zh-CN" alt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写出事实版</a:t>
            </a:r>
            <a:endParaRPr lang="zh-CN" altLang="en-US" sz="2800" dirty="0"/>
          </a:p>
        </p:txBody>
      </p:sp>
      <p:sp>
        <p:nvSpPr>
          <p:cNvPr id="3" name="内容占位符 2"/>
          <p:cNvSpPr>
            <a:spLocks noGrp="1"/>
          </p:cNvSpPr>
          <p:nvPr>
            <p:ph idx="1"/>
          </p:nvPr>
        </p:nvSpPr>
        <p:spPr/>
        <p:txBody>
          <a:bodyPr>
            <a:normAutofit/>
          </a:bodyPr>
          <a:lstStyle/>
          <a:p>
            <a:pPr marL="0" indent="0">
              <a:buNone/>
            </a:pPr>
            <a:endParaRPr lang="en-US" altLang="zh-CN" sz="2800" dirty="0" smtClean="0"/>
          </a:p>
          <a:p>
            <a:pPr marL="0" indent="0">
              <a:buNone/>
            </a:pPr>
            <a:endParaRPr lang="en-US" altLang="zh-CN" sz="2800" dirty="0"/>
          </a:p>
          <a:p>
            <a:r>
              <a:rPr lang="en-US" altLang="zh-CN" sz="2800" dirty="0" smtClean="0"/>
              <a:t>Some </a:t>
            </a:r>
            <a:r>
              <a:rPr lang="en-US" altLang="zh-CN" sz="2800" dirty="0"/>
              <a:t>cities have a large number of high-rise buildings, while in others there is a limit to the height of </a:t>
            </a:r>
            <a:r>
              <a:rPr lang="en-US" altLang="zh-CN" sz="2800" dirty="0" smtClean="0"/>
              <a:t>buildings. </a:t>
            </a:r>
            <a:r>
              <a:rPr lang="en-US" altLang="zh-CN" sz="2800" dirty="0">
                <a:solidFill>
                  <a:srgbClr val="FF0000"/>
                </a:solidFill>
              </a:rPr>
              <a:t>From my point of view</a:t>
            </a:r>
            <a:r>
              <a:rPr lang="en-US" altLang="zh-CN" sz="2800" dirty="0"/>
              <a:t>, both types of constructions are equally important to people’s life and work but they should be located in different parts of a city to make the best use of them. </a:t>
            </a:r>
            <a:endParaRPr lang="zh-CN" altLang="en-US" sz="2800" dirty="0"/>
          </a:p>
        </p:txBody>
      </p:sp>
    </p:spTree>
    <p:extLst>
      <p:ext uri="{BB962C8B-B14F-4D97-AF65-F5344CB8AC3E}">
        <p14:creationId xmlns:p14="http://schemas.microsoft.com/office/powerpoint/2010/main" val="254604710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第</a:t>
            </a:r>
            <a:r>
              <a:rPr lang="zh-CN" altLang="en-US" sz="2800" dirty="0" smtClean="0"/>
              <a:t>一段改写介绍</a:t>
            </a:r>
            <a:endParaRPr lang="zh-CN" altLang="en-US" sz="2800" dirty="0"/>
          </a:p>
        </p:txBody>
      </p:sp>
      <p:sp>
        <p:nvSpPr>
          <p:cNvPr id="3" name="内容占位符 2"/>
          <p:cNvSpPr>
            <a:spLocks noGrp="1"/>
          </p:cNvSpPr>
          <p:nvPr>
            <p:ph idx="1"/>
          </p:nvPr>
        </p:nvSpPr>
        <p:spPr/>
        <p:txBody>
          <a:bodyPr>
            <a:normAutofit fontScale="85000" lnSpcReduction="20000"/>
          </a:bodyPr>
          <a:lstStyle/>
          <a:p>
            <a:endParaRPr lang="en-US" altLang="zh-CN" dirty="0" smtClean="0"/>
          </a:p>
          <a:p>
            <a:pPr lvl="0"/>
            <a:r>
              <a:rPr lang="en-US" dirty="0" smtClean="0"/>
              <a:t>2. These </a:t>
            </a:r>
            <a:r>
              <a:rPr lang="en-US" dirty="0"/>
              <a:t>chart</a:t>
            </a:r>
            <a:r>
              <a:rPr lang="en-US" u="sng" dirty="0">
                <a:solidFill>
                  <a:srgbClr val="FF0000"/>
                </a:solidFill>
              </a:rPr>
              <a:t>s</a:t>
            </a:r>
            <a:r>
              <a:rPr lang="en-US" dirty="0"/>
              <a:t> give data regarding the popularity of three kinds of music </a:t>
            </a:r>
            <a:r>
              <a:rPr lang="en-US" u="sng" dirty="0"/>
              <a:t>between</a:t>
            </a:r>
            <a:r>
              <a:rPr lang="en-US" dirty="0"/>
              <a:t> genders and </a:t>
            </a:r>
            <a:r>
              <a:rPr lang="en-US" u="sng" dirty="0"/>
              <a:t>among</a:t>
            </a:r>
            <a:r>
              <a:rPr lang="en-US" dirty="0"/>
              <a:t> different age groups</a:t>
            </a:r>
            <a:r>
              <a:rPr lang="en-US" dirty="0" smtClean="0"/>
              <a:t>.</a:t>
            </a:r>
          </a:p>
          <a:p>
            <a:pPr lvl="0"/>
            <a:endParaRPr lang="en-US" dirty="0" smtClean="0"/>
          </a:p>
          <a:p>
            <a:pPr lvl="0"/>
            <a:r>
              <a:rPr lang="en-US" dirty="0" smtClean="0"/>
              <a:t>3. The </a:t>
            </a:r>
            <a:r>
              <a:rPr lang="en-US" dirty="0"/>
              <a:t>graph illustrates </a:t>
            </a:r>
            <a:r>
              <a:rPr lang="en-US" dirty="0">
                <a:solidFill>
                  <a:srgbClr val="FF0000"/>
                </a:solidFill>
              </a:rPr>
              <a:t>how</a:t>
            </a:r>
            <a:r>
              <a:rPr lang="en-US" dirty="0"/>
              <a:t> the percentages of TV viewers and radio listeners </a:t>
            </a:r>
            <a:r>
              <a:rPr lang="en-US" dirty="0">
                <a:solidFill>
                  <a:srgbClr val="FF0000"/>
                </a:solidFill>
              </a:rPr>
              <a:t>changed</a:t>
            </a:r>
            <a:r>
              <a:rPr lang="en-US" dirty="0"/>
              <a:t> during a period of 24 hours. </a:t>
            </a:r>
            <a:endParaRPr lang="zh-CN" altLang="en-US" dirty="0"/>
          </a:p>
          <a:p>
            <a:r>
              <a:rPr lang="en-US" dirty="0"/>
              <a:t> </a:t>
            </a:r>
            <a:endParaRPr lang="zh-CN" altLang="en-US" dirty="0"/>
          </a:p>
          <a:p>
            <a:pPr lvl="0"/>
            <a:r>
              <a:rPr lang="en-US" dirty="0" smtClean="0"/>
              <a:t>4. These </a:t>
            </a:r>
            <a:r>
              <a:rPr lang="en-US" dirty="0"/>
              <a:t>charts </a:t>
            </a:r>
            <a:r>
              <a:rPr lang="en-US" dirty="0">
                <a:solidFill>
                  <a:srgbClr val="FF0000"/>
                </a:solidFill>
              </a:rPr>
              <a:t>compare</a:t>
            </a:r>
            <a:r>
              <a:rPr lang="en-US" dirty="0"/>
              <a:t> five countries </a:t>
            </a:r>
            <a:r>
              <a:rPr lang="en-US" dirty="0">
                <a:solidFill>
                  <a:srgbClr val="FF0000"/>
                </a:solidFill>
              </a:rPr>
              <a:t>in terms of </a:t>
            </a:r>
            <a:r>
              <a:rPr lang="en-US" altLang="zh-CN" dirty="0" smtClean="0"/>
              <a:t>their</a:t>
            </a:r>
            <a:r>
              <a:rPr lang="en-US" altLang="zh-CN" dirty="0" smtClean="0">
                <a:solidFill>
                  <a:srgbClr val="FF0000"/>
                </a:solidFill>
              </a:rPr>
              <a:t> </a:t>
            </a:r>
            <a:r>
              <a:rPr lang="en-US" dirty="0" smtClean="0"/>
              <a:t>illiteracy </a:t>
            </a:r>
            <a:r>
              <a:rPr lang="en-US" dirty="0"/>
              <a:t>rates of males and females in 1990. </a:t>
            </a:r>
            <a:endParaRPr lang="zh-CN" altLang="en-US" dirty="0"/>
          </a:p>
          <a:p>
            <a:pPr lvl="0"/>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endParaRPr lang="zh-CN" altLang="en-US" sz="2800" dirty="0"/>
          </a:p>
        </p:txBody>
      </p:sp>
      <p:sp>
        <p:nvSpPr>
          <p:cNvPr id="3" name="内容占位符 2"/>
          <p:cNvSpPr>
            <a:spLocks noGrp="1"/>
          </p:cNvSpPr>
          <p:nvPr>
            <p:ph idx="1"/>
          </p:nvPr>
        </p:nvSpPr>
        <p:spPr/>
        <p:txBody>
          <a:bodyPr>
            <a:normAutofit/>
          </a:bodyPr>
          <a:lstStyle/>
          <a:p>
            <a:pPr marL="0" indent="0">
              <a:buNone/>
            </a:pPr>
            <a:endParaRPr lang="en-US" altLang="zh-CN" sz="2800" dirty="0" smtClean="0"/>
          </a:p>
          <a:p>
            <a:pPr marL="0" indent="0">
              <a:buNone/>
            </a:pPr>
            <a:endParaRPr lang="en-US" altLang="zh-CN" sz="2800" dirty="0" smtClean="0"/>
          </a:p>
          <a:p>
            <a:pPr marL="0" indent="0">
              <a:buNone/>
            </a:pPr>
            <a:r>
              <a:rPr lang="en-US" altLang="zh-CN" sz="2800" dirty="0" smtClean="0"/>
              <a:t>Some </a:t>
            </a:r>
            <a:r>
              <a:rPr lang="en-US" altLang="zh-CN" sz="2800" dirty="0"/>
              <a:t>people think that strict punishments for driving offences are the key to reducing traffic accidents. Others, however, believe that other measures would be more effective in improving road safety. </a:t>
            </a:r>
            <a:r>
              <a:rPr lang="en-US" altLang="zh-CN" sz="2800" dirty="0">
                <a:solidFill>
                  <a:srgbClr val="FF0000"/>
                </a:solidFill>
              </a:rPr>
              <a:t>Discuss both these views and give your own opinion. </a:t>
            </a:r>
            <a:endParaRPr lang="en-US" altLang="zh-CN" sz="2800" dirty="0" smtClean="0">
              <a:solidFill>
                <a:srgbClr val="FF0000"/>
              </a:solidFill>
            </a:endParaRPr>
          </a:p>
          <a:p>
            <a:pPr marL="0" lvl="0" indent="0">
              <a:buNone/>
            </a:pPr>
            <a:endParaRPr lang="zh-CN" altLang="en-US" sz="2800" dirty="0"/>
          </a:p>
          <a:p>
            <a:endParaRPr lang="zh-CN" altLang="en-US" sz="2800" dirty="0"/>
          </a:p>
        </p:txBody>
      </p:sp>
    </p:spTree>
    <p:extLst>
      <p:ext uri="{BB962C8B-B14F-4D97-AF65-F5344CB8AC3E}">
        <p14:creationId xmlns:p14="http://schemas.microsoft.com/office/powerpoint/2010/main" val="5145316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引出争论版</a:t>
            </a:r>
            <a:endParaRPr lang="zh-CN" altLang="en-US" sz="2800" dirty="0"/>
          </a:p>
        </p:txBody>
      </p:sp>
      <p:sp>
        <p:nvSpPr>
          <p:cNvPr id="3" name="内容占位符 2"/>
          <p:cNvSpPr>
            <a:spLocks noGrp="1"/>
          </p:cNvSpPr>
          <p:nvPr>
            <p:ph idx="1"/>
          </p:nvPr>
        </p:nvSpPr>
        <p:spPr/>
        <p:txBody>
          <a:bodyPr>
            <a:normAutofit/>
          </a:bodyPr>
          <a:lstStyle/>
          <a:p>
            <a:pPr marL="0" indent="0">
              <a:buNone/>
            </a:pPr>
            <a:endParaRPr lang="en-US" altLang="zh-CN" sz="2800" dirty="0" smtClean="0"/>
          </a:p>
          <a:p>
            <a:pPr marL="0" indent="0">
              <a:buNone/>
            </a:pPr>
            <a:endParaRPr lang="en-US" altLang="zh-CN" sz="2800" dirty="0"/>
          </a:p>
          <a:p>
            <a:pPr marL="0" indent="0">
              <a:buNone/>
            </a:pPr>
            <a:r>
              <a:rPr lang="en-US" altLang="zh-CN" sz="2800" dirty="0"/>
              <a:t>People have differing views with regard to the question of how to make our roads safer. In my view, </a:t>
            </a:r>
            <a:r>
              <a:rPr lang="en-US" altLang="zh-CN" sz="2800" dirty="0" smtClean="0"/>
              <a:t>while punishing traffic offenders strictly helps to improve road safety,  </a:t>
            </a:r>
            <a:r>
              <a:rPr lang="en-US" altLang="zh-CN" sz="2800" dirty="0"/>
              <a:t>a range of other measures can be </a:t>
            </a:r>
            <a:r>
              <a:rPr lang="en-US" altLang="zh-CN" sz="2800" dirty="0" smtClean="0"/>
              <a:t>more effective to </a:t>
            </a:r>
            <a:r>
              <a:rPr lang="en-US" altLang="zh-CN" sz="2800" dirty="0"/>
              <a:t>promote better driving habits.</a:t>
            </a:r>
          </a:p>
          <a:p>
            <a:pPr marL="0" lvl="0" indent="0">
              <a:buNone/>
            </a:pPr>
            <a:endParaRPr lang="zh-CN" altLang="en-US" sz="2800" dirty="0"/>
          </a:p>
          <a:p>
            <a:endParaRPr lang="zh-CN" altLang="en-US" sz="2800" dirty="0"/>
          </a:p>
        </p:txBody>
      </p:sp>
    </p:spTree>
    <p:extLst>
      <p:ext uri="{BB962C8B-B14F-4D97-AF65-F5344CB8AC3E}">
        <p14:creationId xmlns:p14="http://schemas.microsoft.com/office/powerpoint/2010/main" val="1453790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写出事实版</a:t>
            </a:r>
            <a:endParaRPr lang="zh-CN" altLang="en-US" sz="2800" dirty="0"/>
          </a:p>
        </p:txBody>
      </p:sp>
      <p:sp>
        <p:nvSpPr>
          <p:cNvPr id="3" name="内容占位符 2"/>
          <p:cNvSpPr>
            <a:spLocks noGrp="1"/>
          </p:cNvSpPr>
          <p:nvPr>
            <p:ph idx="1"/>
          </p:nvPr>
        </p:nvSpPr>
        <p:spPr/>
        <p:txBody>
          <a:bodyPr>
            <a:normAutofit/>
          </a:bodyPr>
          <a:lstStyle/>
          <a:p>
            <a:pPr marL="0" indent="0">
              <a:buNone/>
            </a:pPr>
            <a:endParaRPr lang="en-US" altLang="zh-CN" sz="2800" dirty="0"/>
          </a:p>
          <a:p>
            <a:pPr marL="0" indent="0">
              <a:buNone/>
            </a:pPr>
            <a:endParaRPr lang="en-US" altLang="zh-CN" sz="2800" dirty="0"/>
          </a:p>
          <a:p>
            <a:pPr marL="0" indent="0">
              <a:buNone/>
            </a:pPr>
            <a:r>
              <a:rPr lang="en-US" altLang="zh-CN" sz="2800" dirty="0" smtClean="0"/>
              <a:t>In order to make roads safer, governments have been seeking the best solution. </a:t>
            </a:r>
            <a:r>
              <a:rPr lang="en-US" altLang="zh-CN" sz="2800" dirty="0"/>
              <a:t>In my view, </a:t>
            </a:r>
            <a:r>
              <a:rPr lang="en-US" altLang="zh-CN" sz="2800" dirty="0" smtClean="0"/>
              <a:t>while punishing traffic offenders strictly helps to improve road safety,  </a:t>
            </a:r>
            <a:r>
              <a:rPr lang="en-US" altLang="zh-CN" sz="2800" dirty="0"/>
              <a:t>a range of other measures can be </a:t>
            </a:r>
            <a:r>
              <a:rPr lang="en-US" altLang="zh-CN" sz="2800" dirty="0" smtClean="0"/>
              <a:t>more effective to </a:t>
            </a:r>
            <a:r>
              <a:rPr lang="en-US" altLang="zh-CN" sz="2800" dirty="0"/>
              <a:t>promote better driving habits.</a:t>
            </a:r>
          </a:p>
          <a:p>
            <a:pPr marL="0" lvl="0" indent="0">
              <a:buNone/>
            </a:pPr>
            <a:endParaRPr lang="zh-CN" altLang="en-US" sz="2800" dirty="0"/>
          </a:p>
          <a:p>
            <a:endParaRPr lang="zh-CN" altLang="en-US" sz="2800" dirty="0"/>
          </a:p>
        </p:txBody>
      </p:sp>
    </p:spTree>
    <p:extLst>
      <p:ext uri="{BB962C8B-B14F-4D97-AF65-F5344CB8AC3E}">
        <p14:creationId xmlns:p14="http://schemas.microsoft.com/office/powerpoint/2010/main" val="2208801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597</TotalTime>
  <Words>2671</Words>
  <Application>Microsoft Office PowerPoint</Application>
  <PresentationFormat>全屏显示(4:3)</PresentationFormat>
  <Paragraphs>294</Paragraphs>
  <Slides>60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60</vt:i4>
      </vt:variant>
    </vt:vector>
  </HeadingPairs>
  <TitlesOfParts>
    <vt:vector size="65" baseType="lpstr">
      <vt:lpstr>宋体</vt:lpstr>
      <vt:lpstr>Arial</vt:lpstr>
      <vt:lpstr>Calibri</vt:lpstr>
      <vt:lpstr>Wingdings</vt:lpstr>
      <vt:lpstr>Office 主题</vt:lpstr>
      <vt:lpstr>如何让议论文介绍段简洁明了</vt:lpstr>
      <vt:lpstr>议论文介绍段的基本原则</vt:lpstr>
      <vt:lpstr>PowerPoint 演示文稿</vt:lpstr>
      <vt:lpstr>PowerPoint 演示文稿</vt:lpstr>
      <vt:lpstr>提炼争论版</vt:lpstr>
      <vt:lpstr>写出事实版</vt:lpstr>
      <vt:lpstr>PowerPoint 演示文稿</vt:lpstr>
      <vt:lpstr>引出争论版</vt:lpstr>
      <vt:lpstr>写出事实版</vt:lpstr>
      <vt:lpstr>PowerPoint 演示文稿</vt:lpstr>
      <vt:lpstr>基本无事实可说，引出争论就好了</vt:lpstr>
      <vt:lpstr>PowerPoint 演示文稿</vt:lpstr>
      <vt:lpstr>引出争论结构</vt:lpstr>
      <vt:lpstr>写出事实结构</vt:lpstr>
      <vt:lpstr>PowerPoint 演示文稿</vt:lpstr>
      <vt:lpstr>引出争论型</vt:lpstr>
      <vt:lpstr>写出事实型</vt:lpstr>
      <vt:lpstr>写出事实型(很特殊的一个版本—用一个观点作为事实背景，另一个观点作为个人观点)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主谓主系表</vt:lpstr>
      <vt:lpstr>主谓宾—&gt;主系表</vt:lpstr>
      <vt:lpstr>主谓宾there be结构</vt:lpstr>
      <vt:lpstr>修饰名词+改换词性</vt:lpstr>
      <vt:lpstr>PowerPoint 演示文稿</vt:lpstr>
      <vt:lpstr>两种情况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四个基本句型</vt:lpstr>
      <vt:lpstr>图表作文句型多样性</vt:lpstr>
      <vt:lpstr>图表作文句型多样性</vt:lpstr>
      <vt:lpstr>图表作文句型多样性</vt:lpstr>
      <vt:lpstr>图表作文句型多样性</vt:lpstr>
      <vt:lpstr>图表作文句型多样性</vt:lpstr>
      <vt:lpstr>PowerPoint 演示文稿</vt:lpstr>
      <vt:lpstr>对比句型</vt:lpstr>
      <vt:lpstr>对比句型</vt:lpstr>
      <vt:lpstr>变化句型</vt:lpstr>
      <vt:lpstr>变化句型</vt:lpstr>
      <vt:lpstr>变化句型</vt:lpstr>
      <vt:lpstr>变化句型</vt:lpstr>
      <vt:lpstr>变化句型</vt:lpstr>
      <vt:lpstr>变化句型</vt:lpstr>
      <vt:lpstr>变化句型</vt:lpstr>
      <vt:lpstr>第一段改写介绍</vt:lpstr>
      <vt:lpstr>第一段改写介绍</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如何让议论文介绍段简洁明了</dc:title>
  <dc:creator>BRYAN</dc:creator>
  <cp:lastModifiedBy>杜仕明</cp:lastModifiedBy>
  <cp:revision>98</cp:revision>
  <dcterms:created xsi:type="dcterms:W3CDTF">2016-08-23T05:23:00Z</dcterms:created>
  <dcterms:modified xsi:type="dcterms:W3CDTF">2017-04-23T15:16:27Z</dcterms:modified>
</cp:coreProperties>
</file>