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82" r:id="rId5"/>
    <p:sldId id="283" r:id="rId6"/>
    <p:sldId id="274" r:id="rId7"/>
    <p:sldId id="284" r:id="rId8"/>
    <p:sldId id="291" r:id="rId9"/>
    <p:sldId id="286" r:id="rId10"/>
    <p:sldId id="272" r:id="rId11"/>
    <p:sldId id="273" r:id="rId12"/>
    <p:sldId id="276" r:id="rId13"/>
    <p:sldId id="277" r:id="rId14"/>
    <p:sldId id="290" r:id="rId15"/>
    <p:sldId id="257" r:id="rId16"/>
    <p:sldId id="258" r:id="rId17"/>
    <p:sldId id="259" r:id="rId18"/>
    <p:sldId id="260" r:id="rId19"/>
    <p:sldId id="261" r:id="rId20"/>
    <p:sldId id="288" r:id="rId21"/>
    <p:sldId id="262" r:id="rId22"/>
    <p:sldId id="263" r:id="rId23"/>
    <p:sldId id="264" r:id="rId24"/>
    <p:sldId id="266" r:id="rId25"/>
    <p:sldId id="26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9169-4DFA-4DC3-8878-6F1ADD74F577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5B57-8804-4465-B5DA-840FA50C9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典型议论文题目参考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b="1" dirty="0" smtClean="0"/>
          </a:p>
          <a:p>
            <a:r>
              <a:rPr lang="en-GB" sz="2800" b="1" dirty="0" smtClean="0"/>
              <a:t>It </a:t>
            </a:r>
            <a:r>
              <a:rPr lang="en-GB" sz="2800" b="1" dirty="0"/>
              <a:t>becomes more popular to find out the history of one's family. What are the reasons for people to do this and do you think it is a positive or negative development</a:t>
            </a:r>
            <a:r>
              <a:rPr lang="en-GB" sz="2800" b="1" dirty="0" smtClean="0"/>
              <a:t>?</a:t>
            </a:r>
          </a:p>
          <a:p>
            <a:endParaRPr lang="en-GB" altLang="zh-CN" sz="2800" b="1" dirty="0"/>
          </a:p>
          <a:p>
            <a:r>
              <a:rPr lang="zh-CN" altLang="en-US" sz="2800" b="1" dirty="0" smtClean="0"/>
              <a:t>没有别的，乖乖读题。基于事实，逐步分析。</a:t>
            </a:r>
            <a:endParaRPr lang="en-US" altLang="zh-CN" sz="28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原因</a:t>
            </a:r>
            <a:r>
              <a:rPr lang="zh-CN" altLang="en-US" dirty="0" smtClean="0"/>
              <a:t>一：好奇心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原因</a:t>
            </a:r>
            <a:r>
              <a:rPr lang="zh-CN" altLang="en-US" dirty="0" smtClean="0"/>
              <a:t>二：？？？？？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b="1" dirty="0" smtClean="0"/>
          </a:p>
          <a:p>
            <a:r>
              <a:rPr lang="en-GB" sz="2400" b="1" dirty="0" smtClean="0"/>
              <a:t>In </a:t>
            </a:r>
            <a:r>
              <a:rPr lang="en-GB" sz="2400" b="1" dirty="0"/>
              <a:t>some countries around the world, men and women are having children later in life. What do you think cause the situation? What are the effects on </a:t>
            </a:r>
            <a:r>
              <a:rPr lang="en-GB" sz="2400" b="1" dirty="0">
                <a:solidFill>
                  <a:srgbClr val="FF0000"/>
                </a:solidFill>
              </a:rPr>
              <a:t>society and family life</a:t>
            </a:r>
            <a:r>
              <a:rPr lang="en-GB" sz="2400" b="1" dirty="0" smtClean="0"/>
              <a:t>?</a:t>
            </a:r>
          </a:p>
          <a:p>
            <a:endParaRPr lang="en-GB" altLang="zh-CN" sz="2400" b="1" dirty="0"/>
          </a:p>
          <a:p>
            <a:r>
              <a:rPr lang="zh-CN" altLang="en-US" sz="2400" b="1" dirty="0" smtClean="0"/>
              <a:t>千万不要丢了关键词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越来越多年轻人是被惯坏的一代，不想过早承担为人父母的责任；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相比以前，养育</a:t>
            </a:r>
            <a:r>
              <a:rPr lang="zh-CN" altLang="en-US" sz="2400" dirty="0" smtClean="0"/>
              <a:t>孩子成本越来越高；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接受教育时间越来越长，结婚变晚，生孩子也往后延；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5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    Advertisements </a:t>
            </a:r>
            <a:r>
              <a:rPr lang="en-GB" b="1" dirty="0"/>
              <a:t>discourage us from being different individuals and make us become what </a:t>
            </a:r>
            <a:r>
              <a:rPr lang="en-GB" b="1" dirty="0" smtClean="0"/>
              <a:t>they want </a:t>
            </a:r>
            <a:r>
              <a:rPr lang="en-GB" b="1" dirty="0"/>
              <a:t>us to be and look the same. </a:t>
            </a:r>
            <a:r>
              <a:rPr lang="en-US" altLang="zh-CN" b="1" dirty="0" smtClean="0"/>
              <a:t>To what extent </a:t>
            </a:r>
            <a:r>
              <a:rPr lang="en-US" altLang="zh-CN" b="1" dirty="0"/>
              <a:t>d</a:t>
            </a:r>
            <a:r>
              <a:rPr lang="en-GB" b="1" dirty="0" smtClean="0"/>
              <a:t>o </a:t>
            </a:r>
            <a:r>
              <a:rPr lang="en-GB" b="1" dirty="0"/>
              <a:t>you agree or disagree</a:t>
            </a:r>
            <a:r>
              <a:rPr lang="en-GB" b="1" dirty="0" smtClean="0"/>
              <a:t>?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这</a:t>
            </a:r>
            <a:r>
              <a:rPr lang="zh-CN" altLang="en-US" b="1" dirty="0"/>
              <a:t>是一</a:t>
            </a:r>
            <a:r>
              <a:rPr lang="zh-CN" altLang="en-US" b="1" dirty="0" smtClean="0"/>
              <a:t>个典型的肤浅观点题，很多同学容易入坑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有人担心广告</a:t>
            </a:r>
            <a:r>
              <a:rPr lang="zh-CN" altLang="en-US" sz="2000" dirty="0"/>
              <a:t>会侵蚀</a:t>
            </a:r>
            <a:r>
              <a:rPr lang="en-GB" sz="2000" dirty="0"/>
              <a:t>(erode)</a:t>
            </a:r>
            <a:r>
              <a:rPr lang="zh-CN" altLang="en-US" sz="2000" dirty="0"/>
              <a:t>我们的个性</a:t>
            </a:r>
            <a:r>
              <a:rPr lang="en-GB" sz="2000" dirty="0"/>
              <a:t>(individuality)</a:t>
            </a:r>
            <a:r>
              <a:rPr lang="zh-CN" altLang="en-US" sz="2000" dirty="0"/>
              <a:t>，让所有人都以大致相同的方式生活着</a:t>
            </a:r>
            <a:r>
              <a:rPr lang="en-GB" sz="2000" dirty="0"/>
              <a:t>(lead similar lifestyles)</a:t>
            </a:r>
            <a:r>
              <a:rPr lang="zh-CN" altLang="en-US" sz="2000" dirty="0" smtClean="0"/>
              <a:t>。我并不赞同这个观点，因为我认为虽然广告影响了人们的购物决定，但是人们并没有因此而失去个性。</a:t>
            </a:r>
            <a:r>
              <a:rPr lang="en-GB" sz="2000" dirty="0"/>
              <a:t> </a:t>
            </a:r>
            <a:endParaRPr lang="en-GB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2. </a:t>
            </a:r>
            <a:r>
              <a:rPr lang="zh-CN" altLang="en-US" sz="2000" dirty="0"/>
              <a:t>一方面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大部分人相信</a:t>
            </a:r>
            <a:r>
              <a:rPr lang="zh-CN" altLang="en-US" sz="2000" dirty="0" smtClean="0"/>
              <a:t>广告</a:t>
            </a:r>
            <a:r>
              <a:rPr lang="zh-CN" altLang="en-US" sz="2000" dirty="0"/>
              <a:t>对我们的消费选择</a:t>
            </a:r>
            <a:r>
              <a:rPr lang="en-GB" sz="2000" dirty="0"/>
              <a:t>(choices of consumption)</a:t>
            </a:r>
            <a:r>
              <a:rPr lang="zh-CN" altLang="en-US" sz="2000" dirty="0"/>
              <a:t>有很大的影响。鞋类、服装、化妆品</a:t>
            </a:r>
            <a:r>
              <a:rPr lang="en-GB" sz="2000" dirty="0"/>
              <a:t>(cosmetics)</a:t>
            </a:r>
            <a:r>
              <a:rPr lang="zh-CN" altLang="en-US" sz="2000" dirty="0"/>
              <a:t>等广告让</a:t>
            </a:r>
            <a:r>
              <a:rPr lang="zh-CN" altLang="en-US" sz="2000" dirty="0" smtClean="0"/>
              <a:t>人们购买相同品牌产品。</a:t>
            </a:r>
            <a:r>
              <a:rPr lang="zh-CN" altLang="en-US" sz="2000" dirty="0"/>
              <a:t>如今不管走到哪里，我们都能看到身穿耐克、阿迪等品牌服装的人。广告也影响我们对汽车、电脑、手机的选择。甚至在我们在购买房子</a:t>
            </a:r>
            <a:r>
              <a:rPr lang="en-US" sz="2000" dirty="0"/>
              <a:t>(purchase a property)</a:t>
            </a:r>
            <a:r>
              <a:rPr lang="zh-CN" altLang="en-US" sz="2000" dirty="0"/>
              <a:t>和装修</a:t>
            </a:r>
            <a:r>
              <a:rPr lang="en-GB" sz="2000" dirty="0"/>
              <a:t>(decorate)</a:t>
            </a:r>
            <a:r>
              <a:rPr lang="zh-CN" altLang="en-US" sz="2000" dirty="0"/>
              <a:t>房子时也受到广告的影响</a:t>
            </a:r>
            <a:r>
              <a:rPr lang="en-GB" sz="2000" dirty="0"/>
              <a:t>(ads are exerting their way)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 </a:t>
            </a:r>
            <a:endParaRPr lang="zh-CN" altLang="en-US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但是，我认为广告非但没有让消费者变得一样，反而增加了他们的选择。广告给不同收入的群体带来了适合的选择。很多人都用同一类产品，但有人用高端品牌</a:t>
            </a:r>
            <a:r>
              <a:rPr lang="en-GB" dirty="0" smtClean="0"/>
              <a:t>(the high-end ones)</a:t>
            </a:r>
            <a:r>
              <a:rPr lang="zh-CN" altLang="en-US" dirty="0" smtClean="0"/>
              <a:t>，有人用低端的</a:t>
            </a:r>
            <a:r>
              <a:rPr lang="en-GB" dirty="0" smtClean="0"/>
              <a:t>(the inferior ones)</a:t>
            </a:r>
            <a:r>
              <a:rPr lang="zh-CN" altLang="en-US" dirty="0" smtClean="0"/>
              <a:t>。比如，如今几乎人人都用手机，但有钱的用苹果手机，不那么富裕的</a:t>
            </a:r>
            <a:r>
              <a:rPr lang="en-GB" dirty="0" smtClean="0"/>
              <a:t>(the less well-off )</a:t>
            </a:r>
            <a:r>
              <a:rPr lang="zh-CN" altLang="en-US" dirty="0" smtClean="0"/>
              <a:t>则用小米等品牌。不同的品牌也造就了不同的品牌文化</a:t>
            </a:r>
            <a:r>
              <a:rPr lang="en-GB" dirty="0" smtClean="0"/>
              <a:t>(brand cultures)</a:t>
            </a:r>
            <a:r>
              <a:rPr lang="zh-CN" altLang="en-US" dirty="0" smtClean="0"/>
              <a:t>，而每种品牌文化都有自己忠实的粉丝</a:t>
            </a:r>
            <a:r>
              <a:rPr lang="en-GB" dirty="0" smtClean="0"/>
              <a:t>(loyal supporters)</a:t>
            </a:r>
            <a:r>
              <a:rPr lang="zh-CN" altLang="en-US" dirty="0" smtClean="0"/>
              <a:t>。从这层意义上讲（</a:t>
            </a:r>
            <a:r>
              <a:rPr lang="en-GB" dirty="0" smtClean="0"/>
              <a:t>In this sense</a:t>
            </a:r>
            <a:r>
              <a:rPr lang="zh-CN" altLang="en-US" dirty="0" smtClean="0"/>
              <a:t>），人们之间的差异仍然很大。</a:t>
            </a:r>
            <a:r>
              <a:rPr lang="en-GB" dirty="0" smtClean="0"/>
              <a:t> </a:t>
            </a:r>
          </a:p>
          <a:p>
            <a:pPr marL="0" indent="0">
              <a:buNone/>
            </a:pPr>
            <a:r>
              <a:rPr lang="en-GB" dirty="0" smtClean="0"/>
              <a:t> </a:t>
            </a:r>
            <a:endParaRPr lang="zh-CN" altLang="en-US" dirty="0" smtClean="0"/>
          </a:p>
          <a:p>
            <a:r>
              <a:rPr lang="en-US" altLang="zh-CN" smtClean="0"/>
              <a:t>4. </a:t>
            </a:r>
            <a:r>
              <a:rPr lang="zh-CN" altLang="en-US" dirty="0" smtClean="0"/>
              <a:t>简而言之，我认为广告没有让我们丧失自己的个性</a:t>
            </a:r>
            <a:r>
              <a:rPr lang="en-GB" dirty="0" smtClean="0"/>
              <a:t>(take away our individuality )</a:t>
            </a:r>
            <a:r>
              <a:rPr lang="zh-CN" altLang="en-US" dirty="0" smtClean="0"/>
              <a:t>，相反，它让我们有了更多表达自己个性的渠道（</a:t>
            </a:r>
            <a:r>
              <a:rPr lang="en-GB" dirty="0" smtClean="0"/>
              <a:t>channels</a:t>
            </a:r>
            <a:r>
              <a:rPr lang="zh-CN" altLang="en-US" dirty="0" smtClean="0"/>
              <a:t>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r>
              <a:rPr lang="en-GB" b="1" dirty="0" smtClean="0"/>
              <a:t>Some </a:t>
            </a:r>
            <a:r>
              <a:rPr lang="en-GB" b="1" dirty="0"/>
              <a:t>people think that the news media nowadays have influenced people’s lives in negative ways. To what extent do you agree or disagree</a:t>
            </a:r>
            <a:r>
              <a:rPr lang="en-GB" b="1" dirty="0" smtClean="0"/>
              <a:t>?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答案版本一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1800" dirty="0" smtClean="0"/>
              <a:t>1. </a:t>
            </a:r>
            <a:r>
              <a:rPr lang="zh-CN" altLang="en-US" sz="1800" dirty="0" smtClean="0"/>
              <a:t>如今</a:t>
            </a:r>
            <a:r>
              <a:rPr lang="zh-CN" altLang="en-US" sz="1800" dirty="0"/>
              <a:t>我们生活在一个信息时代，互联网、报纸、手机等各种新闻媒体（</a:t>
            </a:r>
            <a:r>
              <a:rPr lang="en-GB" sz="1800" dirty="0"/>
              <a:t>news media</a:t>
            </a:r>
            <a:r>
              <a:rPr lang="zh-CN" altLang="en-US" sz="1800" dirty="0"/>
              <a:t>）让我们随时可以了解周围世界的动态</a:t>
            </a:r>
            <a:r>
              <a:rPr lang="en-GB" sz="1800" dirty="0"/>
              <a:t>(what is happening around us)</a:t>
            </a:r>
            <a:r>
              <a:rPr lang="zh-CN" altLang="en-US" sz="1800" dirty="0"/>
              <a:t>。有人认为这些媒体给人们的生活带来了不好的影响。</a:t>
            </a:r>
            <a:r>
              <a:rPr lang="zh-CN" altLang="en-US" sz="1800" dirty="0">
                <a:solidFill>
                  <a:srgbClr val="FF0000"/>
                </a:solidFill>
              </a:rPr>
              <a:t>我认为这种</a:t>
            </a:r>
            <a:r>
              <a:rPr lang="zh-CN" altLang="en-US" sz="1800" dirty="0" smtClean="0">
                <a:solidFill>
                  <a:srgbClr val="FF0000"/>
                </a:solidFill>
              </a:rPr>
              <a:t>说法担心是相当有道理的。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 </a:t>
            </a:r>
            <a:r>
              <a:rPr lang="zh-CN" altLang="en-US" sz="1800" dirty="0" smtClean="0">
                <a:solidFill>
                  <a:srgbClr val="FF0000"/>
                </a:solidFill>
              </a:rPr>
              <a:t>首先</a:t>
            </a:r>
            <a:r>
              <a:rPr lang="zh-CN" altLang="en-US" sz="1800" dirty="0"/>
              <a:t>，各大报纸为了增加销量、网站为了提高点击率</a:t>
            </a:r>
            <a:r>
              <a:rPr lang="en-GB" sz="1800" dirty="0"/>
              <a:t>(hits)</a:t>
            </a:r>
            <a:r>
              <a:rPr lang="zh-CN" altLang="en-US" sz="1800" dirty="0"/>
              <a:t>，对灾难、事故、战争、恐怖主义</a:t>
            </a:r>
            <a:r>
              <a:rPr lang="en-GB" sz="1800" dirty="0"/>
              <a:t>(terrorism)</a:t>
            </a:r>
            <a:r>
              <a:rPr lang="zh-CN" altLang="en-US" sz="1800" dirty="0"/>
              <a:t>等负面新闻进行大量报道（</a:t>
            </a:r>
            <a:r>
              <a:rPr lang="en-GB" sz="1800" dirty="0"/>
              <a:t>cover</a:t>
            </a:r>
            <a:r>
              <a:rPr lang="zh-CN" altLang="en-US" sz="1800" dirty="0"/>
              <a:t>），这往往容易引发大众的不安全感和悲观情绪</a:t>
            </a:r>
            <a:r>
              <a:rPr lang="en-GB" sz="1800" dirty="0"/>
              <a:t>(a sense of insecurity and pessimism)</a:t>
            </a:r>
            <a:r>
              <a:rPr lang="zh-CN" altLang="en-US" sz="1800" dirty="0"/>
              <a:t>。对犯罪的频繁曝光，尤其是犯罪细节的报道，还会引起年轻人的模仿（</a:t>
            </a:r>
            <a:r>
              <a:rPr lang="en-GB" sz="1800" dirty="0"/>
              <a:t>become copycats</a:t>
            </a:r>
            <a:r>
              <a:rPr lang="zh-CN" altLang="en-US" sz="1800" dirty="0"/>
              <a:t>），滋生更多犯罪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3. </a:t>
            </a:r>
            <a:r>
              <a:rPr lang="zh-CN" altLang="en-US" sz="1800" dirty="0" smtClean="0">
                <a:solidFill>
                  <a:srgbClr val="FF0000"/>
                </a:solidFill>
              </a:rPr>
              <a:t>此外</a:t>
            </a:r>
            <a:r>
              <a:rPr lang="zh-CN" altLang="en-US" sz="1800" dirty="0"/>
              <a:t>，人们获取新闻的渠道越多，也越容易受到谣传的影响</a:t>
            </a:r>
            <a:r>
              <a:rPr lang="en-GB" sz="1800" dirty="0"/>
              <a:t>(vulnerable to rumours)</a:t>
            </a:r>
            <a:r>
              <a:rPr lang="zh-CN" altLang="en-US" sz="1800" dirty="0"/>
              <a:t>。比如一条关于即将地震的谣言可能会在微博上疯传</a:t>
            </a:r>
            <a:r>
              <a:rPr lang="en-GB" sz="1800" dirty="0"/>
              <a:t>(go viral on </a:t>
            </a:r>
            <a:r>
              <a:rPr lang="en-GB" sz="1800" dirty="0" err="1"/>
              <a:t>microblogs</a:t>
            </a:r>
            <a:r>
              <a:rPr lang="en-GB" sz="1800" dirty="0"/>
              <a:t>)</a:t>
            </a:r>
            <a:r>
              <a:rPr lang="zh-CN" altLang="en-US" sz="1800" dirty="0"/>
              <a:t>，从而引发民众的恐慌</a:t>
            </a:r>
            <a:r>
              <a:rPr lang="en-GB" sz="1800" dirty="0"/>
              <a:t>(panic)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4. </a:t>
            </a:r>
            <a:r>
              <a:rPr lang="zh-CN" altLang="en-US" sz="1800" dirty="0" smtClean="0">
                <a:solidFill>
                  <a:srgbClr val="FF0000"/>
                </a:solidFill>
              </a:rPr>
              <a:t>最后</a:t>
            </a:r>
            <a:r>
              <a:rPr lang="zh-CN" altLang="en-US" sz="1800" dirty="0"/>
              <a:t>，随时更新的新闻（</a:t>
            </a:r>
            <a:r>
              <a:rPr lang="en-GB" sz="1800" dirty="0"/>
              <a:t>the constantly renewing news</a:t>
            </a:r>
            <a:r>
              <a:rPr lang="zh-CN" altLang="en-US" sz="1800" dirty="0"/>
              <a:t>）让我们应接不暇，扰乱了工作和生活</a:t>
            </a:r>
            <a:r>
              <a:rPr lang="en-US" sz="1800" dirty="0"/>
              <a:t>(disturb our work and life)</a:t>
            </a:r>
            <a:r>
              <a:rPr lang="zh-CN" altLang="en-US" sz="1800" dirty="0"/>
              <a:t>。比如在上班的时候，你的手机或电脑会弹出</a:t>
            </a:r>
            <a:r>
              <a:rPr lang="en-GB" sz="1800" dirty="0"/>
              <a:t>(pop up)</a:t>
            </a:r>
            <a:r>
              <a:rPr lang="zh-CN" altLang="en-US" sz="1800" dirty="0"/>
              <a:t>一些新闻，于是你不得不去关闭它，或更多时候点击进去浏览</a:t>
            </a:r>
            <a:r>
              <a:rPr lang="en-GB" sz="1800" dirty="0"/>
              <a:t>(click the links and check them out)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5. </a:t>
            </a:r>
            <a:r>
              <a:rPr lang="zh-CN" altLang="en-US" sz="1800" dirty="0" smtClean="0"/>
              <a:t>总之，新闻媒体的作用是为了让人们了解最新发生的事情。在很多方面，这对人们很有帮助，但是它所带来的负面影响决不能被忽视。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b="1" dirty="0" smtClean="0"/>
          </a:p>
          <a:p>
            <a:endParaRPr lang="en-GB" sz="2400" b="1" dirty="0"/>
          </a:p>
          <a:p>
            <a:r>
              <a:rPr lang="en-GB" sz="2400" b="1" dirty="0" smtClean="0"/>
              <a:t>Holding </a:t>
            </a:r>
            <a:r>
              <a:rPr lang="en-GB" sz="2400" b="1" dirty="0"/>
              <a:t>Olympic Games is an exciting event. Some people think it has positive effects while others argue it is a waste of money. Discuss both sides and give your own opinion</a:t>
            </a:r>
            <a:r>
              <a:rPr lang="en-GB" sz="2400" b="1" dirty="0" smtClean="0"/>
              <a:t>.</a:t>
            </a:r>
          </a:p>
          <a:p>
            <a:endParaRPr lang="en-GB" sz="2400" b="1" dirty="0" smtClean="0"/>
          </a:p>
          <a:p>
            <a:r>
              <a:rPr lang="zh-CN" altLang="en-US" sz="2400" b="1" dirty="0" smtClean="0"/>
              <a:t>最入门级别的</a:t>
            </a:r>
            <a:r>
              <a:rPr lang="en-US" altLang="zh-CN" sz="2400" b="1" dirty="0" smtClean="0"/>
              <a:t>discuss</a:t>
            </a:r>
            <a:r>
              <a:rPr lang="zh-CN" altLang="en-US" sz="2400" b="1" dirty="0" smtClean="0"/>
              <a:t>类型题目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答案</a:t>
            </a:r>
            <a:r>
              <a:rPr lang="zh-CN" altLang="en-US" sz="2400" dirty="0" smtClean="0"/>
              <a:t>版本二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1. </a:t>
            </a:r>
            <a:r>
              <a:rPr lang="zh-CN" altLang="en-US" sz="1800" dirty="0" smtClean="0"/>
              <a:t>如今</a:t>
            </a:r>
            <a:r>
              <a:rPr lang="zh-CN" altLang="en-US" sz="1800" dirty="0"/>
              <a:t>我们生活在一个信息时代，互联网、报纸、手机等各种新闻媒体（</a:t>
            </a:r>
            <a:r>
              <a:rPr lang="en-GB" sz="1800" dirty="0"/>
              <a:t>news media</a:t>
            </a:r>
            <a:r>
              <a:rPr lang="zh-CN" altLang="en-US" sz="1800" dirty="0"/>
              <a:t>）让我们随时可以了解周围世界的动态</a:t>
            </a:r>
            <a:r>
              <a:rPr lang="en-GB" sz="1800" dirty="0"/>
              <a:t>(what is happening around us)</a:t>
            </a:r>
            <a:r>
              <a:rPr lang="zh-CN" altLang="en-US" sz="1800" dirty="0"/>
              <a:t>。有人认为这些媒体给人们的生活带来了不好的影响</a:t>
            </a:r>
            <a:r>
              <a:rPr lang="zh-CN" altLang="en-US" sz="1800" dirty="0" smtClean="0"/>
              <a:t>。我并</a:t>
            </a:r>
            <a:r>
              <a:rPr lang="zh-CN" altLang="en-US" sz="1800" dirty="0" smtClean="0"/>
              <a:t>不完全赞同</a:t>
            </a:r>
            <a:r>
              <a:rPr lang="zh-CN" altLang="en-US" sz="1800" dirty="0" smtClean="0"/>
              <a:t>这个观点，我认为虽然新闻媒体有一些负面影响，</a:t>
            </a:r>
            <a:r>
              <a:rPr lang="zh-CN" altLang="en-US" sz="1800" dirty="0"/>
              <a:t>但我们也不能忽视媒体带来的很多好处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 </a:t>
            </a:r>
            <a:r>
              <a:rPr lang="zh-CN" altLang="en-US" sz="1800" dirty="0" smtClean="0"/>
              <a:t>新闻媒体的负面影响可以被归结为两方面。首先</a:t>
            </a:r>
            <a:r>
              <a:rPr lang="zh-CN" altLang="en-US" sz="1800" dirty="0"/>
              <a:t>，各大报纸为了增加销量、网站为了提高点击率</a:t>
            </a:r>
            <a:r>
              <a:rPr lang="en-GB" sz="1800" dirty="0"/>
              <a:t>(hits)</a:t>
            </a:r>
            <a:r>
              <a:rPr lang="zh-CN" altLang="en-US" sz="1800" dirty="0"/>
              <a:t>，对灾难、事故、战争、恐怖主义</a:t>
            </a:r>
            <a:r>
              <a:rPr lang="en-GB" sz="1800" dirty="0"/>
              <a:t>(terrorism)</a:t>
            </a:r>
            <a:r>
              <a:rPr lang="zh-CN" altLang="en-US" sz="1800" dirty="0"/>
              <a:t>等负面新闻进行大量报道（</a:t>
            </a:r>
            <a:r>
              <a:rPr lang="en-GB" sz="1800" dirty="0"/>
              <a:t>cover</a:t>
            </a:r>
            <a:r>
              <a:rPr lang="zh-CN" altLang="en-US" sz="1800" dirty="0"/>
              <a:t>），这往往容易引发大众的不安全感和悲观情绪</a:t>
            </a:r>
            <a:r>
              <a:rPr lang="en-GB" sz="1800" dirty="0"/>
              <a:t>(a sense of insecurity and pessimism)</a:t>
            </a:r>
            <a:r>
              <a:rPr lang="zh-CN" altLang="en-US" sz="1800" dirty="0"/>
              <a:t>。对犯罪的频繁曝光，尤其是犯罪细节的报道，还会引起年轻人的模仿（</a:t>
            </a:r>
            <a:r>
              <a:rPr lang="en-GB" sz="1800" dirty="0"/>
              <a:t>become copycats</a:t>
            </a:r>
            <a:r>
              <a:rPr lang="zh-CN" altLang="en-US" sz="1800" dirty="0"/>
              <a:t>），滋生更多犯罪</a:t>
            </a:r>
            <a:r>
              <a:rPr lang="zh-CN" altLang="en-US" sz="1800" dirty="0" smtClean="0"/>
              <a:t>。此外</a:t>
            </a:r>
            <a:r>
              <a:rPr lang="zh-CN" altLang="en-US" sz="1800" dirty="0"/>
              <a:t>，人们获取新闻的渠道越多，也越容易受到谣传的影响</a:t>
            </a:r>
            <a:r>
              <a:rPr lang="en-GB" sz="1800" dirty="0"/>
              <a:t>(vulnerable to rumours)</a:t>
            </a:r>
            <a:r>
              <a:rPr lang="zh-CN" altLang="en-US" sz="1800" dirty="0"/>
              <a:t>。比如一条关于即将地震的谣言可能会在微博上疯传</a:t>
            </a:r>
            <a:r>
              <a:rPr lang="en-GB" sz="1800" dirty="0"/>
              <a:t>(go viral on </a:t>
            </a:r>
            <a:r>
              <a:rPr lang="en-GB" sz="1800" dirty="0" err="1"/>
              <a:t>microblogs</a:t>
            </a:r>
            <a:r>
              <a:rPr lang="en-GB" sz="1800" dirty="0"/>
              <a:t>)</a:t>
            </a:r>
            <a:r>
              <a:rPr lang="zh-CN" altLang="en-US" sz="1800" dirty="0"/>
              <a:t>，从而引发民众的恐慌</a:t>
            </a:r>
            <a:r>
              <a:rPr lang="en-GB" sz="1800" dirty="0"/>
              <a:t>(panic)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4620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答案版本二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4. </a:t>
            </a:r>
            <a:r>
              <a:rPr lang="zh-CN" altLang="en-US" sz="1800" dirty="0" smtClean="0"/>
              <a:t>但是</a:t>
            </a:r>
            <a:r>
              <a:rPr lang="zh-CN" altLang="en-US" sz="1800" dirty="0"/>
              <a:t>，另一方面，媒体也给我们的生活带来很多好处。它让人们能紧跟时事变化的节奏</a:t>
            </a:r>
            <a:r>
              <a:rPr lang="en-GB" sz="1800" dirty="0"/>
              <a:t>(keep in pace with the times)</a:t>
            </a:r>
            <a:r>
              <a:rPr lang="zh-CN" altLang="en-US" sz="1800" dirty="0"/>
              <a:t>，人们之间有了更多的谈论话题。我们也可以从新闻媒体获得自己感兴趣的信息，比如体育赛事（</a:t>
            </a:r>
            <a:r>
              <a:rPr lang="en-GB" sz="1800" dirty="0"/>
              <a:t>sports events</a:t>
            </a:r>
            <a:r>
              <a:rPr lang="zh-CN" altLang="en-US" sz="1800" dirty="0"/>
              <a:t>）或者名人八卦</a:t>
            </a:r>
            <a:r>
              <a:rPr lang="en-GB" sz="1800" dirty="0"/>
              <a:t>(celebrity gossip)</a:t>
            </a:r>
            <a:r>
              <a:rPr lang="zh-CN" altLang="en-US" sz="1800" dirty="0"/>
              <a:t>。对于一些突发性事件，比如台风、化学污染</a:t>
            </a:r>
            <a:r>
              <a:rPr lang="en-GB" sz="1800" dirty="0"/>
              <a:t>(chemical contaminations)</a:t>
            </a:r>
            <a:r>
              <a:rPr lang="zh-CN" altLang="en-US" sz="1800" dirty="0"/>
              <a:t>等，媒体能在第一时间告知民众</a:t>
            </a:r>
            <a:r>
              <a:rPr lang="en-GB" sz="1800" dirty="0"/>
              <a:t>(alert the masses)</a:t>
            </a:r>
            <a:r>
              <a:rPr lang="zh-CN" altLang="en-US" sz="1800" dirty="0"/>
              <a:t>，让其有时间准备对应措施</a:t>
            </a:r>
            <a:r>
              <a:rPr lang="en-GB" sz="1800" dirty="0"/>
              <a:t>(make corresponding preparations in advance)</a:t>
            </a:r>
            <a:r>
              <a:rPr lang="zh-CN" altLang="en-US" sz="1800" dirty="0"/>
              <a:t>。</a:t>
            </a:r>
          </a:p>
          <a:p>
            <a:r>
              <a:rPr lang="en-GB" sz="1800" dirty="0"/>
              <a:t> </a:t>
            </a:r>
            <a:endParaRPr lang="zh-CN" altLang="en-US" sz="1800" dirty="0"/>
          </a:p>
          <a:p>
            <a:r>
              <a:rPr lang="en-US" altLang="zh-CN" sz="1800" dirty="0" smtClean="0"/>
              <a:t>5. </a:t>
            </a:r>
            <a:r>
              <a:rPr lang="zh-CN" altLang="en-US" sz="1800" dirty="0" smtClean="0"/>
              <a:t>总结</a:t>
            </a:r>
            <a:r>
              <a:rPr lang="zh-CN" altLang="en-US" sz="1800" dirty="0"/>
              <a:t>来说，新闻媒体对我们的生活既有好的影响，也有不好的影响。但我认为其不好的一面并不能掩盖其重要意义</a:t>
            </a:r>
            <a:r>
              <a:rPr lang="en-GB" sz="1800" dirty="0"/>
              <a:t>(are outshined)</a:t>
            </a:r>
            <a:r>
              <a:rPr lang="zh-CN" altLang="en-US" sz="1800" dirty="0"/>
              <a:t>，我们需要和世界保持沟通。为了更好的利用媒体，我们要培养自己对所获取信息进行批判性</a:t>
            </a:r>
            <a:r>
              <a:rPr lang="en-GB" sz="1800" dirty="0"/>
              <a:t>(critically)</a:t>
            </a:r>
            <a:r>
              <a:rPr lang="zh-CN" altLang="en-US" sz="1800" dirty="0"/>
              <a:t>接受的能力，同时也要克制自己</a:t>
            </a:r>
            <a:r>
              <a:rPr lang="en-GB" sz="1800" dirty="0"/>
              <a:t>(restrain ourselves from)</a:t>
            </a:r>
            <a:r>
              <a:rPr lang="zh-CN" altLang="en-US" sz="1800" dirty="0"/>
              <a:t>沉迷于</a:t>
            </a:r>
            <a:r>
              <a:rPr lang="en-GB" sz="1800" dirty="0"/>
              <a:t>(be obsessed with)</a:t>
            </a:r>
            <a:r>
              <a:rPr lang="zh-CN" altLang="en-US" sz="1800" dirty="0"/>
              <a:t>看新闻中。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Some people say modern children's games do not develop a wide range of skills, while traditional games can be much better for developing such skills. To what extent do you agree or disagree</a:t>
            </a:r>
            <a:r>
              <a:rPr lang="en-GB" sz="2800" b="1" dirty="0" smtClean="0"/>
              <a:t>?</a:t>
            </a:r>
          </a:p>
          <a:p>
            <a:endParaRPr lang="en-GB" sz="2800" b="1" dirty="0" smtClean="0"/>
          </a:p>
          <a:p>
            <a:r>
              <a:rPr lang="zh-CN" altLang="en-US" sz="2800" b="1" dirty="0"/>
              <a:t>这是一</a:t>
            </a:r>
            <a:r>
              <a:rPr lang="zh-CN" altLang="en-US" sz="2800" b="1" dirty="0" smtClean="0"/>
              <a:t>个是否赞同题目下</a:t>
            </a:r>
            <a:r>
              <a:rPr lang="en-US" altLang="zh-CN" sz="2800" b="1" dirty="0" smtClean="0"/>
              <a:t>AB</a:t>
            </a:r>
            <a:r>
              <a:rPr lang="zh-CN" altLang="en-US" sz="2800" b="1" dirty="0" smtClean="0"/>
              <a:t>对比的题目。一般来说最好分出高低，但有的时候写出</a:t>
            </a:r>
            <a:r>
              <a:rPr lang="en-US" altLang="zh-CN" sz="2800" b="1" dirty="0" smtClean="0"/>
              <a:t>AB</a:t>
            </a:r>
            <a:r>
              <a:rPr lang="zh-CN" altLang="en-US" sz="2800" b="1" dirty="0" smtClean="0"/>
              <a:t>同样重要也没问题。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/>
              <a:t>相比</a:t>
            </a:r>
            <a:r>
              <a:rPr lang="zh-CN" altLang="en-US" sz="2000" dirty="0" smtClean="0"/>
              <a:t>几十年前，孩子们在今天有更多的游戏选择。基于电脑和互联网的新游戏似乎比传统游戏更受欢迎。</a:t>
            </a:r>
            <a:r>
              <a:rPr lang="zh-CN" altLang="en-US" sz="2000" dirty="0" smtClean="0">
                <a:solidFill>
                  <a:srgbClr val="FF0000"/>
                </a:solidFill>
              </a:rPr>
              <a:t>我认为传统游戏给孩子带来了运动和交流方面的能力培养，但是新游戏能促进孩子更多方面的发展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认为传统游戏更好的人们强调这些游戏更</a:t>
            </a:r>
            <a:r>
              <a:rPr lang="zh-CN" altLang="en-US" sz="2000" dirty="0"/>
              <a:t>能锻炼孩子们的运动技能。许多代代相传的</a:t>
            </a:r>
            <a:r>
              <a:rPr lang="en-GB" altLang="zh-CN" sz="2000" dirty="0"/>
              <a:t>(passed down through generations)</a:t>
            </a:r>
            <a:r>
              <a:rPr lang="zh-CN" altLang="en-US" sz="2000" dirty="0"/>
              <a:t>游戏都涉及不少的运动，例如警察抓小偷</a:t>
            </a:r>
            <a:r>
              <a:rPr lang="en-GB" altLang="zh-CN" sz="2000" dirty="0"/>
              <a:t>(tag and chase)</a:t>
            </a:r>
            <a:r>
              <a:rPr lang="zh-CN" altLang="en-US" sz="2000" dirty="0"/>
              <a:t>能锻炼孩子的跑步能力，而跳绳</a:t>
            </a:r>
            <a:r>
              <a:rPr lang="en-GB" altLang="zh-CN" sz="2000" dirty="0"/>
              <a:t>(jump rope)</a:t>
            </a:r>
            <a:r>
              <a:rPr lang="zh-CN" altLang="en-US" sz="2000" dirty="0"/>
              <a:t>则能提高身体的灵活性和协调能力</a:t>
            </a:r>
            <a:r>
              <a:rPr lang="en-GB" altLang="zh-CN" sz="2000" dirty="0"/>
              <a:t>(flexibility and physical coordination)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。除此之外，传统</a:t>
            </a:r>
            <a:r>
              <a:rPr lang="zh-CN" altLang="en-US" sz="2000" dirty="0"/>
              <a:t>游戏往往需要很多孩子一起玩，需要他们不断地进行合作、交流，因此这些社会技能也在玩耍当中得到了提高。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然而，我相信现代游戏能做得更好在给孩子培养能力</a:t>
            </a:r>
            <a:r>
              <a:rPr lang="zh-CN" altLang="en-US" sz="2000" dirty="0"/>
              <a:t>方面。首相，许多的大型网游涉及到很多战术和策略</a:t>
            </a:r>
            <a:r>
              <a:rPr lang="en-GB" altLang="zh-CN" sz="2000" dirty="0"/>
              <a:t>(strategies and tactics)</a:t>
            </a:r>
            <a:r>
              <a:rPr lang="zh-CN" altLang="en-US" sz="2000" dirty="0"/>
              <a:t>，这对孩子的理解和管理能力</a:t>
            </a:r>
            <a:r>
              <a:rPr lang="en-GB" altLang="zh-CN" sz="2000" dirty="0"/>
              <a:t>(managerial skills)</a:t>
            </a:r>
            <a:r>
              <a:rPr lang="zh-CN" altLang="en-US" sz="2000" dirty="0"/>
              <a:t>会起到积极作用</a:t>
            </a:r>
            <a:r>
              <a:rPr lang="zh-CN" altLang="en-US" sz="2000" dirty="0" smtClean="0"/>
              <a:t>。其次，现代游戏的知识性更强，这帮助孩子扩展视野。比如，一些国际平台上的游戏需要孩子具备一些外语能力。通过游戏的方式，孩子可以轻松掌握这门技能。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综上所述，我认为游戏对于孩子的成长是至关重要的。现代游戏带来的好处明显多于传统游戏，因为他们扩展了游戏的可能性。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这个题目需要讨论新游戏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主要是电脑游戏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的坏处吗？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b="1" dirty="0" smtClean="0"/>
          </a:p>
          <a:p>
            <a:endParaRPr lang="en-GB" sz="2400" b="1" dirty="0"/>
          </a:p>
          <a:p>
            <a:r>
              <a:rPr lang="en-GB" sz="2400" b="1" dirty="0" smtClean="0"/>
              <a:t>Some </a:t>
            </a:r>
            <a:r>
              <a:rPr lang="en-GB" sz="2400" b="1" dirty="0"/>
              <a:t>people believe that university students should pay all the cost of studies because university education only benefits the students themselves not the society as a whole. To what extent do you agree or disagree</a:t>
            </a:r>
            <a:r>
              <a:rPr lang="en-GB" sz="2400" b="1" dirty="0" smtClean="0"/>
              <a:t>?</a:t>
            </a:r>
          </a:p>
          <a:p>
            <a:r>
              <a:rPr lang="zh-CN" altLang="en-US" sz="2400" b="1" dirty="0"/>
              <a:t>这个</a:t>
            </a:r>
            <a:r>
              <a:rPr lang="zh-CN" altLang="en-US" sz="2400" b="1" dirty="0" smtClean="0"/>
              <a:t>题目很简单，但是关键问题在于要不要分析：一些年轻人来自贫穷家庭，政府应该给他们提供上大学的支持。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介绍段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举办</a:t>
            </a:r>
            <a:r>
              <a:rPr lang="zh-CN" altLang="en-US" dirty="0">
                <a:solidFill>
                  <a:srgbClr val="FF0000"/>
                </a:solidFill>
              </a:rPr>
              <a:t>奥运会有很多好处。</a:t>
            </a:r>
            <a:r>
              <a:rPr lang="zh-CN" altLang="en-US" dirty="0"/>
              <a:t>它能增加很多就业机会，因为办一场奥运会需要很多运动器材和设施</a:t>
            </a:r>
            <a:r>
              <a:rPr lang="en-GB" dirty="0"/>
              <a:t>(sports equipment and facilities)</a:t>
            </a:r>
            <a:r>
              <a:rPr lang="zh-CN" altLang="en-US" dirty="0"/>
              <a:t>，而相关的生产和建设会构成对劳动力的大量需求</a:t>
            </a:r>
            <a:r>
              <a:rPr lang="en-GB" dirty="0"/>
              <a:t>(a high demand for)</a:t>
            </a:r>
            <a:r>
              <a:rPr lang="zh-CN" altLang="en-US" dirty="0"/>
              <a:t>。这一盛事也要求主办城市对自己的交通系统、供水系统</a:t>
            </a:r>
            <a:r>
              <a:rPr lang="en-GB" dirty="0"/>
              <a:t>(water supply systems)</a:t>
            </a:r>
            <a:r>
              <a:rPr lang="zh-CN" altLang="en-US" dirty="0"/>
              <a:t>、电力供应系统</a:t>
            </a:r>
            <a:r>
              <a:rPr lang="en-GB" dirty="0"/>
              <a:t>(the power grid)</a:t>
            </a:r>
            <a:r>
              <a:rPr lang="zh-CN" altLang="en-US" dirty="0"/>
              <a:t>、通讯网络</a:t>
            </a:r>
            <a:r>
              <a:rPr lang="en-GB" dirty="0"/>
              <a:t>(telecommunication networks)</a:t>
            </a:r>
            <a:r>
              <a:rPr lang="zh-CN" altLang="en-US" dirty="0"/>
              <a:t>等基础设施进行升级</a:t>
            </a:r>
            <a:r>
              <a:rPr lang="en-GB" dirty="0"/>
              <a:t>(an upgrade of)</a:t>
            </a:r>
            <a:r>
              <a:rPr lang="zh-CN" altLang="en-US" dirty="0"/>
              <a:t>，既促进了该城市的进步，同时也能让更多的人找到工作；此外，举办奥运会还是一笔赚钱的买卖</a:t>
            </a:r>
            <a:r>
              <a:rPr lang="en-GB" dirty="0"/>
              <a:t>(a profitable business)</a:t>
            </a:r>
            <a:r>
              <a:rPr lang="zh-CN" altLang="en-US" dirty="0"/>
              <a:t>。赞助广告、赛事转播许可</a:t>
            </a:r>
            <a:r>
              <a:rPr lang="en-GB" dirty="0"/>
              <a:t>(licenses to broadcast the games)</a:t>
            </a:r>
            <a:r>
              <a:rPr lang="zh-CN" altLang="en-US" dirty="0"/>
              <a:t>、比赛门票等都能产生很多收入</a:t>
            </a:r>
            <a:r>
              <a:rPr lang="en-GB" dirty="0"/>
              <a:t>(generate a lot of revenue)</a:t>
            </a:r>
            <a:r>
              <a:rPr lang="zh-CN" altLang="en-US" dirty="0"/>
              <a:t>，在比赛期间，运动代表团</a:t>
            </a:r>
            <a:r>
              <a:rPr lang="en-GB" dirty="0"/>
              <a:t>(delegations)</a:t>
            </a:r>
            <a:r>
              <a:rPr lang="zh-CN" altLang="en-US" dirty="0"/>
              <a:t>、观众和游客等的消费也能成为当地人的主要收入来源；还有，能主办这样盛大的比赛是一个提升主办城市甚至主办国的国际地位</a:t>
            </a:r>
            <a:r>
              <a:rPr lang="en-GB" dirty="0"/>
              <a:t>(international status)</a:t>
            </a:r>
            <a:r>
              <a:rPr lang="zh-CN" altLang="en-US" dirty="0"/>
              <a:t>的好机会，如果办得成功的话就能在将来吸引更多的国际投资。</a:t>
            </a:r>
          </a:p>
          <a:p>
            <a:r>
              <a:rPr lang="en-GB" dirty="0"/>
              <a:t> </a:t>
            </a:r>
            <a:endParaRPr lang="zh-CN" altLang="en-US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然而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在准备奥运期间，当地居民的正常生活会受到干扰。相关项目建设产生的噪音、修路导致的交通拥堵、关停以往的公共锻炼场所</a:t>
            </a:r>
            <a:r>
              <a:rPr lang="en-GB" dirty="0">
                <a:solidFill>
                  <a:srgbClr val="FF0000"/>
                </a:solidFill>
              </a:rPr>
              <a:t>(the unavailability of previously pubic exercise areas)</a:t>
            </a:r>
            <a:r>
              <a:rPr lang="zh-CN" altLang="en-US" dirty="0">
                <a:solidFill>
                  <a:srgbClr val="FF0000"/>
                </a:solidFill>
              </a:rPr>
              <a:t>等都会给住在附近的人带来很大的不便；</a:t>
            </a:r>
            <a:r>
              <a:rPr lang="zh-CN" altLang="en-US" dirty="0"/>
              <a:t>更糟糕的是，由于奥运会只持续不到一个月，所以很多场馆在比赛结束后都没什么作用</a:t>
            </a:r>
            <a:r>
              <a:rPr lang="en-GB" dirty="0"/>
              <a:t>(serve no purpose afterwards)</a:t>
            </a:r>
            <a:r>
              <a:rPr lang="zh-CN" altLang="en-US" dirty="0"/>
              <a:t>，但是保养费</a:t>
            </a:r>
            <a:r>
              <a:rPr lang="en-GB" dirty="0"/>
              <a:t>(maintenance fees)</a:t>
            </a:r>
            <a:r>
              <a:rPr lang="zh-CN" altLang="en-US" dirty="0"/>
              <a:t>却很高，这就造成了很大的浪费</a:t>
            </a:r>
            <a:r>
              <a:rPr lang="en-GB" dirty="0"/>
              <a:t>(raising white elephants)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总结段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 b="1" dirty="0" smtClean="0"/>
          </a:p>
          <a:p>
            <a:r>
              <a:rPr lang="en-GB" altLang="zh-CN" b="1" dirty="0" smtClean="0"/>
              <a:t>Some </a:t>
            </a:r>
            <a:r>
              <a:rPr lang="en-GB" altLang="zh-CN" b="1" dirty="0"/>
              <a:t>people think secondary school students should study international news as one of their subjects. Other people say this is a waste of valuable school time. </a:t>
            </a:r>
            <a:r>
              <a:rPr lang="en-GB" altLang="zh-CN" b="1" dirty="0">
                <a:solidFill>
                  <a:srgbClr val="FF0000"/>
                </a:solidFill>
              </a:rPr>
              <a:t>Discuss both views and give your opinion.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59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endParaRPr lang="en-US" altLang="zh-CN" sz="1400" dirty="0" smtClean="0"/>
          </a:p>
          <a:p>
            <a:r>
              <a:rPr lang="en-US" altLang="zh-CN" sz="1400" dirty="0" smtClean="0"/>
              <a:t>1). </a:t>
            </a:r>
            <a:r>
              <a:rPr lang="zh-CN" altLang="en-US" sz="1400" dirty="0" smtClean="0"/>
              <a:t>不想写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2). </a:t>
            </a:r>
            <a:r>
              <a:rPr lang="zh-CN" altLang="en-US" sz="1400" dirty="0" smtClean="0"/>
              <a:t>一方面</a:t>
            </a:r>
            <a:r>
              <a:rPr lang="zh-CN" altLang="zh-CN" sz="1400" dirty="0" smtClean="0"/>
              <a:t>，</a:t>
            </a:r>
            <a:r>
              <a:rPr lang="zh-CN" altLang="en-US" sz="1400" dirty="0" smtClean="0"/>
              <a:t>有人相信</a:t>
            </a:r>
            <a:r>
              <a:rPr lang="zh-CN" altLang="zh-CN" sz="1400" dirty="0" smtClean="0"/>
              <a:t>年轻人</a:t>
            </a:r>
            <a:r>
              <a:rPr lang="zh-CN" altLang="en-US" sz="1400" dirty="0" smtClean="0"/>
              <a:t>确实</a:t>
            </a:r>
            <a:r>
              <a:rPr lang="zh-CN" altLang="zh-CN" sz="1400" dirty="0" smtClean="0"/>
              <a:t>可以</a:t>
            </a:r>
            <a:r>
              <a:rPr lang="zh-CN" altLang="zh-CN" sz="1400" dirty="0"/>
              <a:t>通过从学习国际新闻这门课中受益。这将丰富</a:t>
            </a:r>
            <a:r>
              <a:rPr lang="en-GB" altLang="zh-CN" sz="1400" dirty="0"/>
              <a:t>(enrich)</a:t>
            </a:r>
            <a:r>
              <a:rPr lang="zh-CN" altLang="zh-CN" sz="1400" dirty="0"/>
              <a:t>他们的经验，拓宽他们的眼界。从世界各地的新闻中，学生们能意识到</a:t>
            </a:r>
            <a:r>
              <a:rPr lang="en-GB" altLang="zh-CN" sz="1400" dirty="0"/>
              <a:t>(become aware of)</a:t>
            </a:r>
            <a:r>
              <a:rPr lang="zh-CN" altLang="zh-CN" sz="1400" dirty="0"/>
              <a:t>各个国家面对的社会问题、政治问题和环境问题。如果是在落后</a:t>
            </a:r>
            <a:r>
              <a:rPr lang="en-GB" altLang="zh-CN" sz="1400" dirty="0"/>
              <a:t>(lagging behind)</a:t>
            </a:r>
            <a:r>
              <a:rPr lang="zh-CN" altLang="zh-CN" sz="1400" dirty="0"/>
              <a:t>国家，学习国际新闻课程可以激励</a:t>
            </a:r>
            <a:r>
              <a:rPr lang="en-GB" altLang="zh-CN" sz="1400" dirty="0"/>
              <a:t>(motivate)</a:t>
            </a:r>
            <a:r>
              <a:rPr lang="zh-CN" altLang="zh-CN" sz="1400" dirty="0"/>
              <a:t>学生们为他们的国家做</a:t>
            </a:r>
            <a:r>
              <a:rPr lang="zh-CN" altLang="zh-CN" sz="1400" dirty="0" smtClean="0"/>
              <a:t>贡献。此外</a:t>
            </a:r>
            <a:r>
              <a:rPr lang="zh-CN" altLang="zh-CN" sz="1400" dirty="0"/>
              <a:t>，开国际新闻这门课的意义</a:t>
            </a:r>
            <a:r>
              <a:rPr lang="en-GB" altLang="zh-CN" sz="1400" dirty="0"/>
              <a:t>(significance)</a:t>
            </a:r>
            <a:r>
              <a:rPr lang="zh-CN" altLang="zh-CN" sz="1400" dirty="0"/>
              <a:t>是它能帮助学生形成一个总体的世界观</a:t>
            </a:r>
            <a:r>
              <a:rPr lang="en-GB" altLang="zh-CN" sz="1400" dirty="0"/>
              <a:t>(general view of the world)</a:t>
            </a:r>
            <a:r>
              <a:rPr lang="zh-CN" altLang="zh-CN" sz="1400" dirty="0"/>
              <a:t>，这有助于他们选择自己的职业。</a:t>
            </a:r>
          </a:p>
          <a:p>
            <a:r>
              <a:rPr lang="en-GB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 smtClean="0"/>
              <a:t>3). </a:t>
            </a:r>
            <a:r>
              <a:rPr lang="zh-CN" altLang="zh-CN" sz="1400" dirty="0" smtClean="0"/>
              <a:t>另一方面，</a:t>
            </a:r>
            <a:r>
              <a:rPr lang="zh-CN" altLang="en-US" sz="1400" dirty="0" smtClean="0"/>
              <a:t>我认为不应该建国际新闻设立为必修课程。</a:t>
            </a:r>
            <a:r>
              <a:rPr lang="zh-CN" altLang="zh-CN" sz="1400" dirty="0" smtClean="0"/>
              <a:t>中学</a:t>
            </a:r>
            <a:r>
              <a:rPr lang="zh-CN" altLang="zh-CN" sz="1400" dirty="0"/>
              <a:t>学生现在已经面临着激烈的竞争</a:t>
            </a:r>
            <a:r>
              <a:rPr lang="en-GB" altLang="zh-CN" sz="1400" dirty="0" smtClean="0"/>
              <a:t>(</a:t>
            </a:r>
            <a:r>
              <a:rPr lang="en-US" altLang="zh-CN" sz="1400" dirty="0" smtClean="0"/>
              <a:t>intense</a:t>
            </a:r>
            <a:r>
              <a:rPr lang="en-GB" altLang="zh-CN" sz="1400" dirty="0" smtClean="0"/>
              <a:t> </a:t>
            </a:r>
            <a:r>
              <a:rPr lang="en-GB" altLang="zh-CN" sz="1400" dirty="0"/>
              <a:t>competition)</a:t>
            </a:r>
            <a:r>
              <a:rPr lang="zh-CN" altLang="zh-CN" sz="1400" dirty="0"/>
              <a:t>了</a:t>
            </a:r>
            <a:r>
              <a:rPr lang="zh-CN" altLang="zh-CN" sz="1400" dirty="0" smtClean="0"/>
              <a:t>，</a:t>
            </a:r>
            <a:r>
              <a:rPr lang="zh-CN" altLang="en-US" sz="1400" dirty="0"/>
              <a:t>尤其</a:t>
            </a:r>
            <a:r>
              <a:rPr lang="zh-CN" altLang="en-US" sz="1400" dirty="0" smtClean="0"/>
              <a:t>是高年级的学生不得不投入大量时间去准备重要的考试。</a:t>
            </a:r>
            <a:r>
              <a:rPr lang="zh-CN" altLang="zh-CN" sz="1400" dirty="0" smtClean="0"/>
              <a:t>如果</a:t>
            </a:r>
            <a:r>
              <a:rPr lang="zh-CN" altLang="zh-CN" sz="1400" dirty="0"/>
              <a:t>再加一门课</a:t>
            </a:r>
            <a:r>
              <a:rPr lang="en-GB" altLang="zh-CN" sz="1400" dirty="0"/>
              <a:t>(add the burden of another subject)</a:t>
            </a:r>
            <a:r>
              <a:rPr lang="zh-CN" altLang="zh-CN" sz="1400" dirty="0"/>
              <a:t>，</a:t>
            </a:r>
            <a:r>
              <a:rPr lang="zh-CN" altLang="zh-CN" sz="1400" dirty="0" smtClean="0"/>
              <a:t>可能</a:t>
            </a:r>
            <a:r>
              <a:rPr lang="zh-CN" altLang="en-US" sz="1400" dirty="0" smtClean="0"/>
              <a:t>导致压力过大</a:t>
            </a:r>
            <a:r>
              <a:rPr lang="zh-CN" altLang="zh-CN" sz="1400" dirty="0" smtClean="0"/>
              <a:t>。</a:t>
            </a:r>
            <a:r>
              <a:rPr lang="zh-CN" altLang="zh-CN" sz="1400" dirty="0"/>
              <a:t>此外，</a:t>
            </a:r>
            <a:r>
              <a:rPr lang="en-GB" altLang="zh-CN" sz="1400" dirty="0"/>
              <a:t>“</a:t>
            </a:r>
            <a:r>
              <a:rPr lang="zh-CN" altLang="zh-CN" sz="1400" dirty="0"/>
              <a:t>国际新闻”</a:t>
            </a:r>
            <a:r>
              <a:rPr lang="zh-CN" altLang="zh-CN" sz="1400" dirty="0" smtClean="0"/>
              <a:t>的</a:t>
            </a:r>
            <a:r>
              <a:rPr lang="zh-CN" altLang="en-US" sz="1400" dirty="0" smtClean="0"/>
              <a:t>内容大多里青少年的实际生活很远，从这个科目里所学的知识很难被记住，甚至很快遗忘，导致时间的浪费</a:t>
            </a:r>
            <a:r>
              <a:rPr lang="zh-CN" altLang="zh-CN" sz="1400" dirty="0" smtClean="0"/>
              <a:t>。</a:t>
            </a:r>
            <a:r>
              <a:rPr lang="zh-CN" altLang="en-US" sz="1400" dirty="0" smtClean="0">
                <a:solidFill>
                  <a:srgbClr val="FF0000"/>
                </a:solidFill>
              </a:rPr>
              <a:t>与此同时，国际新闻会传递一些负面信息，影响学生的价值观。比如，我实在没例子了。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GB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 smtClean="0"/>
              <a:t>4). </a:t>
            </a:r>
            <a:r>
              <a:rPr lang="zh-CN" altLang="zh-CN" sz="1400" dirty="0" smtClean="0"/>
              <a:t>在</a:t>
            </a:r>
            <a:r>
              <a:rPr lang="zh-CN" altLang="zh-CN" sz="1400" dirty="0"/>
              <a:t>我看来，不应该把国际新闻设立成一门学科</a:t>
            </a:r>
            <a:r>
              <a:rPr lang="zh-CN" altLang="zh-CN" sz="1400" dirty="0" smtClean="0"/>
              <a:t>。</a:t>
            </a:r>
            <a:r>
              <a:rPr lang="en-US" altLang="zh-CN" sz="1400" dirty="0" smtClean="0"/>
              <a:t>Instead</a:t>
            </a:r>
            <a:r>
              <a:rPr lang="zh-CN" altLang="zh-CN" sz="1400" dirty="0" smtClean="0"/>
              <a:t>，</a:t>
            </a:r>
            <a:r>
              <a:rPr lang="zh-CN" altLang="zh-CN" sz="1400" dirty="0"/>
              <a:t>应该采取一些措施让中学生了解世界上发生的事情，比如在每天的集会</a:t>
            </a:r>
            <a:r>
              <a:rPr lang="en-GB" altLang="zh-CN" sz="1400" dirty="0"/>
              <a:t>(morning assembly)</a:t>
            </a:r>
            <a:r>
              <a:rPr lang="zh-CN" altLang="zh-CN" sz="1400" dirty="0"/>
              <a:t>上派一名学生代表广播头条</a:t>
            </a:r>
            <a:r>
              <a:rPr lang="en-GB" altLang="zh-CN" sz="1400" dirty="0"/>
              <a:t>(headlines)</a:t>
            </a:r>
            <a:r>
              <a:rPr lang="zh-CN" altLang="zh-CN" sz="1400" dirty="0"/>
              <a:t>新闻，只需简短的五分钟就行。这样既能使学生与时俱进</a:t>
            </a:r>
            <a:r>
              <a:rPr lang="en-GB" altLang="zh-CN" sz="1400" dirty="0"/>
              <a:t>(up-to-date)</a:t>
            </a:r>
            <a:r>
              <a:rPr lang="zh-CN" altLang="zh-CN" sz="1400" dirty="0"/>
              <a:t>，又不会给他们造成记忆新闻的压力。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899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Some people think that using cultural traditions as money-making </a:t>
            </a:r>
            <a:r>
              <a:rPr lang="en-US" altLang="zh-CN" sz="2800" dirty="0" smtClean="0">
                <a:solidFill>
                  <a:srgbClr val="FF0000"/>
                </a:solidFill>
              </a:rPr>
              <a:t>tourist attractions</a:t>
            </a:r>
            <a:r>
              <a:rPr lang="en-US" altLang="zh-CN" sz="2800" dirty="0" smtClean="0"/>
              <a:t> will destroy them, while others believe that it is </a:t>
            </a:r>
            <a:r>
              <a:rPr lang="en-US" altLang="zh-CN" sz="2800" dirty="0" smtClean="0">
                <a:solidFill>
                  <a:srgbClr val="FF0000"/>
                </a:solidFill>
              </a:rPr>
              <a:t>the only way </a:t>
            </a:r>
            <a:r>
              <a:rPr lang="en-US" altLang="zh-CN" sz="2800" dirty="0" smtClean="0"/>
              <a:t>to save traditional culture. </a:t>
            </a:r>
            <a:r>
              <a:rPr lang="en-GB" sz="2800" dirty="0" smtClean="0"/>
              <a:t>Discuss both views and give your opinion.</a:t>
            </a:r>
          </a:p>
          <a:p>
            <a:endParaRPr lang="en-GB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1). 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很多地方，当地的传统习俗被用来挣游客的钱。在我看来，这种商业化的</a:t>
            </a:r>
            <a:r>
              <a:rPr lang="zh-CN" altLang="en-US" sz="2000" dirty="0" smtClean="0"/>
              <a:t>做法有一些好处，</a:t>
            </a:r>
            <a:r>
              <a:rPr lang="zh-CN" altLang="en-US" sz="2000" dirty="0" smtClean="0"/>
              <a:t>但是它绝不是唯一的办法帮助文化传承。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2). </a:t>
            </a:r>
            <a:r>
              <a:rPr lang="zh-CN" altLang="en-US" sz="2000" dirty="0" smtClean="0"/>
              <a:t>一方面，有两个原因来支持文化传统的商业化。首先，这会让本地人有动力去学习传统文化；其次，这会让传统文化通过游客的介绍被传播开去；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然后，</a:t>
            </a:r>
            <a:r>
              <a:rPr lang="zh-CN" altLang="en-US" sz="2000" dirty="0" smtClean="0"/>
              <a:t>我并不认为这不应该是唯一的</a:t>
            </a:r>
            <a:r>
              <a:rPr lang="zh-CN" altLang="en-US" sz="2000" dirty="0" smtClean="0"/>
              <a:t>方法来继承这些特有的生活方式，因为商业化会带来极大的负面影响。商业化会让传统失去原来的样子</a:t>
            </a:r>
            <a:r>
              <a:rPr lang="zh-CN" altLang="en-US" sz="2000" dirty="0" smtClean="0"/>
              <a:t>。比如，</a:t>
            </a:r>
            <a:r>
              <a:rPr lang="zh-CN" altLang="en-US" sz="2000" dirty="0" smtClean="0"/>
              <a:t>在传统表演方面</a:t>
            </a:r>
            <a:r>
              <a:rPr lang="en-US" altLang="zh-CN" sz="2000" dirty="0" smtClean="0"/>
              <a:t>……;</a:t>
            </a:r>
            <a:r>
              <a:rPr lang="zh-CN" altLang="en-US" sz="2000" dirty="0" smtClean="0"/>
              <a:t>与之类似，</a:t>
            </a:r>
            <a:r>
              <a:rPr lang="zh-CN" altLang="en-US" sz="2000" dirty="0" smtClean="0"/>
              <a:t>在传统饮食方面</a:t>
            </a:r>
            <a:r>
              <a:rPr lang="en-US" altLang="zh-CN" sz="2000" dirty="0" smtClean="0"/>
              <a:t>…….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4). </a:t>
            </a:r>
            <a:r>
              <a:rPr lang="zh-CN" altLang="en-US" sz="2000" dirty="0" smtClean="0"/>
              <a:t>我认为，传统文化的商业化会带来积极影响在继承方面，但是它绝对不是唯一的方法来是传统文化</a:t>
            </a:r>
            <a:r>
              <a:rPr lang="en-US" altLang="zh-CN" sz="2000" dirty="0" smtClean="0"/>
              <a:t>survive and thrive</a:t>
            </a:r>
            <a:r>
              <a:rPr lang="zh-CN" altLang="en-US" sz="2000" dirty="0" smtClean="0"/>
              <a:t>。要想达到最好的效果，政府还应该积极参与保护，而不是完全交给市场。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268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Some people think that international cooperation makes great contribution to solving environmental problems around the world, while others believe that it plays a more important role in promoting global economic development. Discuss both views and give your opinion.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42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0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2119</Words>
  <Application>Microsoft Office PowerPoint</Application>
  <PresentationFormat>全屏显示(4:3)</PresentationFormat>
  <Paragraphs>103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宋体</vt:lpstr>
      <vt:lpstr>Arial</vt:lpstr>
      <vt:lpstr>Calibri</vt:lpstr>
      <vt:lpstr>Office 主题</vt:lpstr>
      <vt:lpstr>典型议论文题目参考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答案版本一</vt:lpstr>
      <vt:lpstr>答案版本二</vt:lpstr>
      <vt:lpstr>答案版本二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典型议论文题目参考</dc:title>
  <dc:creator>BRYAN</dc:creator>
  <cp:lastModifiedBy>杜仕明</cp:lastModifiedBy>
  <cp:revision>64</cp:revision>
  <dcterms:created xsi:type="dcterms:W3CDTF">2016-08-22T01:11:23Z</dcterms:created>
  <dcterms:modified xsi:type="dcterms:W3CDTF">2017-04-22T14:30:56Z</dcterms:modified>
</cp:coreProperties>
</file>