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95" r:id="rId2"/>
    <p:sldId id="288" r:id="rId3"/>
    <p:sldId id="261" r:id="rId4"/>
    <p:sldId id="287" r:id="rId5"/>
    <p:sldId id="270" r:id="rId6"/>
    <p:sldId id="296" r:id="rId7"/>
    <p:sldId id="297" r:id="rId8"/>
    <p:sldId id="304" r:id="rId9"/>
    <p:sldId id="289" r:id="rId10"/>
    <p:sldId id="298" r:id="rId11"/>
    <p:sldId id="300" r:id="rId12"/>
    <p:sldId id="299" r:id="rId13"/>
    <p:sldId id="301" r:id="rId14"/>
    <p:sldId id="290" r:id="rId15"/>
    <p:sldId id="302" r:id="rId16"/>
    <p:sldId id="303" r:id="rId17"/>
    <p:sldId id="29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D9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1" autoAdjust="0"/>
    <p:restoredTop sz="96314" autoAdjust="0"/>
  </p:normalViewPr>
  <p:slideViewPr>
    <p:cSldViewPr snapToGrid="0">
      <p:cViewPr varScale="1">
        <p:scale>
          <a:sx n="82" d="100"/>
          <a:sy n="82" d="100"/>
        </p:scale>
        <p:origin x="62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t>2021/11/25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t>‹#›</a:t>
            </a:fld>
            <a:endParaRPr lang="zh-CN" altLang="en-US" dirty="0"/>
          </a:p>
        </p:txBody>
      </p:sp>
    </p:spTree>
    <p:extLst>
      <p:ext uri="{BB962C8B-B14F-4D97-AF65-F5344CB8AC3E}">
        <p14:creationId xmlns:p14="http://schemas.microsoft.com/office/powerpoint/2010/main" val="1727502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a:t>
            </a:fld>
            <a:endParaRPr lang="zh-CN" altLang="en-US"/>
          </a:p>
        </p:txBody>
      </p:sp>
    </p:spTree>
    <p:extLst>
      <p:ext uri="{BB962C8B-B14F-4D97-AF65-F5344CB8AC3E}">
        <p14:creationId xmlns:p14="http://schemas.microsoft.com/office/powerpoint/2010/main" val="1995751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10</a:t>
            </a:fld>
            <a:endParaRPr lang="zh-CN" altLang="en-US"/>
          </a:p>
        </p:txBody>
      </p:sp>
    </p:spTree>
    <p:extLst>
      <p:ext uri="{BB962C8B-B14F-4D97-AF65-F5344CB8AC3E}">
        <p14:creationId xmlns:p14="http://schemas.microsoft.com/office/powerpoint/2010/main" val="291499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12</a:t>
            </a:fld>
            <a:endParaRPr lang="zh-CN" altLang="en-US"/>
          </a:p>
        </p:txBody>
      </p:sp>
    </p:spTree>
    <p:extLst>
      <p:ext uri="{BB962C8B-B14F-4D97-AF65-F5344CB8AC3E}">
        <p14:creationId xmlns:p14="http://schemas.microsoft.com/office/powerpoint/2010/main" val="3294586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13</a:t>
            </a:fld>
            <a:endParaRPr lang="zh-CN" altLang="en-US"/>
          </a:p>
        </p:txBody>
      </p:sp>
    </p:spTree>
    <p:extLst>
      <p:ext uri="{BB962C8B-B14F-4D97-AF65-F5344CB8AC3E}">
        <p14:creationId xmlns:p14="http://schemas.microsoft.com/office/powerpoint/2010/main" val="4087476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065373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16</a:t>
            </a:fld>
            <a:endParaRPr lang="zh-CN" altLang="en-US"/>
          </a:p>
        </p:txBody>
      </p:sp>
    </p:spTree>
    <p:extLst>
      <p:ext uri="{BB962C8B-B14F-4D97-AF65-F5344CB8AC3E}">
        <p14:creationId xmlns:p14="http://schemas.microsoft.com/office/powerpoint/2010/main" val="3543050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169336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3851985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879522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79860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5</a:t>
            </a:fld>
            <a:endParaRPr lang="zh-CN" altLang="en-US"/>
          </a:p>
        </p:txBody>
      </p:sp>
    </p:spTree>
    <p:extLst>
      <p:ext uri="{BB962C8B-B14F-4D97-AF65-F5344CB8AC3E}">
        <p14:creationId xmlns:p14="http://schemas.microsoft.com/office/powerpoint/2010/main" val="4107861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6</a:t>
            </a:fld>
            <a:endParaRPr lang="zh-CN" altLang="en-US"/>
          </a:p>
        </p:txBody>
      </p:sp>
    </p:spTree>
    <p:extLst>
      <p:ext uri="{BB962C8B-B14F-4D97-AF65-F5344CB8AC3E}">
        <p14:creationId xmlns:p14="http://schemas.microsoft.com/office/powerpoint/2010/main" val="56379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7</a:t>
            </a:fld>
            <a:endParaRPr lang="zh-CN" altLang="en-US"/>
          </a:p>
        </p:txBody>
      </p:sp>
    </p:spTree>
    <p:extLst>
      <p:ext uri="{BB962C8B-B14F-4D97-AF65-F5344CB8AC3E}">
        <p14:creationId xmlns:p14="http://schemas.microsoft.com/office/powerpoint/2010/main" val="3941681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8</a:t>
            </a:fld>
            <a:endParaRPr lang="zh-CN" altLang="en-US"/>
          </a:p>
        </p:txBody>
      </p:sp>
    </p:spTree>
    <p:extLst>
      <p:ext uri="{BB962C8B-B14F-4D97-AF65-F5344CB8AC3E}">
        <p14:creationId xmlns:p14="http://schemas.microsoft.com/office/powerpoint/2010/main" val="100741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306600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2021/11/25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2021/11/25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C128AD-E0BD-45AD-BE26-E627024D0FC7}" type="datetimeFigureOut">
              <a:rPr lang="zh-CN" altLang="en-US" smtClean="0"/>
              <a:t>2021/11/25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t>2021/11/25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2021/11/25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2021/11/25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t>2021/11/25</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728517" cy="1135469"/>
            <a:chOff x="7483989" y="3339882"/>
            <a:chExt cx="2728517" cy="1135469"/>
          </a:xfrm>
        </p:grpSpPr>
        <p:sp>
          <p:nvSpPr>
            <p:cNvPr id="34" name="矩形 33"/>
            <p:cNvSpPr/>
            <p:nvPr/>
          </p:nvSpPr>
          <p:spPr>
            <a:xfrm>
              <a:off x="7483989" y="3732519"/>
              <a:ext cx="2728517"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p>
          </p:txBody>
        </p:sp>
        <p:sp>
          <p:nvSpPr>
            <p:cNvPr id="35" name="矩形 34"/>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阿里巴巴普惠体 M" panose="00020600040101010101" pitchFamily="18" charset="-122"/>
                  <a:ea typeface="阿里巴巴普惠体 M" panose="00020600040101010101" pitchFamily="18" charset="-122"/>
                </a:rPr>
                <a:t>工作完成情况</a:t>
              </a:r>
            </a:p>
          </p:txBody>
        </p:sp>
      </p:grpSp>
      <p:grpSp>
        <p:nvGrpSpPr>
          <p:cNvPr id="36" name="组合 35"/>
          <p:cNvGrpSpPr/>
          <p:nvPr/>
        </p:nvGrpSpPr>
        <p:grpSpPr>
          <a:xfrm>
            <a:off x="8144778" y="3452543"/>
            <a:ext cx="2728517" cy="1135469"/>
            <a:chOff x="7483989" y="3339882"/>
            <a:chExt cx="2728517" cy="1135469"/>
          </a:xfrm>
        </p:grpSpPr>
        <p:sp>
          <p:nvSpPr>
            <p:cNvPr id="44" name="矩形 43"/>
            <p:cNvSpPr/>
            <p:nvPr/>
          </p:nvSpPr>
          <p:spPr>
            <a:xfrm>
              <a:off x="7483989" y="3732519"/>
              <a:ext cx="2728517"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p>
          </p:txBody>
        </p:sp>
        <p:sp>
          <p:nvSpPr>
            <p:cNvPr id="45" name="矩形 44"/>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阿里巴巴普惠体 M" panose="00020600040101010101" pitchFamily="18" charset="-122"/>
                  <a:ea typeface="阿里巴巴普惠体 M" panose="00020600040101010101" pitchFamily="18" charset="-122"/>
                </a:rPr>
                <a:t>工作完成情况</a:t>
              </a:r>
            </a:p>
          </p:txBody>
        </p:sp>
      </p:gr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17" name="组合 16"/>
          <p:cNvGrpSpPr/>
          <p:nvPr/>
        </p:nvGrpSpPr>
        <p:grpSpPr>
          <a:xfrm>
            <a:off x="1572552" y="202228"/>
            <a:ext cx="5537375" cy="1014556"/>
            <a:chOff x="6096000" y="2061026"/>
            <a:chExt cx="5061857" cy="696383"/>
          </a:xfrm>
        </p:grpSpPr>
        <p:sp>
          <p:nvSpPr>
            <p:cNvPr id="18" name="文本框 17"/>
            <p:cNvSpPr txBox="1"/>
            <p:nvPr/>
          </p:nvSpPr>
          <p:spPr>
            <a:xfrm>
              <a:off x="6096000" y="2061026"/>
              <a:ext cx="2639382" cy="443636"/>
            </a:xfrm>
            <a:prstGeom prst="rect">
              <a:avLst/>
            </a:prstGeom>
            <a:noFill/>
          </p:spPr>
          <p:txBody>
            <a:bodyPr wrap="none" rtlCol="0">
              <a:spAutoFit/>
              <a:scene3d>
                <a:camera prst="orthographicFront"/>
                <a:lightRig rig="threePt" dir="t"/>
              </a:scene3d>
              <a:sp3d contourW="12700"/>
            </a:bodyPr>
            <a:lstStyle/>
            <a:p>
              <a:r>
                <a:rPr lang="zh-TW" altLang="en-US" sz="3600" b="1" dirty="0">
                  <a:solidFill>
                    <a:schemeClr val="accent2"/>
                  </a:solidFill>
                  <a:latin typeface="阿里巴巴普惠体 M" panose="00020600040101010101" pitchFamily="18" charset="-122"/>
                  <a:ea typeface="阿里巴巴普惠体 M" panose="00020600040101010101" pitchFamily="18" charset="-122"/>
                </a:rPr>
                <a:t>上社課之前</a:t>
              </a:r>
              <a:r>
                <a:rPr lang="en-US" altLang="zh-TW" sz="3600" b="1" dirty="0">
                  <a:solidFill>
                    <a:schemeClr val="accent2"/>
                  </a:solidFill>
                  <a:latin typeface="阿里巴巴普惠体 M" panose="00020600040101010101" pitchFamily="18" charset="-122"/>
                  <a:ea typeface="阿里巴巴普惠体 M" panose="00020600040101010101" pitchFamily="18" charset="-122"/>
                </a:rPr>
                <a:t>...</a:t>
              </a:r>
              <a:endParaRPr lang="zh-CN" altLang="en-US" sz="36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19" name="文本框 18"/>
            <p:cNvSpPr txBox="1"/>
            <p:nvPr/>
          </p:nvSpPr>
          <p:spPr>
            <a:xfrm>
              <a:off x="6096000" y="2482777"/>
              <a:ext cx="5061857" cy="274632"/>
            </a:xfrm>
            <a:prstGeom prst="rect">
              <a:avLst/>
            </a:prstGeom>
            <a:noFill/>
          </p:spPr>
          <p:txBody>
            <a:bodyPr wrap="square" rtlCol="0">
              <a:spAutoFit/>
              <a:scene3d>
                <a:camera prst="orthographicFront"/>
                <a:lightRig rig="threePt" dir="t"/>
              </a:scene3d>
              <a:sp3d contourW="12700"/>
            </a:bodyPr>
            <a:lstStyle/>
            <a:p>
              <a:r>
                <a:rPr lang="zh-TW" altLang="en-US" sz="2000" dirty="0">
                  <a:solidFill>
                    <a:schemeClr val="bg1">
                      <a:lumMod val="65000"/>
                    </a:schemeClr>
                  </a:solidFill>
                  <a:latin typeface="阿里巴巴普惠体 M" panose="00020600040101010101" pitchFamily="18" charset="-122"/>
                  <a:ea typeface="阿里巴巴普惠体 M" panose="00020600040101010101" pitchFamily="18" charset="-122"/>
                </a:rPr>
                <a:t>請先填寫防疫用出席表單</a:t>
              </a:r>
              <a:endParaRPr lang="en-US" altLang="zh-CN" sz="20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1026" name="Picture 2" descr="https://lh4.googleusercontent.com/eMB09mN-milOvornYYKRz-GmiALqmbLYDZ9-xber0jRb9AR9fTAivoj4B5zDe9GnBLigKNHTwt7ewx6IQcNqk0Tulg13PpE97zcICjMYw_VxZBsYVA0hVhYwRpTgspY26vyb_Ma2">
            <a:extLst>
              <a:ext uri="{FF2B5EF4-FFF2-40B4-BE49-F238E27FC236}">
                <a16:creationId xmlns:a16="http://schemas.microsoft.com/office/drawing/2014/main" id="{4C35A009-2067-4777-ADB8-A760261DE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697" y="1633123"/>
            <a:ext cx="4894200" cy="479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75059"/>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1620957"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accent2"/>
                  </a:solidFill>
                  <a:latin typeface="阿里巴巴普惠体 M" panose="00020600040101010101" pitchFamily="18" charset="-122"/>
                  <a:ea typeface="阿里巴巴普惠体 M" panose="00020600040101010101" pitchFamily="18" charset="-122"/>
                </a:rPr>
                <a:t>優勢觀點</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zh-TW" altLang="en-US" sz="1200" dirty="0">
                  <a:solidFill>
                    <a:schemeClr val="bg1">
                      <a:lumMod val="65000"/>
                    </a:schemeClr>
                  </a:solidFill>
                  <a:latin typeface="阿里巴巴普惠体 M" panose="00020600040101010101" pitchFamily="18" charset="-122"/>
                  <a:ea typeface="阿里巴巴普惠体 M" panose="00020600040101010101" pitchFamily="18" charset="-122"/>
                </a:rPr>
                <a:t>原則</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 name="椭圆 3">
            <a:extLst>
              <a:ext uri="{FF2B5EF4-FFF2-40B4-BE49-F238E27FC236}">
                <a16:creationId xmlns:a16="http://schemas.microsoft.com/office/drawing/2014/main" id="{B65F468A-9B01-4589-BD7B-E1A9F2775D6B}"/>
              </a:ext>
            </a:extLst>
          </p:cNvPr>
          <p:cNvSpPr/>
          <p:nvPr/>
        </p:nvSpPr>
        <p:spPr>
          <a:xfrm>
            <a:off x="943544" y="3057081"/>
            <a:ext cx="2826521" cy="2826521"/>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8" name="图片 35">
            <a:extLst>
              <a:ext uri="{FF2B5EF4-FFF2-40B4-BE49-F238E27FC236}">
                <a16:creationId xmlns:a16="http://schemas.microsoft.com/office/drawing/2014/main" id="{1143B5D3-F446-4C13-9E7A-EE2CE75CD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529" y="2462710"/>
            <a:ext cx="2496277" cy="3443141"/>
          </a:xfrm>
          <a:prstGeom prst="rect">
            <a:avLst/>
          </a:prstGeom>
        </p:spPr>
      </p:pic>
      <p:sp>
        <p:nvSpPr>
          <p:cNvPr id="9" name="椭圆 29">
            <a:extLst>
              <a:ext uri="{FF2B5EF4-FFF2-40B4-BE49-F238E27FC236}">
                <a16:creationId xmlns:a16="http://schemas.microsoft.com/office/drawing/2014/main" id="{085748B3-1451-4679-922F-B87792D49D48}"/>
              </a:ext>
            </a:extLst>
          </p:cNvPr>
          <p:cNvSpPr/>
          <p:nvPr/>
        </p:nvSpPr>
        <p:spPr>
          <a:xfrm>
            <a:off x="3365871" y="3309057"/>
            <a:ext cx="470563" cy="470563"/>
          </a:xfrm>
          <a:prstGeom prst="ellipse">
            <a:avLst/>
          </a:prstGeom>
          <a:solidFill>
            <a:srgbClr val="E57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30">
            <a:extLst>
              <a:ext uri="{FF2B5EF4-FFF2-40B4-BE49-F238E27FC236}">
                <a16:creationId xmlns:a16="http://schemas.microsoft.com/office/drawing/2014/main" id="{E629A530-FCB6-4588-93D9-0BD7F46DD800}"/>
              </a:ext>
            </a:extLst>
          </p:cNvPr>
          <p:cNvSpPr/>
          <p:nvPr/>
        </p:nvSpPr>
        <p:spPr>
          <a:xfrm>
            <a:off x="3836434" y="2409773"/>
            <a:ext cx="176653" cy="176653"/>
          </a:xfrm>
          <a:prstGeom prst="ellipse">
            <a:avLst/>
          </a:prstGeom>
          <a:solidFill>
            <a:srgbClr val="E570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32">
            <a:extLst>
              <a:ext uri="{FF2B5EF4-FFF2-40B4-BE49-F238E27FC236}">
                <a16:creationId xmlns:a16="http://schemas.microsoft.com/office/drawing/2014/main" id="{BA153BD3-27F8-4548-8F51-836A59E8EE86}"/>
              </a:ext>
            </a:extLst>
          </p:cNvPr>
          <p:cNvSpPr/>
          <p:nvPr/>
        </p:nvSpPr>
        <p:spPr>
          <a:xfrm>
            <a:off x="2945090" y="2031915"/>
            <a:ext cx="316577" cy="316577"/>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字方塊 11">
            <a:extLst>
              <a:ext uri="{FF2B5EF4-FFF2-40B4-BE49-F238E27FC236}">
                <a16:creationId xmlns:a16="http://schemas.microsoft.com/office/drawing/2014/main" id="{87473EAC-AB56-41DA-B89A-DB7171C6501F}"/>
              </a:ext>
            </a:extLst>
          </p:cNvPr>
          <p:cNvSpPr txBox="1"/>
          <p:nvPr/>
        </p:nvSpPr>
        <p:spPr>
          <a:xfrm>
            <a:off x="4711964" y="1794461"/>
            <a:ext cx="7287208" cy="3970318"/>
          </a:xfrm>
          <a:prstGeom prst="rect">
            <a:avLst/>
          </a:prstGeom>
          <a:noFill/>
        </p:spPr>
        <p:txBody>
          <a:bodyPr wrap="square" rtlCol="0">
            <a:spAutoFit/>
          </a:bodyPr>
          <a:lstStyle/>
          <a:p>
            <a:pPr marL="285750" indent="-285750">
              <a:buFont typeface="Wingdings" panose="05000000000000000000" pitchFamily="2" charset="2"/>
              <a:buChar char="l"/>
            </a:pPr>
            <a:r>
              <a:rPr lang="zh-TW" altLang="en-US" sz="2800" dirty="0"/>
              <a:t>個人面對困境的能力</a:t>
            </a:r>
            <a:endParaRPr lang="en-US" altLang="zh-TW" sz="2800" dirty="0"/>
          </a:p>
          <a:p>
            <a:endParaRPr lang="zh-TW" altLang="en-US" sz="2800" dirty="0"/>
          </a:p>
          <a:p>
            <a:pPr marL="285750" indent="-285750">
              <a:buFont typeface="Wingdings" panose="05000000000000000000" pitchFamily="2" charset="2"/>
              <a:buChar char="l"/>
            </a:pPr>
            <a:r>
              <a:rPr lang="zh-TW" altLang="en-US" sz="2800" dirty="0"/>
              <a:t>面對壓力時，可以維持其功能運作的能力</a:t>
            </a:r>
            <a:endParaRPr lang="en-US" altLang="zh-TW" sz="2800" dirty="0"/>
          </a:p>
          <a:p>
            <a:pPr marL="285750" indent="-285750">
              <a:buFont typeface="Wingdings" panose="05000000000000000000" pitchFamily="2" charset="2"/>
              <a:buChar char="l"/>
            </a:pPr>
            <a:endParaRPr lang="zh-TW" altLang="en-US" sz="2800" dirty="0"/>
          </a:p>
          <a:p>
            <a:pPr marL="285750" indent="-285750">
              <a:buFont typeface="Wingdings" panose="05000000000000000000" pitchFamily="2" charset="2"/>
              <a:buChar char="l"/>
            </a:pPr>
            <a:r>
              <a:rPr lang="zh-TW" altLang="en-US" sz="2800" dirty="0"/>
              <a:t>面對重大精神創傷時的回應能力</a:t>
            </a:r>
          </a:p>
          <a:p>
            <a:pPr marL="285750" indent="-285750">
              <a:buFont typeface="Wingdings" panose="05000000000000000000" pitchFamily="2" charset="2"/>
              <a:buChar char="l"/>
            </a:pPr>
            <a:endParaRPr lang="en-US" altLang="zh-TW" sz="2800" dirty="0"/>
          </a:p>
          <a:p>
            <a:pPr marL="285750" indent="-285750">
              <a:buFont typeface="Wingdings" panose="05000000000000000000" pitchFamily="2" charset="2"/>
              <a:buChar char="l"/>
            </a:pPr>
            <a:r>
              <a:rPr lang="zh-TW" altLang="en-US" sz="2800" dirty="0"/>
              <a:t>能運用外來的挑戰以刺激成長的能力</a:t>
            </a:r>
          </a:p>
          <a:p>
            <a:pPr marL="285750" indent="-285750">
              <a:buFont typeface="Wingdings" panose="05000000000000000000" pitchFamily="2" charset="2"/>
              <a:buChar char="l"/>
            </a:pPr>
            <a:endParaRPr lang="en-US" altLang="zh-TW" sz="2800" dirty="0"/>
          </a:p>
          <a:p>
            <a:pPr marL="285750" indent="-285750">
              <a:buFont typeface="Wingdings" panose="05000000000000000000" pitchFamily="2" charset="2"/>
              <a:buChar char="l"/>
            </a:pPr>
            <a:r>
              <a:rPr lang="zh-TW" altLang="en-US" sz="2800" dirty="0"/>
              <a:t>運用社會資源解決問題的能力</a:t>
            </a:r>
            <a:endParaRPr lang="en-US" altLang="zh-TW" sz="2800" dirty="0"/>
          </a:p>
        </p:txBody>
      </p:sp>
    </p:spTree>
    <p:extLst>
      <p:ext uri="{BB962C8B-B14F-4D97-AF65-F5344CB8AC3E}">
        <p14:creationId xmlns:p14="http://schemas.microsoft.com/office/powerpoint/2010/main" val="884975536"/>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6">
            <a:extLst>
              <a:ext uri="{FF2B5EF4-FFF2-40B4-BE49-F238E27FC236}">
                <a16:creationId xmlns:a16="http://schemas.microsoft.com/office/drawing/2014/main" id="{29B7197B-4F67-4223-82E9-B8E2B8BA29AA}"/>
              </a:ext>
            </a:extLst>
          </p:cNvPr>
          <p:cNvGrpSpPr/>
          <p:nvPr/>
        </p:nvGrpSpPr>
        <p:grpSpPr>
          <a:xfrm>
            <a:off x="1740503" y="450599"/>
            <a:ext cx="5061857" cy="698750"/>
            <a:chOff x="6096000" y="2061026"/>
            <a:chExt cx="5061857" cy="698750"/>
          </a:xfrm>
        </p:grpSpPr>
        <p:sp>
          <p:nvSpPr>
            <p:cNvPr id="5" name="文本框 17">
              <a:extLst>
                <a:ext uri="{FF2B5EF4-FFF2-40B4-BE49-F238E27FC236}">
                  <a16:creationId xmlns:a16="http://schemas.microsoft.com/office/drawing/2014/main" id="{9B290A9C-CDDC-4803-AD9A-54AC3506614B}"/>
                </a:ext>
              </a:extLst>
            </p:cNvPr>
            <p:cNvSpPr txBox="1"/>
            <p:nvPr/>
          </p:nvSpPr>
          <p:spPr>
            <a:xfrm>
              <a:off x="6096000" y="2061026"/>
              <a:ext cx="1620957"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accent2"/>
                  </a:solidFill>
                  <a:latin typeface="阿里巴巴普惠体 M" panose="00020600040101010101" pitchFamily="18" charset="-122"/>
                  <a:ea typeface="阿里巴巴普惠体 M" panose="00020600040101010101" pitchFamily="18" charset="-122"/>
                </a:rPr>
                <a:t>優勢觀點</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6" name="文本框 18">
              <a:extLst>
                <a:ext uri="{FF2B5EF4-FFF2-40B4-BE49-F238E27FC236}">
                  <a16:creationId xmlns:a16="http://schemas.microsoft.com/office/drawing/2014/main" id="{6759F67B-4AA2-4586-A9EE-7D31DD31DD4F}"/>
                </a:ext>
              </a:extLst>
            </p:cNvPr>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zh-TW" altLang="en-US" sz="1200" dirty="0">
                  <a:solidFill>
                    <a:schemeClr val="bg1">
                      <a:lumMod val="65000"/>
                    </a:schemeClr>
                  </a:solidFill>
                  <a:latin typeface="阿里巴巴普惠体 M" panose="00020600040101010101" pitchFamily="18" charset="-122"/>
                  <a:ea typeface="阿里巴巴普惠体 M" panose="00020600040101010101" pitchFamily="18" charset="-122"/>
                </a:rPr>
                <a:t>原則</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7" name="任意多边形 47">
            <a:extLst>
              <a:ext uri="{FF2B5EF4-FFF2-40B4-BE49-F238E27FC236}">
                <a16:creationId xmlns:a16="http://schemas.microsoft.com/office/drawing/2014/main" id="{0B6C3AE9-E889-4ECB-9614-F3845EE8D080}"/>
              </a:ext>
            </a:extLst>
          </p:cNvPr>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8" name="任意多边形 48">
            <a:extLst>
              <a:ext uri="{FF2B5EF4-FFF2-40B4-BE49-F238E27FC236}">
                <a16:creationId xmlns:a16="http://schemas.microsoft.com/office/drawing/2014/main" id="{4E2B3559-1F71-4C9F-81E9-C7DD1EEF9FC2}"/>
              </a:ext>
            </a:extLst>
          </p:cNvPr>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 name="文字方塊 9">
            <a:extLst>
              <a:ext uri="{FF2B5EF4-FFF2-40B4-BE49-F238E27FC236}">
                <a16:creationId xmlns:a16="http://schemas.microsoft.com/office/drawing/2014/main" id="{E3819223-0F91-47A6-A427-261D1F041929}"/>
              </a:ext>
            </a:extLst>
          </p:cNvPr>
          <p:cNvSpPr txBox="1"/>
          <p:nvPr/>
        </p:nvSpPr>
        <p:spPr>
          <a:xfrm>
            <a:off x="642833" y="1461004"/>
            <a:ext cx="10906334" cy="2246769"/>
          </a:xfrm>
          <a:prstGeom prst="rect">
            <a:avLst/>
          </a:prstGeom>
          <a:noFill/>
        </p:spPr>
        <p:txBody>
          <a:bodyPr wrap="square" rtlCol="0">
            <a:spAutoFit/>
          </a:bodyPr>
          <a:lstStyle/>
          <a:p>
            <a:pPr marL="285750" indent="-285750">
              <a:buFont typeface="Wingdings" panose="05000000000000000000" pitchFamily="2" charset="2"/>
              <a:buChar char="l"/>
            </a:pPr>
            <a:r>
              <a:rPr lang="zh-TW" altLang="en-US" sz="3200" b="1" dirty="0">
                <a:latin typeface="微軟正黑體" panose="020B0604030504040204" pitchFamily="34" charset="-120"/>
                <a:ea typeface="微軟正黑體" panose="020B0604030504040204" pitchFamily="34" charset="-120"/>
              </a:rPr>
              <a:t>過去</a:t>
            </a:r>
            <a:r>
              <a:rPr lang="zh-TW" altLang="en-US" sz="2800" dirty="0">
                <a:latin typeface="微軟正黑體" panose="020B0604030504040204" pitchFamily="34" charset="-120"/>
                <a:ea typeface="微軟正黑體" panose="020B0604030504040204" pitchFamily="34" charset="-120"/>
              </a:rPr>
              <a:t>：</a:t>
            </a:r>
            <a:r>
              <a:rPr lang="zh-TW" altLang="en-US" sz="2400" dirty="0"/>
              <a:t>較聚焦在「處理問題」、「降低問題發生率」、「要改變個案」為主。 </a:t>
            </a:r>
            <a:endParaRPr lang="en-US" altLang="zh-TW" sz="2800" dirty="0"/>
          </a:p>
          <a:p>
            <a:pPr marL="285750" indent="-285750">
              <a:buFont typeface="Wingdings" panose="05000000000000000000" pitchFamily="2" charset="2"/>
              <a:buChar char="l"/>
            </a:pPr>
            <a:endParaRPr lang="zh-TW" altLang="en-US" sz="2800" dirty="0"/>
          </a:p>
          <a:p>
            <a:pPr marL="285750" indent="-285750">
              <a:buFont typeface="Wingdings" panose="05000000000000000000" pitchFamily="2" charset="2"/>
              <a:buChar char="l"/>
            </a:pPr>
            <a:r>
              <a:rPr lang="zh-TW" altLang="en-US" sz="3200" b="1" dirty="0">
                <a:latin typeface="微軟正黑體" panose="020B0604030504040204" pitchFamily="34" charset="-120"/>
                <a:ea typeface="微軟正黑體" panose="020B0604030504040204" pitchFamily="34" charset="-120"/>
              </a:rPr>
              <a:t>優勢觀點</a:t>
            </a:r>
            <a:r>
              <a:rPr lang="zh-TW" altLang="en-US" sz="2800" dirty="0">
                <a:latin typeface="微軟正黑體" panose="020B0604030504040204" pitchFamily="34" charset="-120"/>
                <a:ea typeface="微軟正黑體" panose="020B0604030504040204" pitchFamily="34" charset="-120"/>
              </a:rPr>
              <a:t>：</a:t>
            </a:r>
            <a:r>
              <a:rPr lang="zh-TW" altLang="en-US" sz="2400" dirty="0"/>
              <a:t>從每個人的需求、生活環境與想要的 目標或興趣開始認識起，解放只針對問題處理的 角度與問題解決的壓力。協助個案或個案的重要 他人去看見正向與優勢的部分。</a:t>
            </a:r>
            <a:endParaRPr lang="en-US" altLang="zh-TW" sz="2800" dirty="0"/>
          </a:p>
        </p:txBody>
      </p:sp>
      <p:sp>
        <p:nvSpPr>
          <p:cNvPr id="11" name="矩形 10">
            <a:extLst>
              <a:ext uri="{FF2B5EF4-FFF2-40B4-BE49-F238E27FC236}">
                <a16:creationId xmlns:a16="http://schemas.microsoft.com/office/drawing/2014/main" id="{0D0A0D41-A83D-41C5-91BF-1AE7E0BFD205}"/>
              </a:ext>
            </a:extLst>
          </p:cNvPr>
          <p:cNvSpPr/>
          <p:nvPr/>
        </p:nvSpPr>
        <p:spPr>
          <a:xfrm>
            <a:off x="943544" y="4194958"/>
            <a:ext cx="6810195" cy="1200329"/>
          </a:xfrm>
          <a:prstGeom prst="rect">
            <a:avLst/>
          </a:prstGeom>
        </p:spPr>
        <p:txBody>
          <a:bodyPr wrap="square">
            <a:spAutoFit/>
          </a:bodyPr>
          <a:lstStyle/>
          <a:p>
            <a:r>
              <a:rPr lang="en-US" altLang="zh-TW" sz="2400" dirty="0"/>
              <a:t>1.</a:t>
            </a:r>
            <a:r>
              <a:rPr lang="zh-TW" altLang="en-US" sz="2400" dirty="0"/>
              <a:t>減少僅針對問題處遇，多看到優勢層面 </a:t>
            </a:r>
            <a:endParaRPr lang="en-US" altLang="zh-TW" sz="2400" dirty="0"/>
          </a:p>
          <a:p>
            <a:r>
              <a:rPr lang="en-US" altLang="zh-TW" sz="2400" dirty="0"/>
              <a:t>2.</a:t>
            </a:r>
            <a:r>
              <a:rPr lang="zh-TW" altLang="en-US" sz="2400" dirty="0"/>
              <a:t>助人關係從指導關係轉變為合作關係 </a:t>
            </a:r>
            <a:endParaRPr lang="en-US" altLang="zh-TW" sz="2400" dirty="0"/>
          </a:p>
          <a:p>
            <a:r>
              <a:rPr lang="en-US" altLang="zh-TW" sz="2400" dirty="0"/>
              <a:t>3.</a:t>
            </a:r>
            <a:r>
              <a:rPr lang="zh-TW" altLang="en-US" sz="2400" dirty="0"/>
              <a:t>服務產生正向經驗累積與自信提升 </a:t>
            </a:r>
          </a:p>
        </p:txBody>
      </p:sp>
    </p:spTree>
    <p:extLst>
      <p:ext uri="{BB962C8B-B14F-4D97-AF65-F5344CB8AC3E}">
        <p14:creationId xmlns:p14="http://schemas.microsoft.com/office/powerpoint/2010/main" val="325086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1620957"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accent2"/>
                  </a:solidFill>
                  <a:latin typeface="阿里巴巴普惠体 M" panose="00020600040101010101" pitchFamily="18" charset="-122"/>
                  <a:ea typeface="阿里巴巴普惠体 M" panose="00020600040101010101" pitchFamily="18" charset="-122"/>
                </a:rPr>
                <a:t>建構主義</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8" name="组合 69">
            <a:extLst>
              <a:ext uri="{FF2B5EF4-FFF2-40B4-BE49-F238E27FC236}">
                <a16:creationId xmlns:a16="http://schemas.microsoft.com/office/drawing/2014/main" id="{0C086E68-0F78-401D-A310-DADC86B51787}"/>
              </a:ext>
            </a:extLst>
          </p:cNvPr>
          <p:cNvGrpSpPr/>
          <p:nvPr/>
        </p:nvGrpSpPr>
        <p:grpSpPr>
          <a:xfrm>
            <a:off x="1842075" y="1615514"/>
            <a:ext cx="7885688" cy="491818"/>
            <a:chOff x="5727342" y="1648836"/>
            <a:chExt cx="7885688" cy="491818"/>
          </a:xfrm>
        </p:grpSpPr>
        <p:sp>
          <p:nvSpPr>
            <p:cNvPr id="9" name="任意多边形 64">
              <a:extLst>
                <a:ext uri="{FF2B5EF4-FFF2-40B4-BE49-F238E27FC236}">
                  <a16:creationId xmlns:a16="http://schemas.microsoft.com/office/drawing/2014/main" id="{695D1003-9B49-4CA9-ACBB-9292BA9EFAD6}"/>
                </a:ext>
              </a:extLst>
            </p:cNvPr>
            <p:cNvSpPr/>
            <p:nvPr/>
          </p:nvSpPr>
          <p:spPr>
            <a:xfrm rot="2700000">
              <a:off x="5728323" y="1647855"/>
              <a:ext cx="491818" cy="493779"/>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 name="文本框 43">
              <a:extLst>
                <a:ext uri="{FF2B5EF4-FFF2-40B4-BE49-F238E27FC236}">
                  <a16:creationId xmlns:a16="http://schemas.microsoft.com/office/drawing/2014/main" id="{E410B644-1D28-4F48-98C5-97555FC470A1}"/>
                </a:ext>
              </a:extLst>
            </p:cNvPr>
            <p:cNvSpPr txBox="1"/>
            <p:nvPr/>
          </p:nvSpPr>
          <p:spPr>
            <a:xfrm>
              <a:off x="6349503" y="1663911"/>
              <a:ext cx="7263527" cy="461665"/>
            </a:xfrm>
            <a:prstGeom prst="rect">
              <a:avLst/>
            </a:prstGeom>
            <a:noFill/>
          </p:spPr>
          <p:txBody>
            <a:bodyPr wrap="none" rtlCol="0">
              <a:spAutoFit/>
              <a:scene3d>
                <a:camera prst="orthographicFront"/>
                <a:lightRig rig="threePt" dir="t"/>
              </a:scene3d>
              <a:sp3d contourW="12700"/>
            </a:bodyPr>
            <a:lstStyle/>
            <a:p>
              <a:r>
                <a:rPr lang="zh-TW" altLang="en-US" sz="2400" b="1" dirty="0">
                  <a:solidFill>
                    <a:schemeClr val="accent3"/>
                  </a:solidFill>
                  <a:latin typeface="Century Gothic" panose="020B0502020202020204" pitchFamily="34" charset="0"/>
                  <a:ea typeface="阿里巴巴普惠体 M" panose="00020600040101010101" pitchFamily="18" charset="-122"/>
                </a:rPr>
                <a:t>透過孩童「親自直接參與」的方法去完成學習過程。</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grpSp>
      <p:grpSp>
        <p:nvGrpSpPr>
          <p:cNvPr id="12" name="组合 69">
            <a:extLst>
              <a:ext uri="{FF2B5EF4-FFF2-40B4-BE49-F238E27FC236}">
                <a16:creationId xmlns:a16="http://schemas.microsoft.com/office/drawing/2014/main" id="{4E8E3DED-B5BA-445B-B6CA-DF94DF7DC0F1}"/>
              </a:ext>
            </a:extLst>
          </p:cNvPr>
          <p:cNvGrpSpPr/>
          <p:nvPr/>
        </p:nvGrpSpPr>
        <p:grpSpPr>
          <a:xfrm>
            <a:off x="1851406" y="2691124"/>
            <a:ext cx="7577911" cy="491818"/>
            <a:chOff x="5727342" y="1648836"/>
            <a:chExt cx="7577911" cy="491818"/>
          </a:xfrm>
        </p:grpSpPr>
        <p:sp>
          <p:nvSpPr>
            <p:cNvPr id="13" name="任意多边形 64">
              <a:extLst>
                <a:ext uri="{FF2B5EF4-FFF2-40B4-BE49-F238E27FC236}">
                  <a16:creationId xmlns:a16="http://schemas.microsoft.com/office/drawing/2014/main" id="{2B76B76D-766C-4E76-B5DC-578D6D38F29F}"/>
                </a:ext>
              </a:extLst>
            </p:cNvPr>
            <p:cNvSpPr/>
            <p:nvPr/>
          </p:nvSpPr>
          <p:spPr>
            <a:xfrm rot="2700000">
              <a:off x="5728323" y="1647855"/>
              <a:ext cx="491818" cy="493779"/>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4" name="文本框 43">
              <a:extLst>
                <a:ext uri="{FF2B5EF4-FFF2-40B4-BE49-F238E27FC236}">
                  <a16:creationId xmlns:a16="http://schemas.microsoft.com/office/drawing/2014/main" id="{DC677962-98E8-4A32-B1AF-377FD5DD6D81}"/>
                </a:ext>
              </a:extLst>
            </p:cNvPr>
            <p:cNvSpPr txBox="1"/>
            <p:nvPr/>
          </p:nvSpPr>
          <p:spPr>
            <a:xfrm>
              <a:off x="6349503" y="1663911"/>
              <a:ext cx="6955750" cy="461665"/>
            </a:xfrm>
            <a:prstGeom prst="rect">
              <a:avLst/>
            </a:prstGeom>
            <a:noFill/>
          </p:spPr>
          <p:txBody>
            <a:bodyPr wrap="none" rtlCol="0">
              <a:spAutoFit/>
              <a:scene3d>
                <a:camera prst="orthographicFront"/>
                <a:lightRig rig="threePt" dir="t"/>
              </a:scene3d>
              <a:sp3d contourW="12700"/>
            </a:bodyPr>
            <a:lstStyle/>
            <a:p>
              <a:r>
                <a:rPr lang="zh-TW" altLang="en-US" sz="2400" b="1" dirty="0">
                  <a:solidFill>
                    <a:schemeClr val="accent3"/>
                  </a:solidFill>
                  <a:latin typeface="Century Gothic" panose="020B0502020202020204" pitchFamily="34" charset="0"/>
                  <a:ea typeface="阿里巴巴普惠体 M" panose="00020600040101010101" pitchFamily="18" charset="-122"/>
                </a:rPr>
                <a:t>利用引導，促進他們去尋求解決辦法及自行調解。</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grpSp>
      <p:sp>
        <p:nvSpPr>
          <p:cNvPr id="3" name="矩形 2">
            <a:extLst>
              <a:ext uri="{FF2B5EF4-FFF2-40B4-BE49-F238E27FC236}">
                <a16:creationId xmlns:a16="http://schemas.microsoft.com/office/drawing/2014/main" id="{B4519A40-AA78-4F7E-9124-6CD23E9D004A}"/>
              </a:ext>
            </a:extLst>
          </p:cNvPr>
          <p:cNvSpPr/>
          <p:nvPr/>
        </p:nvSpPr>
        <p:spPr>
          <a:xfrm>
            <a:off x="2904674" y="4158734"/>
            <a:ext cx="4945585" cy="707886"/>
          </a:xfrm>
          <a:prstGeom prst="rect">
            <a:avLst/>
          </a:prstGeom>
        </p:spPr>
        <p:txBody>
          <a:bodyPr wrap="none">
            <a:spAutoFit/>
          </a:bodyPr>
          <a:lstStyle/>
          <a:p>
            <a:r>
              <a:rPr lang="zh-TW" altLang="en-US" sz="4000" b="1" dirty="0">
                <a:latin typeface="Century Gothic" panose="020B0502020202020204" pitchFamily="34" charset="0"/>
                <a:ea typeface="阿里巴巴普惠体 M" panose="00020600040101010101" pitchFamily="18" charset="-122"/>
              </a:rPr>
              <a:t>扮演孩子們的支持者</a:t>
            </a:r>
            <a:r>
              <a:rPr lang="en-US" altLang="zh-TW" sz="4000" b="1" dirty="0">
                <a:latin typeface="Century Gothic" panose="020B0502020202020204" pitchFamily="34" charset="0"/>
                <a:ea typeface="阿里巴巴普惠体 M" panose="00020600040101010101" pitchFamily="18" charset="-122"/>
              </a:rPr>
              <a:t>!</a:t>
            </a:r>
            <a:endParaRPr lang="zh-CN" altLang="en-US" sz="4000" b="1" dirty="0">
              <a:latin typeface="Century Gothic" panose="020B0502020202020204" pitchFamily="34" charset="0"/>
              <a:ea typeface="阿里巴巴普惠体 M" panose="00020600040101010101" pitchFamily="18" charset="-122"/>
            </a:endParaRPr>
          </a:p>
        </p:txBody>
      </p:sp>
    </p:spTree>
    <p:extLst>
      <p:ext uri="{BB962C8B-B14F-4D97-AF65-F5344CB8AC3E}">
        <p14:creationId xmlns:p14="http://schemas.microsoft.com/office/powerpoint/2010/main" val="794361970"/>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right)">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902811"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accent2"/>
                  </a:solidFill>
                  <a:latin typeface="阿里巴巴普惠体 M" panose="00020600040101010101" pitchFamily="18" charset="-122"/>
                  <a:ea typeface="阿里巴巴普惠体 M" panose="00020600040101010101" pitchFamily="18" charset="-122"/>
                </a:rPr>
                <a:t>討論</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文本框 9">
            <a:extLst>
              <a:ext uri="{FF2B5EF4-FFF2-40B4-BE49-F238E27FC236}">
                <a16:creationId xmlns:a16="http://schemas.microsoft.com/office/drawing/2014/main" id="{DCF8178B-0F6D-49DD-8361-510DC9703761}"/>
              </a:ext>
            </a:extLst>
          </p:cNvPr>
          <p:cNvSpPr txBox="1"/>
          <p:nvPr/>
        </p:nvSpPr>
        <p:spPr>
          <a:xfrm>
            <a:off x="655336" y="1461004"/>
            <a:ext cx="10701510" cy="1323439"/>
          </a:xfrm>
          <a:prstGeom prst="rect">
            <a:avLst/>
          </a:prstGeom>
          <a:noFill/>
        </p:spPr>
        <p:txBody>
          <a:bodyPr wrap="square" rtlCol="0">
            <a:spAutoFit/>
          </a:bodyPr>
          <a:lstStyle/>
          <a:p>
            <a:r>
              <a:rPr lang="en-US" altLang="zh-TW" sz="4000" dirty="0">
                <a:latin typeface="Adobe 黑体 Std R" panose="020B0400000000000000" pitchFamily="34" charset="-122"/>
                <a:ea typeface="Adobe 黑体 Std R" panose="020B0400000000000000" pitchFamily="34" charset="-122"/>
              </a:rPr>
              <a:t>Q1</a:t>
            </a:r>
            <a:r>
              <a:rPr lang="zh-TW" altLang="en-US" sz="4000" dirty="0">
                <a:latin typeface="Adobe 黑体 Std R" panose="020B0400000000000000" pitchFamily="34" charset="-122"/>
                <a:ea typeface="Adobe 黑体 Std R" panose="020B0400000000000000" pitchFamily="34" charset="-122"/>
              </a:rPr>
              <a:t>：優勢觀點除了運用在以上所舉的例子外，</a:t>
            </a:r>
            <a:endParaRPr lang="en-US" altLang="zh-TW" sz="4000" dirty="0">
              <a:latin typeface="Adobe 黑体 Std R" panose="020B0400000000000000" pitchFamily="34" charset="-122"/>
              <a:ea typeface="Adobe 黑体 Std R" panose="020B0400000000000000" pitchFamily="34" charset="-122"/>
            </a:endParaRPr>
          </a:p>
          <a:p>
            <a:r>
              <a:rPr lang="zh-TW" altLang="en-US" sz="4000" dirty="0">
                <a:latin typeface="Adobe 黑体 Std R" panose="020B0400000000000000" pitchFamily="34" charset="-122"/>
                <a:ea typeface="Adobe 黑体 Std R" panose="020B0400000000000000" pitchFamily="34" charset="-122"/>
              </a:rPr>
              <a:t>        還能運用在哪些面向</a:t>
            </a:r>
            <a:r>
              <a:rPr lang="en-US" altLang="zh-TW" sz="4000" dirty="0">
                <a:latin typeface="Adobe 黑体 Std R" panose="020B0400000000000000" pitchFamily="34" charset="-122"/>
                <a:ea typeface="Adobe 黑体 Std R" panose="020B0400000000000000" pitchFamily="34" charset="-122"/>
              </a:rPr>
              <a:t>?</a:t>
            </a:r>
            <a:endParaRPr lang="zh-CN" altLang="en-US" sz="4000" dirty="0">
              <a:latin typeface="Adobe 黑体 Std R" panose="020B0400000000000000" pitchFamily="34" charset="-122"/>
              <a:ea typeface="Adobe 黑体 Std R" panose="020B0400000000000000" pitchFamily="34" charset="-122"/>
            </a:endParaRPr>
          </a:p>
        </p:txBody>
      </p:sp>
      <p:pic>
        <p:nvPicPr>
          <p:cNvPr id="13" name="图片 10">
            <a:extLst>
              <a:ext uri="{FF2B5EF4-FFF2-40B4-BE49-F238E27FC236}">
                <a16:creationId xmlns:a16="http://schemas.microsoft.com/office/drawing/2014/main" id="{CE34093C-B863-47F3-A658-67A632FBF9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602" r="39309" b="12452"/>
          <a:stretch/>
        </p:blipFill>
        <p:spPr>
          <a:xfrm>
            <a:off x="8390239" y="5189666"/>
            <a:ext cx="3801761" cy="1657964"/>
          </a:xfrm>
          <a:prstGeom prst="rect">
            <a:avLst/>
          </a:prstGeom>
        </p:spPr>
      </p:pic>
      <p:sp>
        <p:nvSpPr>
          <p:cNvPr id="14" name="文本框 9">
            <a:extLst>
              <a:ext uri="{FF2B5EF4-FFF2-40B4-BE49-F238E27FC236}">
                <a16:creationId xmlns:a16="http://schemas.microsoft.com/office/drawing/2014/main" id="{D4D6AB69-62D7-460E-8BBD-292F2E0A4761}"/>
              </a:ext>
            </a:extLst>
          </p:cNvPr>
          <p:cNvSpPr txBox="1"/>
          <p:nvPr/>
        </p:nvSpPr>
        <p:spPr>
          <a:xfrm>
            <a:off x="655336" y="3224528"/>
            <a:ext cx="10701510" cy="1938992"/>
          </a:xfrm>
          <a:prstGeom prst="rect">
            <a:avLst/>
          </a:prstGeom>
          <a:noFill/>
        </p:spPr>
        <p:txBody>
          <a:bodyPr wrap="square" rtlCol="0">
            <a:spAutoFit/>
          </a:bodyPr>
          <a:lstStyle/>
          <a:p>
            <a:r>
              <a:rPr lang="en-US" altLang="zh-TW" sz="4000" dirty="0">
                <a:latin typeface="Adobe 黑体 Std R" panose="020B0400000000000000" pitchFamily="34" charset="-122"/>
                <a:ea typeface="Adobe 黑体 Std R" panose="020B0400000000000000" pitchFamily="34" charset="-122"/>
              </a:rPr>
              <a:t>Q2</a:t>
            </a:r>
            <a:r>
              <a:rPr lang="zh-TW" altLang="en-US" sz="4000" dirty="0">
                <a:latin typeface="Adobe 黑体 Std R" panose="020B0400000000000000" pitchFamily="34" charset="-122"/>
                <a:ea typeface="Adobe 黑体 Std R" panose="020B0400000000000000" pitchFamily="34" charset="-122"/>
              </a:rPr>
              <a:t>：建構主義和一般直接告訴結果的授課方式</a:t>
            </a:r>
            <a:endParaRPr lang="en-US" altLang="zh-TW" sz="4000" dirty="0">
              <a:latin typeface="Adobe 黑体 Std R" panose="020B0400000000000000" pitchFamily="34" charset="-122"/>
              <a:ea typeface="Adobe 黑体 Std R" panose="020B0400000000000000" pitchFamily="34" charset="-122"/>
            </a:endParaRPr>
          </a:p>
          <a:p>
            <a:r>
              <a:rPr lang="zh-TW" altLang="en-US" sz="4000" dirty="0">
                <a:latin typeface="Adobe 黑体 Std R" panose="020B0400000000000000" pitchFamily="34" charset="-122"/>
                <a:ea typeface="Adobe 黑体 Std R" panose="020B0400000000000000" pitchFamily="34" charset="-122"/>
              </a:rPr>
              <a:t>        各有何種優缺點</a:t>
            </a:r>
            <a:r>
              <a:rPr lang="en-US" altLang="zh-TW" sz="4000" dirty="0">
                <a:latin typeface="Adobe 黑体 Std R" panose="020B0400000000000000" pitchFamily="34" charset="-122"/>
                <a:ea typeface="Adobe 黑体 Std R" panose="020B0400000000000000" pitchFamily="34" charset="-122"/>
              </a:rPr>
              <a:t>?</a:t>
            </a:r>
            <a:r>
              <a:rPr lang="zh-TW" altLang="en-US" sz="4000" dirty="0">
                <a:latin typeface="Adobe 黑体 Std R" panose="020B0400000000000000" pitchFamily="34" charset="-122"/>
                <a:ea typeface="Adobe 黑体 Std R" panose="020B0400000000000000" pitchFamily="34" charset="-122"/>
              </a:rPr>
              <a:t> 你認為哪種授課方式比</a:t>
            </a:r>
            <a:endParaRPr lang="en-US" altLang="zh-TW" sz="4000" dirty="0">
              <a:latin typeface="Adobe 黑体 Std R" panose="020B0400000000000000" pitchFamily="34" charset="-122"/>
              <a:ea typeface="Adobe 黑体 Std R" panose="020B0400000000000000" pitchFamily="34" charset="-122"/>
            </a:endParaRPr>
          </a:p>
          <a:p>
            <a:r>
              <a:rPr lang="zh-TW" altLang="en-US" sz="4000" dirty="0">
                <a:latin typeface="Adobe 黑体 Std R" panose="020B0400000000000000" pitchFamily="34" charset="-122"/>
                <a:ea typeface="Adobe 黑体 Std R" panose="020B0400000000000000" pitchFamily="34" charset="-122"/>
              </a:rPr>
              <a:t>        較好</a:t>
            </a:r>
            <a:r>
              <a:rPr lang="en-US" altLang="zh-TW" sz="4000" dirty="0">
                <a:latin typeface="Adobe 黑体 Std R" panose="020B0400000000000000" pitchFamily="34" charset="-122"/>
                <a:ea typeface="Adobe 黑体 Std R" panose="020B0400000000000000" pitchFamily="34" charset="-122"/>
              </a:rPr>
              <a:t>?</a:t>
            </a:r>
            <a:endParaRPr lang="zh-CN" altLang="en-US" sz="4000"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1948623750"/>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2"/>
                                        </p:tgtEl>
                                        <p:attrNameLst>
                                          <p:attrName>ppt_y</p:attrName>
                                        </p:attrNameLst>
                                      </p:cBhvr>
                                      <p:tavLst>
                                        <p:tav tm="0">
                                          <p:val>
                                            <p:strVal val="#ppt_y"/>
                                          </p:val>
                                        </p:tav>
                                        <p:tav tm="100000">
                                          <p:val>
                                            <p:strVal val="#ppt_y"/>
                                          </p:val>
                                        </p:tav>
                                      </p:tavLst>
                                    </p:anim>
                                    <p:anim calcmode="lin" valueType="num">
                                      <p:cBhvr>
                                        <p:cTn id="1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2"/>
                                        </p:tgtEl>
                                      </p:cBhvr>
                                    </p:animEffect>
                                  </p:childTnLst>
                                </p:cTn>
                              </p:par>
                            </p:childTnLst>
                          </p:cTn>
                        </p:par>
                        <p:par>
                          <p:cTn id="18" fill="hold">
                            <p:stCondLst>
                              <p:cond delay="3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4"/>
                                        </p:tgtEl>
                                        <p:attrNameLst>
                                          <p:attrName>ppt_y</p:attrName>
                                        </p:attrNameLst>
                                      </p:cBhvr>
                                      <p:tavLst>
                                        <p:tav tm="0">
                                          <p:val>
                                            <p:strVal val="#ppt_y"/>
                                          </p:val>
                                        </p:tav>
                                        <p:tav tm="100000">
                                          <p:val>
                                            <p:strVal val="#ppt_y"/>
                                          </p:val>
                                        </p:tav>
                                      </p:tavLst>
                                    </p:anim>
                                    <p:anim calcmode="lin" valueType="num">
                                      <p:cBhvr>
                                        <p:cTn id="2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03</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TW" altLang="en-US" sz="4000" b="1" dirty="0">
                <a:solidFill>
                  <a:schemeClr val="accent3"/>
                </a:solidFill>
                <a:latin typeface="Century Gothic" panose="020B0502020202020204" pitchFamily="34" charset="0"/>
                <a:ea typeface="阿里巴巴普惠体 M" panose="00020600040101010101" pitchFamily="18" charset="-122"/>
              </a:rPr>
              <a:t>教學策略</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6">
            <a:extLst>
              <a:ext uri="{FF2B5EF4-FFF2-40B4-BE49-F238E27FC236}">
                <a16:creationId xmlns:a16="http://schemas.microsoft.com/office/drawing/2014/main" id="{29B7197B-4F67-4223-82E9-B8E2B8BA29AA}"/>
              </a:ext>
            </a:extLst>
          </p:cNvPr>
          <p:cNvGrpSpPr/>
          <p:nvPr/>
        </p:nvGrpSpPr>
        <p:grpSpPr>
          <a:xfrm>
            <a:off x="1740503" y="413277"/>
            <a:ext cx="5061857" cy="698750"/>
            <a:chOff x="6096000" y="2061026"/>
            <a:chExt cx="5061857" cy="698750"/>
          </a:xfrm>
        </p:grpSpPr>
        <p:sp>
          <p:nvSpPr>
            <p:cNvPr id="5" name="文本框 17">
              <a:extLst>
                <a:ext uri="{FF2B5EF4-FFF2-40B4-BE49-F238E27FC236}">
                  <a16:creationId xmlns:a16="http://schemas.microsoft.com/office/drawing/2014/main" id="{9B290A9C-CDDC-4803-AD9A-54AC3506614B}"/>
                </a:ext>
              </a:extLst>
            </p:cNvPr>
            <p:cNvSpPr txBox="1"/>
            <p:nvPr/>
          </p:nvSpPr>
          <p:spPr>
            <a:xfrm>
              <a:off x="6096000" y="2061026"/>
              <a:ext cx="1620957"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accent2"/>
                  </a:solidFill>
                  <a:latin typeface="阿里巴巴普惠体 M" panose="00020600040101010101" pitchFamily="18" charset="-122"/>
                  <a:ea typeface="阿里巴巴普惠体 M" panose="00020600040101010101" pitchFamily="18" charset="-122"/>
                </a:rPr>
                <a:t>教學策略</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6" name="文本框 18">
              <a:extLst>
                <a:ext uri="{FF2B5EF4-FFF2-40B4-BE49-F238E27FC236}">
                  <a16:creationId xmlns:a16="http://schemas.microsoft.com/office/drawing/2014/main" id="{6759F67B-4AA2-4586-A9EE-7D31DD31DD4F}"/>
                </a:ext>
              </a:extLst>
            </p:cNvPr>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zh-TW" altLang="en-US" sz="1200" dirty="0">
                  <a:solidFill>
                    <a:schemeClr val="bg1">
                      <a:lumMod val="65000"/>
                    </a:schemeClr>
                  </a:solidFill>
                  <a:latin typeface="阿里巴巴普惠体 M" panose="00020600040101010101" pitchFamily="18" charset="-122"/>
                  <a:ea typeface="阿里巴巴普惠体 M" panose="00020600040101010101" pitchFamily="18" charset="-122"/>
                </a:rPr>
                <a:t>回饋機制</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7" name="任意多边形 47">
            <a:extLst>
              <a:ext uri="{FF2B5EF4-FFF2-40B4-BE49-F238E27FC236}">
                <a16:creationId xmlns:a16="http://schemas.microsoft.com/office/drawing/2014/main" id="{0B6C3AE9-E889-4ECB-9614-F3845EE8D080}"/>
              </a:ext>
            </a:extLst>
          </p:cNvPr>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8" name="任意多边形 48">
            <a:extLst>
              <a:ext uri="{FF2B5EF4-FFF2-40B4-BE49-F238E27FC236}">
                <a16:creationId xmlns:a16="http://schemas.microsoft.com/office/drawing/2014/main" id="{4E2B3559-1F71-4C9F-81E9-C7DD1EEF9FC2}"/>
              </a:ext>
            </a:extLst>
          </p:cNvPr>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9" name="组合 69">
            <a:extLst>
              <a:ext uri="{FF2B5EF4-FFF2-40B4-BE49-F238E27FC236}">
                <a16:creationId xmlns:a16="http://schemas.microsoft.com/office/drawing/2014/main" id="{A2497FD6-EACE-4D5A-9599-4F58348AAC15}"/>
              </a:ext>
            </a:extLst>
          </p:cNvPr>
          <p:cNvGrpSpPr/>
          <p:nvPr/>
        </p:nvGrpSpPr>
        <p:grpSpPr>
          <a:xfrm>
            <a:off x="1842075" y="1615514"/>
            <a:ext cx="4365493" cy="491818"/>
            <a:chOff x="5727342" y="1648836"/>
            <a:chExt cx="4365493" cy="491818"/>
          </a:xfrm>
        </p:grpSpPr>
        <p:sp>
          <p:nvSpPr>
            <p:cNvPr id="10" name="任意多边形 64">
              <a:extLst>
                <a:ext uri="{FF2B5EF4-FFF2-40B4-BE49-F238E27FC236}">
                  <a16:creationId xmlns:a16="http://schemas.microsoft.com/office/drawing/2014/main" id="{8F1BAD1B-74F7-40C9-8B49-3566E939C27B}"/>
                </a:ext>
              </a:extLst>
            </p:cNvPr>
            <p:cNvSpPr/>
            <p:nvPr/>
          </p:nvSpPr>
          <p:spPr>
            <a:xfrm rot="2700000">
              <a:off x="5728323" y="1647855"/>
              <a:ext cx="491818" cy="493779"/>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1" name="文本框 43">
              <a:extLst>
                <a:ext uri="{FF2B5EF4-FFF2-40B4-BE49-F238E27FC236}">
                  <a16:creationId xmlns:a16="http://schemas.microsoft.com/office/drawing/2014/main" id="{1FAFD0FA-4702-49AD-8DB5-A05C5CEF85D1}"/>
                </a:ext>
              </a:extLst>
            </p:cNvPr>
            <p:cNvSpPr txBox="1"/>
            <p:nvPr/>
          </p:nvSpPr>
          <p:spPr>
            <a:xfrm>
              <a:off x="6349503" y="1663911"/>
              <a:ext cx="3743332" cy="461665"/>
            </a:xfrm>
            <a:prstGeom prst="rect">
              <a:avLst/>
            </a:prstGeom>
            <a:noFill/>
          </p:spPr>
          <p:txBody>
            <a:bodyPr wrap="none" rtlCol="0">
              <a:spAutoFit/>
              <a:scene3d>
                <a:camera prst="orthographicFront"/>
                <a:lightRig rig="threePt" dir="t"/>
              </a:scene3d>
              <a:sp3d contourW="12700"/>
            </a:bodyPr>
            <a:lstStyle/>
            <a:p>
              <a:r>
                <a:rPr lang="zh-TW" altLang="en-US" sz="2400" b="1" dirty="0">
                  <a:solidFill>
                    <a:schemeClr val="accent3"/>
                  </a:solidFill>
                  <a:latin typeface="Century Gothic" panose="020B0502020202020204" pitchFamily="34" charset="0"/>
                  <a:ea typeface="阿里巴巴普惠体 M" panose="00020600040101010101" pitchFamily="18" charset="-122"/>
                </a:rPr>
                <a:t>培養學習動機</a:t>
              </a:r>
              <a:r>
                <a:rPr lang="en-US" altLang="zh-TW" sz="2400" b="1" dirty="0">
                  <a:solidFill>
                    <a:schemeClr val="accent3"/>
                  </a:solidFill>
                  <a:latin typeface="Century Gothic" panose="020B0502020202020204" pitchFamily="34" charset="0"/>
                  <a:ea typeface="阿里巴巴普惠体 M" panose="00020600040101010101" pitchFamily="18" charset="-122"/>
                </a:rPr>
                <a:t>:</a:t>
              </a:r>
              <a:r>
                <a:rPr lang="zh-TW" altLang="en-US" sz="2400" b="1" dirty="0">
                  <a:solidFill>
                    <a:schemeClr val="accent3"/>
                  </a:solidFill>
                  <a:latin typeface="Century Gothic" panose="020B0502020202020204" pitchFamily="34" charset="0"/>
                  <a:ea typeface="阿里巴巴普惠体 M" panose="00020600040101010101" pitchFamily="18" charset="-122"/>
                </a:rPr>
                <a:t> 回饋機制。</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grpSp>
      <p:grpSp>
        <p:nvGrpSpPr>
          <p:cNvPr id="12" name="组合 69">
            <a:extLst>
              <a:ext uri="{FF2B5EF4-FFF2-40B4-BE49-F238E27FC236}">
                <a16:creationId xmlns:a16="http://schemas.microsoft.com/office/drawing/2014/main" id="{1D9C37FC-155F-448B-B88E-8AB6BBA6106B}"/>
              </a:ext>
            </a:extLst>
          </p:cNvPr>
          <p:cNvGrpSpPr/>
          <p:nvPr/>
        </p:nvGrpSpPr>
        <p:grpSpPr>
          <a:xfrm>
            <a:off x="1804725" y="2634140"/>
            <a:ext cx="7760654" cy="846072"/>
            <a:chOff x="5727342" y="1648836"/>
            <a:chExt cx="7760654" cy="846072"/>
          </a:xfrm>
        </p:grpSpPr>
        <p:sp>
          <p:nvSpPr>
            <p:cNvPr id="13" name="任意多边形 64">
              <a:extLst>
                <a:ext uri="{FF2B5EF4-FFF2-40B4-BE49-F238E27FC236}">
                  <a16:creationId xmlns:a16="http://schemas.microsoft.com/office/drawing/2014/main" id="{F6D10A9A-F310-454A-AA4F-39D05060A10B}"/>
                </a:ext>
              </a:extLst>
            </p:cNvPr>
            <p:cNvSpPr/>
            <p:nvPr/>
          </p:nvSpPr>
          <p:spPr>
            <a:xfrm rot="2700000">
              <a:off x="5728323" y="1647855"/>
              <a:ext cx="491818" cy="493779"/>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4" name="文本框 43">
              <a:extLst>
                <a:ext uri="{FF2B5EF4-FFF2-40B4-BE49-F238E27FC236}">
                  <a16:creationId xmlns:a16="http://schemas.microsoft.com/office/drawing/2014/main" id="{2DB0633E-A4F0-4E4F-9A88-25E86B84997A}"/>
                </a:ext>
              </a:extLst>
            </p:cNvPr>
            <p:cNvSpPr txBox="1"/>
            <p:nvPr/>
          </p:nvSpPr>
          <p:spPr>
            <a:xfrm>
              <a:off x="6349503" y="1663911"/>
              <a:ext cx="7138493" cy="830997"/>
            </a:xfrm>
            <a:prstGeom prst="rect">
              <a:avLst/>
            </a:prstGeom>
            <a:noFill/>
          </p:spPr>
          <p:txBody>
            <a:bodyPr wrap="none" rtlCol="0">
              <a:spAutoFit/>
              <a:scene3d>
                <a:camera prst="orthographicFront"/>
                <a:lightRig rig="threePt" dir="t"/>
              </a:scene3d>
              <a:sp3d contourW="12700"/>
            </a:bodyPr>
            <a:lstStyle/>
            <a:p>
              <a:r>
                <a:rPr lang="zh-TW" altLang="en-US" sz="2400" b="1" dirty="0">
                  <a:solidFill>
                    <a:schemeClr val="accent3"/>
                  </a:solidFill>
                  <a:latin typeface="Century Gothic" panose="020B0502020202020204" pitchFamily="34" charset="0"/>
                  <a:ea typeface="阿里巴巴普惠体 M" panose="00020600040101010101" pitchFamily="18" charset="-122"/>
                </a:rPr>
                <a:t>引起注意力的策略</a:t>
              </a:r>
              <a:r>
                <a:rPr lang="en-US" altLang="zh-TW" sz="2400" b="1" dirty="0">
                  <a:solidFill>
                    <a:schemeClr val="accent3"/>
                  </a:solidFill>
                  <a:latin typeface="Century Gothic" panose="020B0502020202020204" pitchFamily="34" charset="0"/>
                  <a:ea typeface="阿里巴巴普惠体 M" panose="00020600040101010101" pitchFamily="18" charset="-122"/>
                </a:rPr>
                <a:t>:</a:t>
              </a:r>
              <a:r>
                <a:rPr lang="zh-TW" altLang="en-US" sz="2400" b="1" dirty="0">
                  <a:solidFill>
                    <a:schemeClr val="accent3"/>
                  </a:solidFill>
                  <a:latin typeface="Century Gothic" panose="020B0502020202020204" pitchFamily="34" charset="0"/>
                  <a:ea typeface="阿里巴巴普惠体 M" panose="00020600040101010101" pitchFamily="18" charset="-122"/>
                </a:rPr>
                <a:t> 好玩、富挑戰性的任務。</a:t>
              </a:r>
              <a:endParaRPr lang="en-US" altLang="zh-TW" sz="2400" b="1" dirty="0">
                <a:solidFill>
                  <a:schemeClr val="accent3"/>
                </a:solidFill>
                <a:latin typeface="Century Gothic" panose="020B0502020202020204" pitchFamily="34" charset="0"/>
                <a:ea typeface="阿里巴巴普惠体 M" panose="00020600040101010101" pitchFamily="18" charset="-122"/>
              </a:endParaRPr>
            </a:p>
            <a:p>
              <a:r>
                <a:rPr lang="zh-TW" altLang="en-US" sz="2400" dirty="0"/>
                <a:t>                       </a:t>
              </a:r>
              <a:r>
                <a:rPr lang="zh-TW" altLang="en-US" sz="2000" dirty="0"/>
                <a:t>福瑞</a:t>
              </a:r>
              <a:r>
                <a:rPr lang="en-US" altLang="zh-TW" sz="2000" dirty="0"/>
                <a:t>‧</a:t>
              </a:r>
              <a:r>
                <a:rPr lang="zh-TW" altLang="en-US" sz="2000" dirty="0"/>
                <a:t>史比冊</a:t>
              </a:r>
              <a:r>
                <a:rPr lang="en-US" altLang="zh-TW" sz="2000" dirty="0"/>
                <a:t>: </a:t>
              </a:r>
              <a:r>
                <a:rPr lang="zh-TW" altLang="en-US" sz="2000" dirty="0"/>
                <a:t>「學習最好在好心情中進行」</a:t>
              </a:r>
              <a:endParaRPr lang="zh-TW" altLang="en-US" sz="2400" dirty="0"/>
            </a:p>
          </p:txBody>
        </p:sp>
      </p:grpSp>
      <p:grpSp>
        <p:nvGrpSpPr>
          <p:cNvPr id="15" name="组合 69">
            <a:extLst>
              <a:ext uri="{FF2B5EF4-FFF2-40B4-BE49-F238E27FC236}">
                <a16:creationId xmlns:a16="http://schemas.microsoft.com/office/drawing/2014/main" id="{090543CB-5B60-4CB9-BD6F-2E0D56D2B12D}"/>
              </a:ext>
            </a:extLst>
          </p:cNvPr>
          <p:cNvGrpSpPr/>
          <p:nvPr/>
        </p:nvGrpSpPr>
        <p:grpSpPr>
          <a:xfrm>
            <a:off x="1823413" y="3804974"/>
            <a:ext cx="6212153" cy="491818"/>
            <a:chOff x="5727342" y="1648836"/>
            <a:chExt cx="6212153" cy="491818"/>
          </a:xfrm>
        </p:grpSpPr>
        <p:sp>
          <p:nvSpPr>
            <p:cNvPr id="16" name="任意多边形 64">
              <a:extLst>
                <a:ext uri="{FF2B5EF4-FFF2-40B4-BE49-F238E27FC236}">
                  <a16:creationId xmlns:a16="http://schemas.microsoft.com/office/drawing/2014/main" id="{14950900-D478-4DC6-B5E4-E839837D1CED}"/>
                </a:ext>
              </a:extLst>
            </p:cNvPr>
            <p:cNvSpPr/>
            <p:nvPr/>
          </p:nvSpPr>
          <p:spPr>
            <a:xfrm rot="2700000">
              <a:off x="5728323" y="1647855"/>
              <a:ext cx="491818" cy="493779"/>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7" name="文本框 43">
              <a:extLst>
                <a:ext uri="{FF2B5EF4-FFF2-40B4-BE49-F238E27FC236}">
                  <a16:creationId xmlns:a16="http://schemas.microsoft.com/office/drawing/2014/main" id="{BC5DADE9-1127-48B6-A522-A6387F0DD085}"/>
                </a:ext>
              </a:extLst>
            </p:cNvPr>
            <p:cNvSpPr txBox="1"/>
            <p:nvPr/>
          </p:nvSpPr>
          <p:spPr>
            <a:xfrm>
              <a:off x="6349503" y="1663911"/>
              <a:ext cx="5589992" cy="461665"/>
            </a:xfrm>
            <a:prstGeom prst="rect">
              <a:avLst/>
            </a:prstGeom>
            <a:noFill/>
          </p:spPr>
          <p:txBody>
            <a:bodyPr wrap="none" rtlCol="0">
              <a:spAutoFit/>
              <a:scene3d>
                <a:camera prst="orthographicFront"/>
                <a:lightRig rig="threePt" dir="t"/>
              </a:scene3d>
              <a:sp3d contourW="12700"/>
            </a:bodyPr>
            <a:lstStyle/>
            <a:p>
              <a:r>
                <a:rPr lang="zh-TW" altLang="en-US" sz="2400" b="1" dirty="0">
                  <a:solidFill>
                    <a:schemeClr val="accent3"/>
                  </a:solidFill>
                  <a:latin typeface="Century Gothic" panose="020B0502020202020204" pitchFamily="34" charset="0"/>
                  <a:ea typeface="阿里巴巴普惠体 M" panose="00020600040101010101" pitchFamily="18" charset="-122"/>
                </a:rPr>
                <a:t>塑造自己的教學</a:t>
              </a:r>
              <a:r>
                <a:rPr lang="en-US" altLang="zh-TW" sz="2400" b="1" dirty="0">
                  <a:solidFill>
                    <a:schemeClr val="accent3"/>
                  </a:solidFill>
                  <a:latin typeface="Century Gothic" panose="020B0502020202020204" pitchFamily="34" charset="0"/>
                  <a:ea typeface="阿里巴巴普惠体 M" panose="00020600040101010101" pitchFamily="18" charset="-122"/>
                </a:rPr>
                <a:t>:</a:t>
              </a:r>
              <a:r>
                <a:rPr lang="zh-TW" altLang="en-US" sz="2400" b="1" dirty="0">
                  <a:solidFill>
                    <a:schemeClr val="accent3"/>
                  </a:solidFill>
                  <a:latin typeface="Century Gothic" panose="020B0502020202020204" pitchFamily="34" charset="0"/>
                  <a:ea typeface="阿里巴巴普惠体 M" panose="00020600040101010101" pitchFamily="18" charset="-122"/>
                </a:rPr>
                <a:t> 打造與孩子們的關係。</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grpSp>
    </p:spTree>
    <p:extLst>
      <p:ext uri="{BB962C8B-B14F-4D97-AF65-F5344CB8AC3E}">
        <p14:creationId xmlns:p14="http://schemas.microsoft.com/office/powerpoint/2010/main" val="314863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right)">
                                      <p:cBhvr>
                                        <p:cTn id="13" dur="500"/>
                                        <p:tgtEl>
                                          <p:spTgt spid="12"/>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p:tgtEl>
                                          <p:spTgt spid="15"/>
                                        </p:tgtEl>
                                        <p:attrNameLst>
                                          <p:attrName>ppt_x</p:attrName>
                                        </p:attrNameLst>
                                      </p:cBhvr>
                                      <p:tavLst>
                                        <p:tav tm="0">
                                          <p:val>
                                            <p:strVal val="#ppt_x-#ppt_w*1.125000"/>
                                          </p:val>
                                        </p:tav>
                                        <p:tav tm="100000">
                                          <p:val>
                                            <p:strVal val="#ppt_x"/>
                                          </p:val>
                                        </p:tav>
                                      </p:tavLst>
                                    </p:anim>
                                    <p:animEffect transition="in" filter="wipe(righ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902811"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accent2"/>
                  </a:solidFill>
                  <a:latin typeface="阿里巴巴普惠体 M" panose="00020600040101010101" pitchFamily="18" charset="-122"/>
                  <a:ea typeface="阿里巴巴普惠体 M" panose="00020600040101010101" pitchFamily="18" charset="-122"/>
                </a:rPr>
                <a:t>討論</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文本框 9">
            <a:extLst>
              <a:ext uri="{FF2B5EF4-FFF2-40B4-BE49-F238E27FC236}">
                <a16:creationId xmlns:a16="http://schemas.microsoft.com/office/drawing/2014/main" id="{DCF8178B-0F6D-49DD-8361-510DC9703761}"/>
              </a:ext>
            </a:extLst>
          </p:cNvPr>
          <p:cNvSpPr txBox="1"/>
          <p:nvPr/>
        </p:nvSpPr>
        <p:spPr>
          <a:xfrm>
            <a:off x="728489" y="2100896"/>
            <a:ext cx="10496237" cy="1938992"/>
          </a:xfrm>
          <a:prstGeom prst="rect">
            <a:avLst/>
          </a:prstGeom>
          <a:noFill/>
        </p:spPr>
        <p:txBody>
          <a:bodyPr wrap="square" rtlCol="0">
            <a:spAutoFit/>
          </a:bodyPr>
          <a:lstStyle/>
          <a:p>
            <a:r>
              <a:rPr lang="en-US" altLang="zh-TW" sz="4000" dirty="0">
                <a:latin typeface="Adobe 黑体 Std R" panose="020B0400000000000000" pitchFamily="34" charset="-122"/>
                <a:ea typeface="Adobe 黑体 Std R" panose="020B0400000000000000" pitchFamily="34" charset="-122"/>
              </a:rPr>
              <a:t>Q</a:t>
            </a:r>
            <a:r>
              <a:rPr lang="zh-TW" altLang="en-US" sz="4000" dirty="0">
                <a:latin typeface="Adobe 黑体 Std R" panose="020B0400000000000000" pitchFamily="34" charset="-122"/>
                <a:ea typeface="Adobe 黑体 Std R" panose="020B0400000000000000" pitchFamily="34" charset="-122"/>
              </a:rPr>
              <a:t>：我們的教案授課方式和學校老師教課方式</a:t>
            </a:r>
            <a:endParaRPr lang="en-US" altLang="zh-TW" sz="4000" dirty="0">
              <a:latin typeface="Adobe 黑体 Std R" panose="020B0400000000000000" pitchFamily="34" charset="-122"/>
              <a:ea typeface="Adobe 黑体 Std R" panose="020B0400000000000000" pitchFamily="34" charset="-122"/>
            </a:endParaRPr>
          </a:p>
          <a:p>
            <a:r>
              <a:rPr lang="zh-TW" altLang="en-US" sz="4000" dirty="0">
                <a:latin typeface="Adobe 黑体 Std R" panose="020B0400000000000000" pitchFamily="34" charset="-122"/>
                <a:ea typeface="Adobe 黑体 Std R" panose="020B0400000000000000" pitchFamily="34" charset="-122"/>
              </a:rPr>
              <a:t>      有沒有什麼不同</a:t>
            </a:r>
            <a:r>
              <a:rPr lang="en-US" altLang="zh-TW" sz="4000" dirty="0">
                <a:latin typeface="Adobe 黑体 Std R" panose="020B0400000000000000" pitchFamily="34" charset="-122"/>
                <a:ea typeface="Adobe 黑体 Std R" panose="020B0400000000000000" pitchFamily="34" charset="-122"/>
              </a:rPr>
              <a:t>?</a:t>
            </a:r>
            <a:r>
              <a:rPr lang="zh-TW" altLang="en-US" sz="4000" dirty="0">
                <a:latin typeface="Adobe 黑体 Std R" panose="020B0400000000000000" pitchFamily="34" charset="-122"/>
                <a:ea typeface="Adobe 黑体 Std R" panose="020B0400000000000000" pitchFamily="34" charset="-122"/>
              </a:rPr>
              <a:t> 如果有不同，這些方式</a:t>
            </a:r>
            <a:endParaRPr lang="en-US" altLang="zh-TW" sz="4000" dirty="0">
              <a:latin typeface="Adobe 黑体 Std R" panose="020B0400000000000000" pitchFamily="34" charset="-122"/>
              <a:ea typeface="Adobe 黑体 Std R" panose="020B0400000000000000" pitchFamily="34" charset="-122"/>
            </a:endParaRPr>
          </a:p>
          <a:p>
            <a:r>
              <a:rPr lang="zh-TW" altLang="en-US" sz="4000" dirty="0">
                <a:latin typeface="Adobe 黑体 Std R" panose="020B0400000000000000" pitchFamily="34" charset="-122"/>
                <a:ea typeface="Adobe 黑体 Std R" panose="020B0400000000000000" pitchFamily="34" charset="-122"/>
              </a:rPr>
              <a:t>      各有那些優缺點</a:t>
            </a:r>
            <a:r>
              <a:rPr lang="en-US" altLang="zh-TW" sz="4000" dirty="0">
                <a:latin typeface="Adobe 黑体 Std R" panose="020B0400000000000000" pitchFamily="34" charset="-122"/>
                <a:ea typeface="Adobe 黑体 Std R" panose="020B0400000000000000" pitchFamily="34" charset="-122"/>
              </a:rPr>
              <a:t>?</a:t>
            </a:r>
            <a:endParaRPr lang="zh-CN" altLang="en-US" sz="4000" dirty="0">
              <a:latin typeface="Adobe 黑体 Std R" panose="020B0400000000000000" pitchFamily="34" charset="-122"/>
              <a:ea typeface="Adobe 黑体 Std R" panose="020B0400000000000000" pitchFamily="34" charset="-122"/>
            </a:endParaRPr>
          </a:p>
        </p:txBody>
      </p:sp>
      <p:pic>
        <p:nvPicPr>
          <p:cNvPr id="13" name="图片 10">
            <a:extLst>
              <a:ext uri="{FF2B5EF4-FFF2-40B4-BE49-F238E27FC236}">
                <a16:creationId xmlns:a16="http://schemas.microsoft.com/office/drawing/2014/main" id="{CE34093C-B863-47F3-A658-67A632FBF9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602" r="39309" b="12452"/>
          <a:stretch/>
        </p:blipFill>
        <p:spPr>
          <a:xfrm>
            <a:off x="8390239" y="5189666"/>
            <a:ext cx="3801761" cy="1657964"/>
          </a:xfrm>
          <a:prstGeom prst="rect">
            <a:avLst/>
          </a:prstGeom>
        </p:spPr>
      </p:pic>
    </p:spTree>
    <p:extLst>
      <p:ext uri="{BB962C8B-B14F-4D97-AF65-F5344CB8AC3E}">
        <p14:creationId xmlns:p14="http://schemas.microsoft.com/office/powerpoint/2010/main" val="1246272586"/>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2"/>
                                        </p:tgtEl>
                                        <p:attrNameLst>
                                          <p:attrName>ppt_y</p:attrName>
                                        </p:attrNameLst>
                                      </p:cBhvr>
                                      <p:tavLst>
                                        <p:tav tm="0">
                                          <p:val>
                                            <p:strVal val="#ppt_y"/>
                                          </p:val>
                                        </p:tav>
                                        <p:tav tm="100000">
                                          <p:val>
                                            <p:strVal val="#ppt_y"/>
                                          </p:val>
                                        </p:tav>
                                      </p:tavLst>
                                    </p:anim>
                                    <p:anim calcmode="lin" valueType="num">
                                      <p:cBhvr>
                                        <p:cTn id="1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文本框 23"/>
          <p:cNvSpPr txBox="1"/>
          <p:nvPr/>
        </p:nvSpPr>
        <p:spPr>
          <a:xfrm>
            <a:off x="876062" y="2798723"/>
            <a:ext cx="6299200" cy="923330"/>
          </a:xfrm>
          <a:prstGeom prst="rect">
            <a:avLst/>
          </a:prstGeom>
          <a:noFill/>
        </p:spPr>
        <p:txBody>
          <a:bodyPr wrap="square" rtlCol="0">
            <a:spAutoFit/>
            <a:scene3d>
              <a:camera prst="orthographicFront"/>
              <a:lightRig rig="threePt" dir="t"/>
            </a:scene3d>
            <a:sp3d contourW="12700"/>
          </a:bodyPr>
          <a:lstStyle/>
          <a:p>
            <a:r>
              <a:rPr lang="zh-TW"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rPr>
              <a:t>休息時間</a:t>
            </a:r>
            <a:endPar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endParaRPr>
          </a:p>
        </p:txBody>
      </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3" name="任意多边形 32"/>
          <p:cNvSpPr/>
          <p:nvPr/>
        </p:nvSpPr>
        <p:spPr>
          <a:xfrm rot="2700000">
            <a:off x="4935484" y="465347"/>
            <a:ext cx="354223" cy="355992"/>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41" name="组合 40"/>
          <p:cNvGrpSpPr/>
          <p:nvPr/>
        </p:nvGrpSpPr>
        <p:grpSpPr>
          <a:xfrm>
            <a:off x="458272" y="546208"/>
            <a:ext cx="311151" cy="194270"/>
            <a:chOff x="207558" y="206734"/>
            <a:chExt cx="380545" cy="157163"/>
          </a:xfrm>
        </p:grpSpPr>
        <p:cxnSp>
          <p:nvCxnSpPr>
            <p:cNvPr id="35" name="直接连接符 34"/>
            <p:cNvCxnSpPr/>
            <p:nvPr/>
          </p:nvCxnSpPr>
          <p:spPr>
            <a:xfrm>
              <a:off x="207558" y="206734"/>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558" y="285316"/>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558" y="363897"/>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grpSp>
      <p:sp>
        <p:nvSpPr>
          <p:cNvPr id="21" name="文本框 22">
            <a:extLst>
              <a:ext uri="{FF2B5EF4-FFF2-40B4-BE49-F238E27FC236}">
                <a16:creationId xmlns:a16="http://schemas.microsoft.com/office/drawing/2014/main" id="{EB6D4604-892E-4AB5-8411-906B526019F9}"/>
              </a:ext>
            </a:extLst>
          </p:cNvPr>
          <p:cNvSpPr txBox="1"/>
          <p:nvPr/>
        </p:nvSpPr>
        <p:spPr>
          <a:xfrm>
            <a:off x="890194" y="2096481"/>
            <a:ext cx="6077305"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rgbClr val="5D999F"/>
                </a:solidFill>
                <a:latin typeface="Century Gothic" panose="020B0502020202020204" pitchFamily="34" charset="0"/>
                <a:ea typeface="阿里巴巴普惠体 M" panose="00020600040101010101" pitchFamily="18" charset="-122"/>
              </a:rPr>
              <a:t>Lesson plan to teaching</a:t>
            </a:r>
            <a:endParaRPr lang="zh-CN" altLang="en-US" sz="4000" b="1" dirty="0">
              <a:solidFill>
                <a:srgbClr val="5D999F"/>
              </a:solidFill>
              <a:latin typeface="Century Gothic" panose="020B0502020202020204" pitchFamily="34" charset="0"/>
              <a:ea typeface="阿里巴巴普惠体 M" panose="00020600040101010101" pitchFamily="18" charset="-122"/>
            </a:endParaRPr>
          </a:p>
        </p:txBody>
      </p:sp>
      <p:sp>
        <p:nvSpPr>
          <p:cNvPr id="31" name="文本框 24">
            <a:extLst>
              <a:ext uri="{FF2B5EF4-FFF2-40B4-BE49-F238E27FC236}">
                <a16:creationId xmlns:a16="http://schemas.microsoft.com/office/drawing/2014/main" id="{05916FA6-26EF-4B4E-B63A-0A868349FEC4}"/>
              </a:ext>
            </a:extLst>
          </p:cNvPr>
          <p:cNvSpPr txBox="1"/>
          <p:nvPr/>
        </p:nvSpPr>
        <p:spPr>
          <a:xfrm>
            <a:off x="893866" y="3721282"/>
            <a:ext cx="6063194" cy="261610"/>
          </a:xfrm>
          <a:prstGeom prst="rect">
            <a:avLst/>
          </a:prstGeom>
          <a:noFill/>
        </p:spPr>
        <p:txBody>
          <a:bodyPr wrap="square" rtlCol="0">
            <a:spAutoFit/>
            <a:scene3d>
              <a:camera prst="orthographicFront"/>
              <a:lightRig rig="threePt" dir="t"/>
            </a:scene3d>
            <a:sp3d contourW="12700"/>
          </a:bodyPr>
          <a:lstStyle/>
          <a:p>
            <a:r>
              <a:rPr lang="zh-TW" altLang="en-US" sz="1100" dirty="0"/>
              <a:t>休息十分鐘</a:t>
            </a:r>
            <a:r>
              <a:rPr lang="en-US" altLang="zh-TW" sz="1100" dirty="0"/>
              <a:t>~</a:t>
            </a:r>
            <a:r>
              <a:rPr lang="zh-TW" altLang="en-US" sz="1100" dirty="0"/>
              <a:t>待會進入教案討論</a:t>
            </a:r>
            <a:endParaRPr lang="en-US" altLang="zh-CN"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sp>
        <p:nvSpPr>
          <p:cNvPr id="34" name="文本框 41">
            <a:extLst>
              <a:ext uri="{FF2B5EF4-FFF2-40B4-BE49-F238E27FC236}">
                <a16:creationId xmlns:a16="http://schemas.microsoft.com/office/drawing/2014/main" id="{7962E774-638B-4453-8099-C959207A4942}"/>
              </a:ext>
            </a:extLst>
          </p:cNvPr>
          <p:cNvSpPr txBox="1"/>
          <p:nvPr/>
        </p:nvSpPr>
        <p:spPr>
          <a:xfrm>
            <a:off x="890194" y="489455"/>
            <a:ext cx="3530455" cy="307777"/>
          </a:xfrm>
          <a:prstGeom prst="rect">
            <a:avLst/>
          </a:prstGeom>
          <a:noFill/>
        </p:spPr>
        <p:txBody>
          <a:bodyPr wrap="square" rtlCol="0">
            <a:spAutoFit/>
            <a:scene3d>
              <a:camera prst="orthographicFront"/>
              <a:lightRig rig="threePt" dir="t"/>
            </a:scene3d>
            <a:sp3d contourW="12700"/>
          </a:bodyPr>
          <a:lstStyle/>
          <a:p>
            <a:pPr algn="dist"/>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World Volunteer Society</a:t>
            </a:r>
            <a:endPar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nodePh="1">
                                  <p:stCondLst>
                                    <p:cond delay="0"/>
                                  </p:stCondLst>
                                  <p:endCondLst>
                                    <p:cond evt="begin" delay="0">
                                      <p:tn val="25"/>
                                    </p:cond>
                                  </p:end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1000"/>
                            </p:stCondLst>
                            <p:childTnLst>
                              <p:par>
                                <p:cTn id="40" presetID="2" presetClass="entr" presetSubtype="8"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0-#ppt_w/2"/>
                                          </p:val>
                                        </p:tav>
                                        <p:tav tm="100000">
                                          <p:val>
                                            <p:strVal val="#ppt_x"/>
                                          </p:val>
                                        </p:tav>
                                      </p:tavLst>
                                    </p:anim>
                                    <p:anim calcmode="lin" valueType="num">
                                      <p:cBhvr additive="base">
                                        <p:cTn id="43" dur="500" fill="hold"/>
                                        <p:tgtEl>
                                          <p:spTgt spid="24"/>
                                        </p:tgtEl>
                                        <p:attrNameLst>
                                          <p:attrName>ppt_y</p:attrName>
                                        </p:attrNameLst>
                                      </p:cBhvr>
                                      <p:tavLst>
                                        <p:tav tm="0">
                                          <p:val>
                                            <p:strVal val="#ppt_y"/>
                                          </p:val>
                                        </p:tav>
                                        <p:tav tm="100000">
                                          <p:val>
                                            <p:strVal val="#ppt_y"/>
                                          </p:val>
                                        </p:tav>
                                      </p:tavLst>
                                    </p:anim>
                                  </p:childTnLst>
                                </p:cTn>
                              </p:par>
                            </p:childTnLst>
                          </p:cTn>
                        </p:par>
                        <p:par>
                          <p:cTn id="44" fill="hold">
                            <p:stCondLst>
                              <p:cond delay="1500"/>
                            </p:stCondLst>
                            <p:childTnLst>
                              <p:par>
                                <p:cTn id="45" presetID="53" presetClass="entr" presetSubtype="16"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Effect transition="in" filter="fade">
                                      <p:cBhvr>
                                        <p:cTn id="49" dur="500"/>
                                        <p:tgtEl>
                                          <p:spTgt spid="21"/>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left)">
                                      <p:cBhvr>
                                        <p:cTn id="5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4" grpId="0"/>
      <p:bldP spid="30" grpId="0" animBg="1"/>
      <p:bldP spid="32" grpId="0" animBg="1"/>
      <p:bldP spid="33" grpId="0" animBg="1"/>
      <p:bldP spid="21" grpId="0"/>
      <p:bldP spid="31"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3" name="文本框 22"/>
          <p:cNvSpPr txBox="1"/>
          <p:nvPr/>
        </p:nvSpPr>
        <p:spPr>
          <a:xfrm>
            <a:off x="890194" y="2096481"/>
            <a:ext cx="6077305"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rgbClr val="5D999F"/>
                </a:solidFill>
                <a:latin typeface="Century Gothic" panose="020B0502020202020204" pitchFamily="34" charset="0"/>
                <a:ea typeface="阿里巴巴普惠体 M" panose="00020600040101010101" pitchFamily="18" charset="-122"/>
              </a:rPr>
              <a:t>Lesson plan to teaching</a:t>
            </a:r>
            <a:endParaRPr lang="zh-CN" altLang="en-US" sz="4000" b="1" dirty="0">
              <a:solidFill>
                <a:srgbClr val="5D999F"/>
              </a:solidFill>
              <a:latin typeface="Century Gothic" panose="020B0502020202020204" pitchFamily="34" charset="0"/>
              <a:ea typeface="阿里巴巴普惠体 M" panose="00020600040101010101" pitchFamily="18" charset="-122"/>
            </a:endParaRPr>
          </a:p>
        </p:txBody>
      </p:sp>
      <p:sp>
        <p:nvSpPr>
          <p:cNvPr id="24" name="文本框 23"/>
          <p:cNvSpPr txBox="1"/>
          <p:nvPr/>
        </p:nvSpPr>
        <p:spPr>
          <a:xfrm>
            <a:off x="871006" y="2804367"/>
            <a:ext cx="6299200" cy="923330"/>
          </a:xfrm>
          <a:prstGeom prst="rect">
            <a:avLst/>
          </a:prstGeom>
          <a:noFill/>
        </p:spPr>
        <p:txBody>
          <a:bodyPr wrap="square" rtlCol="0">
            <a:spAutoFit/>
            <a:scene3d>
              <a:camera prst="orthographicFront"/>
              <a:lightRig rig="threePt" dir="t"/>
            </a:scene3d>
            <a:sp3d contourW="12700"/>
          </a:bodyPr>
          <a:lstStyle/>
          <a:p>
            <a:r>
              <a:rPr lang="zh-TW" altLang="en-US" sz="5400" b="1" dirty="0"/>
              <a:t>從教案到教學</a:t>
            </a:r>
            <a:endPar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endParaRPr>
          </a:p>
        </p:txBody>
      </p:sp>
      <p:sp>
        <p:nvSpPr>
          <p:cNvPr id="25" name="文本框 24"/>
          <p:cNvSpPr txBox="1"/>
          <p:nvPr/>
        </p:nvSpPr>
        <p:spPr>
          <a:xfrm>
            <a:off x="893866" y="3721282"/>
            <a:ext cx="6063194" cy="261610"/>
          </a:xfrm>
          <a:prstGeom prst="rect">
            <a:avLst/>
          </a:prstGeom>
          <a:noFill/>
        </p:spPr>
        <p:txBody>
          <a:bodyPr wrap="square" rtlCol="0">
            <a:spAutoFit/>
            <a:scene3d>
              <a:camera prst="orthographicFront"/>
              <a:lightRig rig="threePt" dir="t"/>
            </a:scene3d>
            <a:sp3d contourW="12700"/>
          </a:bodyPr>
          <a:lstStyle/>
          <a:p>
            <a:r>
              <a:rPr lang="zh-TW" altLang="en-US" sz="1100" dirty="0"/>
              <a:t>教育其實是一門大學問 </a:t>
            </a:r>
            <a:endParaRPr lang="en-US" altLang="zh-CN"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nvGrpSpPr>
          <p:cNvPr id="26" name="组合 25"/>
          <p:cNvGrpSpPr/>
          <p:nvPr/>
        </p:nvGrpSpPr>
        <p:grpSpPr>
          <a:xfrm>
            <a:off x="990534" y="4242080"/>
            <a:ext cx="1855303" cy="316802"/>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8" name="文本框 27"/>
            <p:cNvSpPr txBox="1"/>
            <p:nvPr/>
          </p:nvSpPr>
          <p:spPr>
            <a:xfrm>
              <a:off x="1309077" y="3526647"/>
              <a:ext cx="2365177" cy="306705"/>
            </a:xfrm>
            <a:prstGeom prst="rect">
              <a:avLst/>
            </a:prstGeom>
            <a:noFill/>
          </p:spPr>
          <p:txBody>
            <a:bodyPr wrap="square" rtlCol="0">
              <a:spAutoFit/>
              <a:scene3d>
                <a:camera prst="orthographicFront"/>
                <a:lightRig rig="threePt" dir="t"/>
              </a:scene3d>
              <a:sp3d contourW="12700"/>
            </a:bodyPr>
            <a:lstStyle/>
            <a:p>
              <a:pPr algn="ctr"/>
              <a:r>
                <a:rPr lang="zh-TW" altLang="en-US" sz="1400" dirty="0">
                  <a:solidFill>
                    <a:schemeClr val="bg1"/>
                  </a:solidFill>
                  <a:latin typeface="Century Gothic" panose="020B0502020202020204" pitchFamily="34" charset="0"/>
                  <a:ea typeface="阿里巴巴普惠体 M" panose="00020600040101010101" pitchFamily="18" charset="-122"/>
                </a:rPr>
                <a:t>教學部</a:t>
              </a:r>
              <a:r>
                <a:rPr lang="zh-CN" altLang="en-US" sz="1400" dirty="0">
                  <a:solidFill>
                    <a:schemeClr val="bg1"/>
                  </a:solidFill>
                  <a:latin typeface="Century Gothic" panose="020B0502020202020204" pitchFamily="34" charset="0"/>
                  <a:ea typeface="阿里巴巴普惠体 M" panose="00020600040101010101" pitchFamily="18" charset="-122"/>
                </a:rPr>
                <a:t>：</a:t>
              </a:r>
              <a:r>
                <a:rPr lang="zh-TW" altLang="en-US" sz="1400" dirty="0">
                  <a:solidFill>
                    <a:schemeClr val="bg1"/>
                  </a:solidFill>
                  <a:latin typeface="Century Gothic" panose="020B0502020202020204" pitchFamily="34" charset="0"/>
                  <a:ea typeface="阿里巴巴普惠体 M" panose="00020600040101010101" pitchFamily="18" charset="-122"/>
                </a:rPr>
                <a:t>張維倫</a:t>
              </a:r>
              <a:endParaRPr lang="en-US" altLang="zh-CN" sz="1400" dirty="0">
                <a:solidFill>
                  <a:schemeClr val="bg1"/>
                </a:solidFill>
                <a:latin typeface="Century Gothic" panose="020B0502020202020204" pitchFamily="34" charset="0"/>
                <a:ea typeface="阿里巴巴普惠体 M" panose="00020600040101010101" pitchFamily="18" charset="-122"/>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3" name="任意多边形 32"/>
          <p:cNvSpPr/>
          <p:nvPr/>
        </p:nvSpPr>
        <p:spPr>
          <a:xfrm rot="2700000">
            <a:off x="4935484" y="465347"/>
            <a:ext cx="354223" cy="355992"/>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41" name="组合 40"/>
          <p:cNvGrpSpPr/>
          <p:nvPr/>
        </p:nvGrpSpPr>
        <p:grpSpPr>
          <a:xfrm>
            <a:off x="458272" y="546208"/>
            <a:ext cx="311151" cy="194270"/>
            <a:chOff x="207558" y="206734"/>
            <a:chExt cx="380545" cy="157163"/>
          </a:xfrm>
        </p:grpSpPr>
        <p:cxnSp>
          <p:nvCxnSpPr>
            <p:cNvPr id="35" name="直接连接符 34"/>
            <p:cNvCxnSpPr/>
            <p:nvPr/>
          </p:nvCxnSpPr>
          <p:spPr>
            <a:xfrm>
              <a:off x="207558" y="206734"/>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558" y="285316"/>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558" y="363897"/>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90194" y="489455"/>
            <a:ext cx="3530455" cy="307777"/>
          </a:xfrm>
          <a:prstGeom prst="rect">
            <a:avLst/>
          </a:prstGeom>
          <a:noFill/>
        </p:spPr>
        <p:txBody>
          <a:bodyPr wrap="square" rtlCol="0">
            <a:spAutoFit/>
            <a:scene3d>
              <a:camera prst="orthographicFront"/>
              <a:lightRig rig="threePt" dir="t"/>
            </a:scene3d>
            <a:sp3d contourW="12700"/>
          </a:bodyPr>
          <a:lstStyle/>
          <a:p>
            <a:pPr algn="dist"/>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World Volunteer Society</a:t>
            </a:r>
            <a:endPar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blinds dir="vert"/>
      </p:transition>
    </mc:Choice>
    <mc:Fallback xmlns="">
      <p:transition spd="slow" advTm="4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nodePh="1">
                                  <p:stCondLst>
                                    <p:cond delay="0"/>
                                  </p:stCondLst>
                                  <p:endCondLst>
                                    <p:cond evt="begin" delay="0">
                                      <p:tn val="25"/>
                                    </p:cond>
                                  </p:end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par>
                          <p:cTn id="49" fill="hold">
                            <p:stCondLst>
                              <p:cond delay="2000"/>
                            </p:stCondLst>
                            <p:childTnLst>
                              <p:par>
                                <p:cTn id="50" presetID="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0-#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3" grpId="0"/>
      <p:bldP spid="24" grpId="0"/>
      <p:bldP spid="25" grpId="0"/>
      <p:bldP spid="30" grpId="0" animBg="1"/>
      <p:bldP spid="32" grpId="0" animBg="1"/>
      <p:bldP spid="33" grpId="0"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0" name="组合 69"/>
          <p:cNvGrpSpPr/>
          <p:nvPr/>
        </p:nvGrpSpPr>
        <p:grpSpPr>
          <a:xfrm>
            <a:off x="5188503" y="1352796"/>
            <a:ext cx="2505336" cy="639854"/>
            <a:chOff x="5651362" y="1604422"/>
            <a:chExt cx="2505336"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4" name="文本框 43"/>
            <p:cNvSpPr txBox="1"/>
            <p:nvPr/>
          </p:nvSpPr>
          <p:spPr>
            <a:xfrm>
              <a:off x="6433149" y="1703015"/>
              <a:ext cx="1723549" cy="461665"/>
            </a:xfrm>
            <a:prstGeom prst="rect">
              <a:avLst/>
            </a:prstGeom>
            <a:noFill/>
          </p:spPr>
          <p:txBody>
            <a:bodyPr wrap="none" rtlCol="0">
              <a:spAutoFit/>
              <a:scene3d>
                <a:camera prst="orthographicFront"/>
                <a:lightRig rig="threePt" dir="t"/>
              </a:scene3d>
              <a:sp3d contourW="12700"/>
            </a:bodyPr>
            <a:lstStyle/>
            <a:p>
              <a:r>
                <a:rPr lang="zh-TW" altLang="en-US" sz="2400" b="1" dirty="0">
                  <a:solidFill>
                    <a:schemeClr val="accent3"/>
                  </a:solidFill>
                  <a:latin typeface="Century Gothic" panose="020B0502020202020204" pitchFamily="34" charset="0"/>
                  <a:ea typeface="阿里巴巴普惠体 M" panose="00020600040101010101" pitchFamily="18" charset="-122"/>
                </a:rPr>
                <a:t>教學與教案</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47" name="文本框 46"/>
            <p:cNvSpPr txBox="1"/>
            <p:nvPr/>
          </p:nvSpPr>
          <p:spPr>
            <a:xfrm>
              <a:off x="5977209" y="1693626"/>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1</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nvGrpSpPr>
          <p:cNvPr id="72" name="组合 71"/>
          <p:cNvGrpSpPr/>
          <p:nvPr/>
        </p:nvGrpSpPr>
        <p:grpSpPr>
          <a:xfrm>
            <a:off x="5188504" y="2375340"/>
            <a:ext cx="3638658" cy="639854"/>
            <a:chOff x="5651363" y="2580744"/>
            <a:chExt cx="3638658"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1" name="组合 70"/>
            <p:cNvGrpSpPr/>
            <p:nvPr/>
          </p:nvGrpSpPr>
          <p:grpSpPr>
            <a:xfrm>
              <a:off x="5977209" y="2669947"/>
              <a:ext cx="3312812" cy="471054"/>
              <a:chOff x="5977209" y="2669947"/>
              <a:chExt cx="3312812" cy="471054"/>
            </a:xfrm>
          </p:grpSpPr>
          <p:sp>
            <p:nvSpPr>
              <p:cNvPr id="49" name="文本框 48"/>
              <p:cNvSpPr txBox="1"/>
              <p:nvPr/>
            </p:nvSpPr>
            <p:spPr>
              <a:xfrm>
                <a:off x="6433149" y="2679336"/>
                <a:ext cx="2856872" cy="461665"/>
              </a:xfrm>
              <a:prstGeom prst="rect">
                <a:avLst/>
              </a:prstGeom>
              <a:noFill/>
            </p:spPr>
            <p:txBody>
              <a:bodyPr wrap="none" rtlCol="0">
                <a:spAutoFit/>
                <a:scene3d>
                  <a:camera prst="orthographicFront"/>
                  <a:lightRig rig="threePt" dir="t"/>
                </a:scene3d>
                <a:sp3d contourW="12700"/>
              </a:bodyPr>
              <a:lstStyle/>
              <a:p>
                <a:r>
                  <a:rPr lang="zh-TW" altLang="en-US" sz="2400" b="1" dirty="0">
                    <a:solidFill>
                      <a:schemeClr val="accent3"/>
                    </a:solidFill>
                    <a:latin typeface="Century Gothic" panose="020B0502020202020204" pitchFamily="34" charset="0"/>
                    <a:ea typeface="阿里巴巴普惠体 M" panose="00020600040101010101" pitchFamily="18" charset="-122"/>
                  </a:rPr>
                  <a:t>優勢觀點</a:t>
                </a:r>
                <a:r>
                  <a:rPr lang="en-US" altLang="zh-TW" sz="2400" b="1" dirty="0">
                    <a:solidFill>
                      <a:schemeClr val="accent3"/>
                    </a:solidFill>
                    <a:latin typeface="Century Gothic" panose="020B0502020202020204" pitchFamily="34" charset="0"/>
                    <a:ea typeface="阿里巴巴普惠体 M" panose="00020600040101010101" pitchFamily="18" charset="-122"/>
                  </a:rPr>
                  <a:t>&amp;</a:t>
                </a:r>
                <a:r>
                  <a:rPr lang="zh-TW" altLang="en-US" sz="2400" b="1" dirty="0">
                    <a:solidFill>
                      <a:schemeClr val="accent3"/>
                    </a:solidFill>
                    <a:latin typeface="Century Gothic" panose="020B0502020202020204" pitchFamily="34" charset="0"/>
                    <a:ea typeface="阿里巴巴普惠体 M" panose="00020600040101010101" pitchFamily="18" charset="-122"/>
                  </a:rPr>
                  <a:t>建構主義</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52" name="文本框 51"/>
              <p:cNvSpPr txBox="1"/>
              <p:nvPr/>
            </p:nvSpPr>
            <p:spPr>
              <a:xfrm>
                <a:off x="5977209" y="2669947"/>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2</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grpSp>
        <p:nvGrpSpPr>
          <p:cNvPr id="73" name="组合 72"/>
          <p:cNvGrpSpPr/>
          <p:nvPr/>
        </p:nvGrpSpPr>
        <p:grpSpPr>
          <a:xfrm>
            <a:off x="5188504" y="3397883"/>
            <a:ext cx="2197558" cy="639854"/>
            <a:chOff x="5651363" y="3557063"/>
            <a:chExt cx="2197558"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4" name="文本框 53"/>
            <p:cNvSpPr txBox="1"/>
            <p:nvPr/>
          </p:nvSpPr>
          <p:spPr>
            <a:xfrm>
              <a:off x="6433149" y="3655657"/>
              <a:ext cx="1415772" cy="461665"/>
            </a:xfrm>
            <a:prstGeom prst="rect">
              <a:avLst/>
            </a:prstGeom>
            <a:noFill/>
          </p:spPr>
          <p:txBody>
            <a:bodyPr wrap="none" rtlCol="0">
              <a:spAutoFit/>
              <a:scene3d>
                <a:camera prst="orthographicFront"/>
                <a:lightRig rig="threePt" dir="t"/>
              </a:scene3d>
              <a:sp3d contourW="12700"/>
            </a:bodyPr>
            <a:lstStyle/>
            <a:p>
              <a:r>
                <a:rPr lang="zh-TW" altLang="en-US" sz="2400" b="1" dirty="0">
                  <a:solidFill>
                    <a:schemeClr val="accent3"/>
                  </a:solidFill>
                  <a:latin typeface="Century Gothic" panose="020B0502020202020204" pitchFamily="34" charset="0"/>
                  <a:ea typeface="阿里巴巴普惠体 M" panose="00020600040101010101" pitchFamily="18" charset="-122"/>
                </a:rPr>
                <a:t>教學策略</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57" name="文本框 56"/>
            <p:cNvSpPr txBox="1"/>
            <p:nvPr/>
          </p:nvSpPr>
          <p:spPr>
            <a:xfrm>
              <a:off x="5977209" y="3646268"/>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3</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nvGrpSpPr>
          <p:cNvPr id="74" name="组合 73"/>
          <p:cNvGrpSpPr/>
          <p:nvPr/>
        </p:nvGrpSpPr>
        <p:grpSpPr>
          <a:xfrm>
            <a:off x="5188504" y="4420427"/>
            <a:ext cx="2197558" cy="639854"/>
            <a:chOff x="5651363" y="4539374"/>
            <a:chExt cx="2197558"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9" name="文本框 58"/>
            <p:cNvSpPr txBox="1"/>
            <p:nvPr/>
          </p:nvSpPr>
          <p:spPr>
            <a:xfrm>
              <a:off x="6433149" y="4631979"/>
              <a:ext cx="1415772" cy="461665"/>
            </a:xfrm>
            <a:prstGeom prst="rect">
              <a:avLst/>
            </a:prstGeom>
            <a:noFill/>
          </p:spPr>
          <p:txBody>
            <a:bodyPr wrap="none" rtlCol="0">
              <a:spAutoFit/>
              <a:scene3d>
                <a:camera prst="orthographicFront"/>
                <a:lightRig rig="threePt" dir="t"/>
              </a:scene3d>
              <a:sp3d contourW="12700"/>
            </a:bodyPr>
            <a:lstStyle/>
            <a:p>
              <a:r>
                <a:rPr lang="zh-TW" altLang="en-US" sz="2400" b="1" dirty="0">
                  <a:solidFill>
                    <a:schemeClr val="accent3"/>
                  </a:solidFill>
                  <a:latin typeface="Century Gothic" panose="020B0502020202020204" pitchFamily="34" charset="0"/>
                  <a:ea typeface="阿里巴巴普惠体 M" panose="00020600040101010101" pitchFamily="18" charset="-122"/>
                </a:rPr>
                <a:t>休息時間</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62" name="文本框 61"/>
            <p:cNvSpPr txBox="1"/>
            <p:nvPr/>
          </p:nvSpPr>
          <p:spPr>
            <a:xfrm>
              <a:off x="5977209" y="4622590"/>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4</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sp>
        <p:nvSpPr>
          <p:cNvPr id="69" name="文本框 68"/>
          <p:cNvSpPr txBox="1"/>
          <p:nvPr/>
        </p:nvSpPr>
        <p:spPr>
          <a:xfrm>
            <a:off x="1860090" y="568529"/>
            <a:ext cx="2255746"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latin typeface="Century Gothic" panose="020B0502020202020204" pitchFamily="34" charset="0"/>
                <a:ea typeface="阿里巴巴普惠体 M" panose="00020600040101010101" pitchFamily="18" charset="-122"/>
              </a:rPr>
              <a:t>CONTENTS</a:t>
            </a:r>
            <a:endParaRPr lang="zh-CN" altLang="en-US" sz="3200" b="1" i="1" dirty="0">
              <a:solidFill>
                <a:schemeClr val="bg1"/>
              </a:solidFill>
              <a:latin typeface="Century Gothic" panose="020B0502020202020204" pitchFamily="34" charset="0"/>
              <a:ea typeface="阿里巴巴普惠体 M" panose="00020600040101010101" pitchFamily="18" charset="-122"/>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 name="文本框 1"/>
          <p:cNvSpPr txBox="1"/>
          <p:nvPr/>
        </p:nvSpPr>
        <p:spPr>
          <a:xfrm>
            <a:off x="6702641" y="568529"/>
            <a:ext cx="2405848"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grpSp>
        <p:nvGrpSpPr>
          <p:cNvPr id="27" name="组合 73">
            <a:extLst>
              <a:ext uri="{FF2B5EF4-FFF2-40B4-BE49-F238E27FC236}">
                <a16:creationId xmlns:a16="http://schemas.microsoft.com/office/drawing/2014/main" id="{239D23B1-1E3F-456F-AF6F-3CAA01F7A2F3}"/>
              </a:ext>
            </a:extLst>
          </p:cNvPr>
          <p:cNvGrpSpPr/>
          <p:nvPr/>
        </p:nvGrpSpPr>
        <p:grpSpPr>
          <a:xfrm>
            <a:off x="5186752" y="5416000"/>
            <a:ext cx="2813111" cy="639854"/>
            <a:chOff x="5651363" y="4539374"/>
            <a:chExt cx="2813111" cy="639854"/>
          </a:xfrm>
        </p:grpSpPr>
        <p:sp>
          <p:nvSpPr>
            <p:cNvPr id="28" name="任意多边形 67">
              <a:extLst>
                <a:ext uri="{FF2B5EF4-FFF2-40B4-BE49-F238E27FC236}">
                  <a16:creationId xmlns:a16="http://schemas.microsoft.com/office/drawing/2014/main" id="{B8B38AD6-DA17-45FE-85A6-E50748045BB1}"/>
                </a:ext>
              </a:extLst>
            </p:cNvPr>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文本框 58">
              <a:extLst>
                <a:ext uri="{FF2B5EF4-FFF2-40B4-BE49-F238E27FC236}">
                  <a16:creationId xmlns:a16="http://schemas.microsoft.com/office/drawing/2014/main" id="{0749163D-6106-403B-B802-FBEACEEDA8F9}"/>
                </a:ext>
              </a:extLst>
            </p:cNvPr>
            <p:cNvSpPr txBox="1"/>
            <p:nvPr/>
          </p:nvSpPr>
          <p:spPr>
            <a:xfrm>
              <a:off x="6433149" y="4631979"/>
              <a:ext cx="2031325" cy="461665"/>
            </a:xfrm>
            <a:prstGeom prst="rect">
              <a:avLst/>
            </a:prstGeom>
            <a:noFill/>
          </p:spPr>
          <p:txBody>
            <a:bodyPr wrap="none" rtlCol="0">
              <a:spAutoFit/>
              <a:scene3d>
                <a:camera prst="orthographicFront"/>
                <a:lightRig rig="threePt" dir="t"/>
              </a:scene3d>
              <a:sp3d contourW="12700"/>
            </a:bodyPr>
            <a:lstStyle/>
            <a:p>
              <a:r>
                <a:rPr lang="zh-TW" altLang="en-US" sz="2400" b="1" dirty="0">
                  <a:solidFill>
                    <a:schemeClr val="accent3"/>
                  </a:solidFill>
                  <a:latin typeface="Century Gothic" panose="020B0502020202020204" pitchFamily="34" charset="0"/>
                  <a:ea typeface="阿里巴巴普惠体 M" panose="00020600040101010101" pitchFamily="18" charset="-122"/>
                </a:rPr>
                <a:t>個別教案討論</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30" name="文本框 61">
              <a:extLst>
                <a:ext uri="{FF2B5EF4-FFF2-40B4-BE49-F238E27FC236}">
                  <a16:creationId xmlns:a16="http://schemas.microsoft.com/office/drawing/2014/main" id="{10DDA8D2-2BA8-40CC-9AF1-B3A9E5932C2A}"/>
                </a:ext>
              </a:extLst>
            </p:cNvPr>
            <p:cNvSpPr txBox="1"/>
            <p:nvPr/>
          </p:nvSpPr>
          <p:spPr>
            <a:xfrm>
              <a:off x="5977209" y="4622590"/>
              <a:ext cx="357791"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5</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par>
                          <p:cTn id="54" fill="hold">
                            <p:stCondLst>
                              <p:cond delay="2500"/>
                            </p:stCondLst>
                            <p:childTnLst>
                              <p:par>
                                <p:cTn id="55" presetID="12" presetClass="entr" presetSubtype="8"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p:tgtEl>
                                          <p:spTgt spid="27"/>
                                        </p:tgtEl>
                                        <p:attrNameLst>
                                          <p:attrName>ppt_x</p:attrName>
                                        </p:attrNameLst>
                                      </p:cBhvr>
                                      <p:tavLst>
                                        <p:tav tm="0">
                                          <p:val>
                                            <p:strVal val="#ppt_x-#ppt_w*1.125000"/>
                                          </p:val>
                                        </p:tav>
                                        <p:tav tm="100000">
                                          <p:val>
                                            <p:strVal val="#ppt_x"/>
                                          </p:val>
                                        </p:tav>
                                      </p:tavLst>
                                    </p:anim>
                                    <p:animEffect transition="in" filter="wipe(right)">
                                      <p:cBhvr>
                                        <p:cTn id="5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01</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TW" altLang="en-US" sz="4000" b="1" dirty="0">
                <a:solidFill>
                  <a:schemeClr val="accent3"/>
                </a:solidFill>
                <a:latin typeface="Century Gothic" panose="020B0502020202020204" pitchFamily="34" charset="0"/>
                <a:ea typeface="阿里巴巴普惠体 M" panose="00020600040101010101" pitchFamily="18" charset="-122"/>
              </a:rPr>
              <a:t>教學與教案</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1620957"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accent2"/>
                  </a:solidFill>
                  <a:latin typeface="阿里巴巴普惠体 M" panose="00020600040101010101" pitchFamily="18" charset="-122"/>
                  <a:ea typeface="阿里巴巴普惠体 M" panose="00020600040101010101" pitchFamily="18" charset="-122"/>
                </a:rPr>
                <a:t>一窺門徑</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zh-TW" altLang="en-US" sz="1200" dirty="0">
                  <a:solidFill>
                    <a:schemeClr val="bg1">
                      <a:lumMod val="65000"/>
                    </a:schemeClr>
                  </a:solidFill>
                  <a:latin typeface="阿里巴巴普惠体 M" panose="00020600040101010101" pitchFamily="18" charset="-122"/>
                  <a:ea typeface="阿里巴巴普惠体 M" panose="00020600040101010101" pitchFamily="18" charset="-122"/>
                </a:rPr>
                <a:t>在開始之前</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6" name="圖片 5">
            <a:extLst>
              <a:ext uri="{FF2B5EF4-FFF2-40B4-BE49-F238E27FC236}">
                <a16:creationId xmlns:a16="http://schemas.microsoft.com/office/drawing/2014/main" id="{20A0668C-A177-404F-A301-3E1E4048D00F}"/>
              </a:ext>
            </a:extLst>
          </p:cNvPr>
          <p:cNvPicPr>
            <a:picLocks noChangeAspect="1"/>
          </p:cNvPicPr>
          <p:nvPr/>
        </p:nvPicPr>
        <p:blipFill>
          <a:blip r:embed="rId3"/>
          <a:stretch>
            <a:fillRect/>
          </a:stretch>
        </p:blipFill>
        <p:spPr>
          <a:xfrm>
            <a:off x="1253101" y="2441200"/>
            <a:ext cx="10021699" cy="30579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3384260"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accent2"/>
                  </a:solidFill>
                  <a:latin typeface="阿里巴巴普惠体 M" panose="00020600040101010101" pitchFamily="18" charset="-122"/>
                  <a:ea typeface="阿里巴巴普惠体 M" panose="00020600040101010101" pitchFamily="18" charset="-122"/>
                </a:rPr>
                <a:t>教學目的</a:t>
              </a:r>
              <a:r>
                <a:rPr lang="en-US" altLang="zh-TW" sz="2800" b="1" dirty="0">
                  <a:solidFill>
                    <a:schemeClr val="accent2"/>
                  </a:solidFill>
                  <a:latin typeface="阿里巴巴普惠体 M" panose="00020600040101010101" pitchFamily="18" charset="-122"/>
                  <a:ea typeface="阿里巴巴普惠体 M" panose="00020600040101010101" pitchFamily="18" charset="-122"/>
                </a:rPr>
                <a:t>&amp;</a:t>
              </a:r>
              <a:r>
                <a:rPr lang="zh-TW" altLang="en-US" sz="2800" b="1" dirty="0">
                  <a:solidFill>
                    <a:schemeClr val="accent2"/>
                  </a:solidFill>
                  <a:latin typeface="阿里巴巴普惠体 M" panose="00020600040101010101" pitchFamily="18" charset="-122"/>
                  <a:ea typeface="阿里巴巴普惠体 M" panose="00020600040101010101" pitchFamily="18" charset="-122"/>
                </a:rPr>
                <a:t>教學目標</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zh-TW" altLang="en-US" sz="1200" dirty="0">
                  <a:solidFill>
                    <a:schemeClr val="bg1">
                      <a:lumMod val="65000"/>
                    </a:schemeClr>
                  </a:solidFill>
                  <a:latin typeface="阿里巴巴普惠体 M" panose="00020600040101010101" pitchFamily="18" charset="-122"/>
                  <a:ea typeface="阿里巴巴普惠体 M" panose="00020600040101010101" pitchFamily="18" charset="-122"/>
                </a:rPr>
                <a:t>在開始之前</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8" name="组合 31">
            <a:extLst>
              <a:ext uri="{FF2B5EF4-FFF2-40B4-BE49-F238E27FC236}">
                <a16:creationId xmlns:a16="http://schemas.microsoft.com/office/drawing/2014/main" id="{CC01CEDB-ED35-4FB1-AF8F-366DD23C30FE}"/>
              </a:ext>
            </a:extLst>
          </p:cNvPr>
          <p:cNvGrpSpPr/>
          <p:nvPr/>
        </p:nvGrpSpPr>
        <p:grpSpPr>
          <a:xfrm>
            <a:off x="1830010" y="1395570"/>
            <a:ext cx="3451117" cy="4683658"/>
            <a:chOff x="1435102" y="1903702"/>
            <a:chExt cx="2800231" cy="3800313"/>
          </a:xfrm>
        </p:grpSpPr>
        <p:sp>
          <p:nvSpPr>
            <p:cNvPr id="9" name="Arrow: Pentagon 2">
              <a:extLst>
                <a:ext uri="{FF2B5EF4-FFF2-40B4-BE49-F238E27FC236}">
                  <a16:creationId xmlns:a16="http://schemas.microsoft.com/office/drawing/2014/main" id="{B35BA133-D870-434F-ADD7-EB78F0C36D6B}"/>
                </a:ext>
              </a:extLst>
            </p:cNvPr>
            <p:cNvSpPr/>
            <p:nvPr/>
          </p:nvSpPr>
          <p:spPr>
            <a:xfrm rot="5400000">
              <a:off x="1755128" y="1583677"/>
              <a:ext cx="2160180" cy="280023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1" name="Rectangle 1">
              <a:extLst>
                <a:ext uri="{FF2B5EF4-FFF2-40B4-BE49-F238E27FC236}">
                  <a16:creationId xmlns:a16="http://schemas.microsoft.com/office/drawing/2014/main" id="{4439CC72-98E0-4E2D-9E77-BD7A8FA46ACB}"/>
                </a:ext>
              </a:extLst>
            </p:cNvPr>
            <p:cNvSpPr/>
            <p:nvPr/>
          </p:nvSpPr>
          <p:spPr>
            <a:xfrm>
              <a:off x="1435102" y="1903702"/>
              <a:ext cx="2800231" cy="3800313"/>
            </a:xfrm>
            <a:prstGeom prst="rect">
              <a:avLst/>
            </a:prstGeom>
            <a:ln w="31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阿里巴巴普惠体 M" panose="00020600040101010101" pitchFamily="18" charset="-122"/>
                <a:ea typeface="阿里巴巴普惠体 M" panose="00020600040101010101" pitchFamily="18" charset="-122"/>
              </a:endParaRPr>
            </a:p>
          </p:txBody>
        </p:sp>
        <p:sp>
          <p:nvSpPr>
            <p:cNvPr id="12" name="矩形 11">
              <a:extLst>
                <a:ext uri="{FF2B5EF4-FFF2-40B4-BE49-F238E27FC236}">
                  <a16:creationId xmlns:a16="http://schemas.microsoft.com/office/drawing/2014/main" id="{47DBF67D-60AB-492D-B2C5-F4AB367FCBE3}"/>
                </a:ext>
              </a:extLst>
            </p:cNvPr>
            <p:cNvSpPr/>
            <p:nvPr/>
          </p:nvSpPr>
          <p:spPr>
            <a:xfrm>
              <a:off x="1713183" y="4273227"/>
              <a:ext cx="2243021" cy="321787"/>
            </a:xfrm>
            <a:prstGeom prst="rect">
              <a:avLst/>
            </a:prstGeom>
          </p:spPr>
          <p:txBody>
            <a:bodyPr wrap="square">
              <a:spAutoFit/>
              <a:scene3d>
                <a:camera prst="orthographicFront"/>
                <a:lightRig rig="threePt" dir="t"/>
              </a:scene3d>
              <a:sp3d contourW="12700"/>
            </a:bodyPr>
            <a:lstStyle/>
            <a:p>
              <a:pPr algn="ctr">
                <a:lnSpc>
                  <a:spcPct val="120000"/>
                </a:lnSpc>
              </a:pPr>
              <a:r>
                <a:rPr lang="zh-TW"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教案核心、種子</a:t>
              </a:r>
            </a:p>
          </p:txBody>
        </p:sp>
        <p:sp>
          <p:nvSpPr>
            <p:cNvPr id="13" name="矩形 12">
              <a:extLst>
                <a:ext uri="{FF2B5EF4-FFF2-40B4-BE49-F238E27FC236}">
                  <a16:creationId xmlns:a16="http://schemas.microsoft.com/office/drawing/2014/main" id="{6B4B8D8E-7108-4FD0-A565-5FD4B7BEE0A4}"/>
                </a:ext>
              </a:extLst>
            </p:cNvPr>
            <p:cNvSpPr/>
            <p:nvPr/>
          </p:nvSpPr>
          <p:spPr>
            <a:xfrm>
              <a:off x="1713183" y="2035720"/>
              <a:ext cx="2241974" cy="404042"/>
            </a:xfrm>
            <a:prstGeom prst="rect">
              <a:avLst/>
            </a:prstGeom>
          </p:spPr>
          <p:txBody>
            <a:bodyPr wrap="square">
              <a:spAutoFit/>
              <a:scene3d>
                <a:camera prst="orthographicFront"/>
                <a:lightRig rig="threePt" dir="t"/>
              </a:scene3d>
              <a:sp3d contourW="12700"/>
            </a:bodyPr>
            <a:lstStyle/>
            <a:p>
              <a:pPr algn="ctr">
                <a:lnSpc>
                  <a:spcPct val="120000"/>
                </a:lnSpc>
              </a:pPr>
              <a:r>
                <a:rPr lang="zh-TW" altLang="en-US" sz="2400" b="1" dirty="0">
                  <a:solidFill>
                    <a:schemeClr val="bg1"/>
                  </a:solidFill>
                  <a:latin typeface="阿里巴巴普惠体 M" panose="00020600040101010101" pitchFamily="18" charset="-122"/>
                  <a:ea typeface="阿里巴巴普惠体 M" panose="00020600040101010101" pitchFamily="18" charset="-122"/>
                </a:rPr>
                <a:t>教學目的</a:t>
              </a:r>
              <a:endParaRPr lang="zh-CN" altLang="en-US" sz="2400" b="1" dirty="0">
                <a:solidFill>
                  <a:schemeClr val="bg1"/>
                </a:solidFill>
                <a:latin typeface="阿里巴巴普惠体 M" panose="00020600040101010101" pitchFamily="18" charset="-122"/>
                <a:ea typeface="阿里巴巴普惠体 M" panose="00020600040101010101" pitchFamily="18" charset="-122"/>
              </a:endParaRPr>
            </a:p>
          </p:txBody>
        </p:sp>
      </p:grpSp>
      <p:grpSp>
        <p:nvGrpSpPr>
          <p:cNvPr id="14" name="组合 33">
            <a:extLst>
              <a:ext uri="{FF2B5EF4-FFF2-40B4-BE49-F238E27FC236}">
                <a16:creationId xmlns:a16="http://schemas.microsoft.com/office/drawing/2014/main" id="{18D06A17-5B83-4CE0-BC32-84AA2FB828D2}"/>
              </a:ext>
            </a:extLst>
          </p:cNvPr>
          <p:cNvGrpSpPr/>
          <p:nvPr/>
        </p:nvGrpSpPr>
        <p:grpSpPr>
          <a:xfrm>
            <a:off x="6802360" y="1395570"/>
            <a:ext cx="3451117" cy="4683658"/>
            <a:chOff x="7956669" y="1903702"/>
            <a:chExt cx="2800231" cy="3800313"/>
          </a:xfrm>
        </p:grpSpPr>
        <p:sp>
          <p:nvSpPr>
            <p:cNvPr id="15" name="Arrow: Pentagon 12">
              <a:extLst>
                <a:ext uri="{FF2B5EF4-FFF2-40B4-BE49-F238E27FC236}">
                  <a16:creationId xmlns:a16="http://schemas.microsoft.com/office/drawing/2014/main" id="{5DDB2BAD-10EE-4B08-A816-E5AA07F3FC9C}"/>
                </a:ext>
              </a:extLst>
            </p:cNvPr>
            <p:cNvSpPr/>
            <p:nvPr/>
          </p:nvSpPr>
          <p:spPr>
            <a:xfrm rot="5400000">
              <a:off x="8276695" y="1583677"/>
              <a:ext cx="2160180" cy="280023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Rectangle 11">
              <a:extLst>
                <a:ext uri="{FF2B5EF4-FFF2-40B4-BE49-F238E27FC236}">
                  <a16:creationId xmlns:a16="http://schemas.microsoft.com/office/drawing/2014/main" id="{8EFA7C95-C952-4A15-8D7E-D6E3453791A4}"/>
                </a:ext>
              </a:extLst>
            </p:cNvPr>
            <p:cNvSpPr/>
            <p:nvPr/>
          </p:nvSpPr>
          <p:spPr>
            <a:xfrm>
              <a:off x="7956669" y="1903702"/>
              <a:ext cx="2800231" cy="3800313"/>
            </a:xfrm>
            <a:prstGeom prst="rect">
              <a:avLst/>
            </a:prstGeom>
            <a:ln w="3175">
              <a:solidFill>
                <a:schemeClr val="accent3"/>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阿里巴巴普惠体 M" panose="00020600040101010101" pitchFamily="18" charset="-122"/>
                <a:ea typeface="阿里巴巴普惠体 M" panose="00020600040101010101" pitchFamily="18" charset="-122"/>
              </a:endParaRPr>
            </a:p>
          </p:txBody>
        </p:sp>
        <p:sp>
          <p:nvSpPr>
            <p:cNvPr id="23" name="矩形 22">
              <a:extLst>
                <a:ext uri="{FF2B5EF4-FFF2-40B4-BE49-F238E27FC236}">
                  <a16:creationId xmlns:a16="http://schemas.microsoft.com/office/drawing/2014/main" id="{22017F23-D521-4352-A8E0-A49F683F6D45}"/>
                </a:ext>
              </a:extLst>
            </p:cNvPr>
            <p:cNvSpPr/>
            <p:nvPr/>
          </p:nvSpPr>
          <p:spPr>
            <a:xfrm>
              <a:off x="8235797" y="2035720"/>
              <a:ext cx="2241974" cy="404042"/>
            </a:xfrm>
            <a:prstGeom prst="rect">
              <a:avLst/>
            </a:prstGeom>
          </p:spPr>
          <p:txBody>
            <a:bodyPr wrap="square">
              <a:spAutoFit/>
              <a:scene3d>
                <a:camera prst="orthographicFront"/>
                <a:lightRig rig="threePt" dir="t"/>
              </a:scene3d>
              <a:sp3d contourW="12700"/>
            </a:bodyPr>
            <a:lstStyle/>
            <a:p>
              <a:pPr algn="ctr">
                <a:lnSpc>
                  <a:spcPct val="120000"/>
                </a:lnSpc>
              </a:pPr>
              <a:r>
                <a:rPr lang="zh-TW" altLang="en-US" sz="2400" b="1" dirty="0">
                  <a:solidFill>
                    <a:schemeClr val="bg1"/>
                  </a:solidFill>
                  <a:latin typeface="阿里巴巴普惠体 M" panose="00020600040101010101" pitchFamily="18" charset="-122"/>
                  <a:ea typeface="阿里巴巴普惠体 M" panose="00020600040101010101" pitchFamily="18" charset="-122"/>
                </a:rPr>
                <a:t>教學目標</a:t>
              </a:r>
              <a:endParaRPr lang="zh-CN" altLang="en-US" sz="2400" b="1" dirty="0">
                <a:solidFill>
                  <a:schemeClr val="bg1"/>
                </a:solidFill>
                <a:latin typeface="阿里巴巴普惠体 M" panose="00020600040101010101" pitchFamily="18" charset="-122"/>
                <a:ea typeface="阿里巴巴普惠体 M" panose="00020600040101010101" pitchFamily="18" charset="-122"/>
              </a:endParaRPr>
            </a:p>
          </p:txBody>
        </p:sp>
      </p:grpSp>
      <p:sp>
        <p:nvSpPr>
          <p:cNvPr id="26" name="矩形 25">
            <a:extLst>
              <a:ext uri="{FF2B5EF4-FFF2-40B4-BE49-F238E27FC236}">
                <a16:creationId xmlns:a16="http://schemas.microsoft.com/office/drawing/2014/main" id="{9EA01F09-89A9-485B-A2D3-A2A1657CDEB1}"/>
              </a:ext>
            </a:extLst>
          </p:cNvPr>
          <p:cNvSpPr/>
          <p:nvPr/>
        </p:nvSpPr>
        <p:spPr>
          <a:xfrm>
            <a:off x="2171438" y="4762122"/>
            <a:ext cx="2764389" cy="497957"/>
          </a:xfrm>
          <a:prstGeom prst="rect">
            <a:avLst/>
          </a:prstGeom>
        </p:spPr>
        <p:txBody>
          <a:bodyPr wrap="square">
            <a:spAutoFit/>
            <a:scene3d>
              <a:camera prst="orthographicFront"/>
              <a:lightRig rig="threePt" dir="t"/>
            </a:scene3d>
            <a:sp3d contourW="12700"/>
          </a:bodyPr>
          <a:lstStyle/>
          <a:p>
            <a:pPr algn="ctr">
              <a:lnSpc>
                <a:spcPct val="120000"/>
              </a:lnSpc>
            </a:pPr>
            <a:r>
              <a:rPr lang="zh-TW" altLang="en-US" sz="2400" dirty="0">
                <a:latin typeface="阿里巴巴普惠体 M" panose="00020600040101010101" pitchFamily="18" charset="-122"/>
                <a:ea typeface="阿里巴巴普惠体 M" panose="00020600040101010101" pitchFamily="18" charset="-122"/>
              </a:rPr>
              <a:t>對於期望的陳述</a:t>
            </a:r>
          </a:p>
        </p:txBody>
      </p:sp>
      <p:sp>
        <p:nvSpPr>
          <p:cNvPr id="28" name="矩形 27">
            <a:extLst>
              <a:ext uri="{FF2B5EF4-FFF2-40B4-BE49-F238E27FC236}">
                <a16:creationId xmlns:a16="http://schemas.microsoft.com/office/drawing/2014/main" id="{07284C08-FBF1-4D8E-AA0F-079D9831012A}"/>
              </a:ext>
            </a:extLst>
          </p:cNvPr>
          <p:cNvSpPr/>
          <p:nvPr/>
        </p:nvSpPr>
        <p:spPr>
          <a:xfrm>
            <a:off x="7145079" y="4269146"/>
            <a:ext cx="2764389" cy="396583"/>
          </a:xfrm>
          <a:prstGeom prst="rect">
            <a:avLst/>
          </a:prstGeom>
        </p:spPr>
        <p:txBody>
          <a:bodyPr wrap="square">
            <a:spAutoFit/>
            <a:scene3d>
              <a:camera prst="orthographicFront"/>
              <a:lightRig rig="threePt" dir="t"/>
            </a:scene3d>
            <a:sp3d contourW="12700"/>
          </a:bodyPr>
          <a:lstStyle/>
          <a:p>
            <a:pPr algn="ctr">
              <a:lnSpc>
                <a:spcPct val="120000"/>
              </a:lnSpc>
            </a:pPr>
            <a:r>
              <a:rPr lang="zh-TW"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預期效果</a:t>
            </a:r>
          </a:p>
        </p:txBody>
      </p:sp>
      <p:sp>
        <p:nvSpPr>
          <p:cNvPr id="29" name="矩形 28">
            <a:extLst>
              <a:ext uri="{FF2B5EF4-FFF2-40B4-BE49-F238E27FC236}">
                <a16:creationId xmlns:a16="http://schemas.microsoft.com/office/drawing/2014/main" id="{C43DAB61-2E58-4C69-8C07-5B95E4B7F217}"/>
              </a:ext>
            </a:extLst>
          </p:cNvPr>
          <p:cNvSpPr/>
          <p:nvPr/>
        </p:nvSpPr>
        <p:spPr>
          <a:xfrm>
            <a:off x="6885469" y="4762122"/>
            <a:ext cx="3368008" cy="497957"/>
          </a:xfrm>
          <a:prstGeom prst="rect">
            <a:avLst/>
          </a:prstGeom>
        </p:spPr>
        <p:txBody>
          <a:bodyPr wrap="square">
            <a:spAutoFit/>
            <a:scene3d>
              <a:camera prst="orthographicFront"/>
              <a:lightRig rig="threePt" dir="t"/>
            </a:scene3d>
            <a:sp3d contourW="12700"/>
          </a:bodyPr>
          <a:lstStyle/>
          <a:p>
            <a:pPr algn="ctr">
              <a:lnSpc>
                <a:spcPct val="120000"/>
              </a:lnSpc>
            </a:pPr>
            <a:r>
              <a:rPr lang="zh-TW" altLang="en-US" sz="2400" dirty="0">
                <a:latin typeface="阿里巴巴普惠体 M" panose="00020600040101010101" pitchFamily="18" charset="-122"/>
                <a:ea typeface="阿里巴巴普惠体 M" panose="00020600040101010101" pitchFamily="18" charset="-122"/>
              </a:rPr>
              <a:t>可以測量和觀察的項目</a:t>
            </a:r>
          </a:p>
        </p:txBody>
      </p:sp>
      <p:pic>
        <p:nvPicPr>
          <p:cNvPr id="4" name="圖片 3">
            <a:extLst>
              <a:ext uri="{FF2B5EF4-FFF2-40B4-BE49-F238E27FC236}">
                <a16:creationId xmlns:a16="http://schemas.microsoft.com/office/drawing/2014/main" id="{F8E3E8C6-B31E-475C-8ADD-9908D28E8DC7}"/>
              </a:ext>
            </a:extLst>
          </p:cNvPr>
          <p:cNvPicPr>
            <a:picLocks noChangeAspect="1"/>
          </p:cNvPicPr>
          <p:nvPr/>
        </p:nvPicPr>
        <p:blipFill>
          <a:blip r:embed="rId3"/>
          <a:stretch>
            <a:fillRect/>
          </a:stretch>
        </p:blipFill>
        <p:spPr>
          <a:xfrm>
            <a:off x="3030465" y="2488075"/>
            <a:ext cx="1016566" cy="781974"/>
          </a:xfrm>
          <a:prstGeom prst="rect">
            <a:avLst/>
          </a:prstGeom>
        </p:spPr>
      </p:pic>
      <p:pic>
        <p:nvPicPr>
          <p:cNvPr id="5" name="圖片 4">
            <a:extLst>
              <a:ext uri="{FF2B5EF4-FFF2-40B4-BE49-F238E27FC236}">
                <a16:creationId xmlns:a16="http://schemas.microsoft.com/office/drawing/2014/main" id="{067A33EB-6FA4-4D57-BF55-D6C72AE65550}"/>
              </a:ext>
            </a:extLst>
          </p:cNvPr>
          <p:cNvPicPr>
            <a:picLocks noChangeAspect="1"/>
          </p:cNvPicPr>
          <p:nvPr/>
        </p:nvPicPr>
        <p:blipFill>
          <a:blip r:embed="rId4"/>
          <a:stretch>
            <a:fillRect/>
          </a:stretch>
        </p:blipFill>
        <p:spPr>
          <a:xfrm>
            <a:off x="8018773" y="2415654"/>
            <a:ext cx="1068117" cy="876592"/>
          </a:xfrm>
          <a:prstGeom prst="rect">
            <a:avLst/>
          </a:prstGeom>
        </p:spPr>
      </p:pic>
    </p:spTree>
    <p:extLst>
      <p:ext uri="{BB962C8B-B14F-4D97-AF65-F5344CB8AC3E}">
        <p14:creationId xmlns:p14="http://schemas.microsoft.com/office/powerpoint/2010/main" val="2871089442"/>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902811"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accent2"/>
                  </a:solidFill>
                  <a:latin typeface="阿里巴巴普惠体 M" panose="00020600040101010101" pitchFamily="18" charset="-122"/>
                  <a:ea typeface="阿里巴巴普惠体 M" panose="00020600040101010101" pitchFamily="18" charset="-122"/>
                </a:rPr>
                <a:t>討論</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文本框 9">
            <a:extLst>
              <a:ext uri="{FF2B5EF4-FFF2-40B4-BE49-F238E27FC236}">
                <a16:creationId xmlns:a16="http://schemas.microsoft.com/office/drawing/2014/main" id="{DCF8178B-0F6D-49DD-8361-510DC9703761}"/>
              </a:ext>
            </a:extLst>
          </p:cNvPr>
          <p:cNvSpPr txBox="1"/>
          <p:nvPr/>
        </p:nvSpPr>
        <p:spPr>
          <a:xfrm>
            <a:off x="597860" y="1309044"/>
            <a:ext cx="10496237" cy="707886"/>
          </a:xfrm>
          <a:prstGeom prst="rect">
            <a:avLst/>
          </a:prstGeom>
          <a:noFill/>
        </p:spPr>
        <p:txBody>
          <a:bodyPr wrap="square" rtlCol="0">
            <a:spAutoFit/>
          </a:bodyPr>
          <a:lstStyle/>
          <a:p>
            <a:r>
              <a:rPr lang="en-US" altLang="zh-TW" sz="4000" dirty="0">
                <a:latin typeface="Adobe 黑体 Std R" panose="020B0400000000000000" pitchFamily="34" charset="-122"/>
                <a:ea typeface="Adobe 黑体 Std R" panose="020B0400000000000000" pitchFamily="34" charset="-122"/>
              </a:rPr>
              <a:t>Q</a:t>
            </a:r>
            <a:r>
              <a:rPr lang="zh-TW" altLang="en-US" sz="4000" dirty="0">
                <a:latin typeface="Adobe 黑体 Std R" panose="020B0400000000000000" pitchFamily="34" charset="-122"/>
                <a:ea typeface="Adobe 黑体 Std R" panose="020B0400000000000000" pitchFamily="34" charset="-122"/>
              </a:rPr>
              <a:t>：請問下列哪一個是好的教學方式</a:t>
            </a:r>
            <a:r>
              <a:rPr lang="en-US" altLang="zh-TW" sz="4000" dirty="0">
                <a:latin typeface="Adobe 黑体 Std R" panose="020B0400000000000000" pitchFamily="34" charset="-122"/>
                <a:ea typeface="Adobe 黑体 Std R" panose="020B0400000000000000" pitchFamily="34" charset="-122"/>
              </a:rPr>
              <a:t>?</a:t>
            </a:r>
            <a:endParaRPr lang="zh-CN" altLang="en-US" sz="4000" dirty="0">
              <a:latin typeface="Adobe 黑体 Std R" panose="020B0400000000000000" pitchFamily="34" charset="-122"/>
              <a:ea typeface="Adobe 黑体 Std R" panose="020B0400000000000000" pitchFamily="34" charset="-122"/>
            </a:endParaRPr>
          </a:p>
        </p:txBody>
      </p:sp>
      <p:pic>
        <p:nvPicPr>
          <p:cNvPr id="13" name="图片 10">
            <a:extLst>
              <a:ext uri="{FF2B5EF4-FFF2-40B4-BE49-F238E27FC236}">
                <a16:creationId xmlns:a16="http://schemas.microsoft.com/office/drawing/2014/main" id="{CE34093C-B863-47F3-A658-67A632FBF9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602" r="39309" b="12452"/>
          <a:stretch/>
        </p:blipFill>
        <p:spPr>
          <a:xfrm>
            <a:off x="8390239" y="5189666"/>
            <a:ext cx="3801761" cy="1657964"/>
          </a:xfrm>
          <a:prstGeom prst="rect">
            <a:avLst/>
          </a:prstGeom>
        </p:spPr>
      </p:pic>
      <p:sp>
        <p:nvSpPr>
          <p:cNvPr id="2" name="文字方塊 1">
            <a:extLst>
              <a:ext uri="{FF2B5EF4-FFF2-40B4-BE49-F238E27FC236}">
                <a16:creationId xmlns:a16="http://schemas.microsoft.com/office/drawing/2014/main" id="{12AD7CA9-F551-474E-AA9C-E6126639F62D}"/>
              </a:ext>
            </a:extLst>
          </p:cNvPr>
          <p:cNvSpPr txBox="1"/>
          <p:nvPr/>
        </p:nvSpPr>
        <p:spPr>
          <a:xfrm>
            <a:off x="1446156" y="2196374"/>
            <a:ext cx="9004130" cy="2352182"/>
          </a:xfrm>
          <a:prstGeom prst="rect">
            <a:avLst/>
          </a:prstGeom>
          <a:noFill/>
        </p:spPr>
        <p:txBody>
          <a:bodyPr wrap="square" rtlCol="0">
            <a:spAutoFit/>
          </a:bodyPr>
          <a:lstStyle/>
          <a:p>
            <a:pPr marL="457200" indent="-457200">
              <a:lnSpc>
                <a:spcPct val="150000"/>
              </a:lnSpc>
              <a:buFont typeface="+mj-lt"/>
              <a:buAutoNum type="arabicPeriod"/>
            </a:pPr>
            <a:r>
              <a:rPr lang="zh-TW" altLang="en-US" sz="2000" b="1" dirty="0"/>
              <a:t>教學生畢氏定理</a:t>
            </a:r>
            <a:r>
              <a:rPr lang="en-US" altLang="zh-TW" sz="2000" b="1" dirty="0">
                <a:ea typeface="阿里巴巴普惠体 M" panose="00020600040101010101"/>
              </a:rPr>
              <a:t>: </a:t>
            </a:r>
            <a:r>
              <a:rPr lang="zh-TW" altLang="en-US" sz="2000" dirty="0"/>
              <a:t>和學生講述畢達哥拉斯發現畢氏定理的故事並推導畢氏定理，使學生加深對這個定理的印象及由來，來學會何謂畢氏定理。</a:t>
            </a:r>
            <a:endParaRPr lang="en-US" altLang="zh-TW" sz="2000" dirty="0"/>
          </a:p>
          <a:p>
            <a:pPr marL="457200" indent="-457200">
              <a:lnSpc>
                <a:spcPct val="150000"/>
              </a:lnSpc>
              <a:buFont typeface="+mj-lt"/>
              <a:buAutoNum type="arabicPeriod"/>
            </a:pPr>
            <a:endParaRPr lang="en-US" altLang="zh-TW" sz="2000" dirty="0"/>
          </a:p>
          <a:p>
            <a:pPr marL="457200" indent="-457200">
              <a:lnSpc>
                <a:spcPct val="150000"/>
              </a:lnSpc>
              <a:buFont typeface="+mj-lt"/>
              <a:buAutoNum type="arabicPeriod"/>
            </a:pPr>
            <a:r>
              <a:rPr lang="zh-TW" altLang="en-US" sz="2000" b="1" dirty="0"/>
              <a:t>教學生體會作者意境</a:t>
            </a:r>
            <a:r>
              <a:rPr lang="en-US" altLang="zh-TW" sz="2000" b="1" dirty="0"/>
              <a:t>:</a:t>
            </a:r>
            <a:r>
              <a:rPr lang="zh-TW" altLang="en-US" sz="2000" dirty="0"/>
              <a:t>請學生分成小組，探討蘇軾</a:t>
            </a:r>
            <a:r>
              <a:rPr lang="en-US" altLang="zh-TW" sz="2000" dirty="0"/>
              <a:t>《</a:t>
            </a:r>
            <a:r>
              <a:rPr lang="zh-TW" altLang="en-US" sz="2000" dirty="0"/>
              <a:t>赤壁賦</a:t>
            </a:r>
            <a:r>
              <a:rPr lang="en-US" altLang="zh-TW" sz="2000" dirty="0"/>
              <a:t>》</a:t>
            </a:r>
            <a:r>
              <a:rPr lang="zh-TW" altLang="en-US" sz="2000" dirty="0"/>
              <a:t>各段的主旨以及作者想要表達怎樣的意境，並以任何生活上的經驗來舉例作者的心境。</a:t>
            </a:r>
            <a:endParaRPr lang="en-US" altLang="zh-TW" sz="2000" b="1" dirty="0"/>
          </a:p>
        </p:txBody>
      </p:sp>
    </p:spTree>
    <p:extLst>
      <p:ext uri="{BB962C8B-B14F-4D97-AF65-F5344CB8AC3E}">
        <p14:creationId xmlns:p14="http://schemas.microsoft.com/office/powerpoint/2010/main" val="3496382439"/>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2"/>
                                        </p:tgtEl>
                                        <p:attrNameLst>
                                          <p:attrName>ppt_y</p:attrName>
                                        </p:attrNameLst>
                                      </p:cBhvr>
                                      <p:tavLst>
                                        <p:tav tm="0">
                                          <p:val>
                                            <p:strVal val="#ppt_y"/>
                                          </p:val>
                                        </p:tav>
                                        <p:tav tm="100000">
                                          <p:val>
                                            <p:strVal val="#ppt_y"/>
                                          </p:val>
                                        </p:tav>
                                      </p:tavLst>
                                    </p:anim>
                                    <p:anim calcmode="lin" valueType="num">
                                      <p:cBhvr>
                                        <p:cTn id="1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902811" cy="523220"/>
            </a:xfrm>
            <a:prstGeom prst="rect">
              <a:avLst/>
            </a:prstGeom>
            <a:noFill/>
          </p:spPr>
          <p:txBody>
            <a:bodyPr wrap="none" rtlCol="0">
              <a:spAutoFit/>
              <a:scene3d>
                <a:camera prst="orthographicFront"/>
                <a:lightRig rig="threePt" dir="t"/>
              </a:scene3d>
              <a:sp3d contourW="12700"/>
            </a:bodyPr>
            <a:lstStyle/>
            <a:p>
              <a:r>
                <a:rPr lang="zh-TW" altLang="en-US" sz="2800" b="1" dirty="0">
                  <a:solidFill>
                    <a:schemeClr val="accent2"/>
                  </a:solidFill>
                  <a:latin typeface="阿里巴巴普惠体 M" panose="00020600040101010101" pitchFamily="18" charset="-122"/>
                  <a:ea typeface="阿里巴巴普惠体 M" panose="00020600040101010101" pitchFamily="18" charset="-122"/>
                </a:rPr>
                <a:t>討論</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13" name="图片 10">
            <a:extLst>
              <a:ext uri="{FF2B5EF4-FFF2-40B4-BE49-F238E27FC236}">
                <a16:creationId xmlns:a16="http://schemas.microsoft.com/office/drawing/2014/main" id="{CE34093C-B863-47F3-A658-67A632FBF9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602" r="39309" b="12452"/>
          <a:stretch/>
        </p:blipFill>
        <p:spPr>
          <a:xfrm>
            <a:off x="8390239" y="5189666"/>
            <a:ext cx="3801761" cy="1657964"/>
          </a:xfrm>
          <a:prstGeom prst="rect">
            <a:avLst/>
          </a:prstGeom>
        </p:spPr>
      </p:pic>
      <p:sp>
        <p:nvSpPr>
          <p:cNvPr id="2" name="文字方塊 1">
            <a:extLst>
              <a:ext uri="{FF2B5EF4-FFF2-40B4-BE49-F238E27FC236}">
                <a16:creationId xmlns:a16="http://schemas.microsoft.com/office/drawing/2014/main" id="{12AD7CA9-F551-474E-AA9C-E6126639F62D}"/>
              </a:ext>
            </a:extLst>
          </p:cNvPr>
          <p:cNvSpPr txBox="1"/>
          <p:nvPr/>
        </p:nvSpPr>
        <p:spPr>
          <a:xfrm>
            <a:off x="943544" y="1571100"/>
            <a:ext cx="10542440" cy="2813847"/>
          </a:xfrm>
          <a:prstGeom prst="rect">
            <a:avLst/>
          </a:prstGeom>
          <a:noFill/>
        </p:spPr>
        <p:txBody>
          <a:bodyPr wrap="square" rtlCol="0">
            <a:spAutoFit/>
          </a:bodyPr>
          <a:lstStyle/>
          <a:p>
            <a:pPr marL="457200" indent="-457200">
              <a:lnSpc>
                <a:spcPct val="150000"/>
              </a:lnSpc>
              <a:buFont typeface="+mj-lt"/>
              <a:buAutoNum type="arabicPeriod"/>
            </a:pPr>
            <a:r>
              <a:rPr lang="zh-TW" altLang="en-US" sz="2000" b="1" dirty="0"/>
              <a:t>不適合</a:t>
            </a:r>
            <a:r>
              <a:rPr lang="en-US" altLang="zh-TW" sz="2000" b="1" dirty="0">
                <a:ea typeface="阿里巴巴普惠体 M" panose="00020600040101010101"/>
              </a:rPr>
              <a:t>: </a:t>
            </a:r>
            <a:r>
              <a:rPr lang="zh-TW" altLang="en-US" sz="2000" dirty="0">
                <a:latin typeface="+mn-ea"/>
              </a:rPr>
              <a:t>因為畢氏定理屬於直接教學的範疇，學生比較需要知道該定理如何運用，而不是該定理的產生方式，比起以</a:t>
            </a:r>
            <a:r>
              <a:rPr lang="zh-TW" altLang="en-US" sz="2000" dirty="0"/>
              <a:t>故事加深學生對這個定理的印象，舉一些日常例子讓學生練習畢氏定理較為有幫助。</a:t>
            </a:r>
            <a:endParaRPr lang="en-US" altLang="zh-TW" sz="2000" dirty="0"/>
          </a:p>
          <a:p>
            <a:pPr marL="457200" indent="-457200">
              <a:lnSpc>
                <a:spcPct val="150000"/>
              </a:lnSpc>
              <a:buFont typeface="+mj-lt"/>
              <a:buAutoNum type="arabicPeriod"/>
            </a:pPr>
            <a:endParaRPr lang="en-US" altLang="zh-TW" sz="2000" dirty="0"/>
          </a:p>
          <a:p>
            <a:pPr marL="457200" indent="-457200">
              <a:lnSpc>
                <a:spcPct val="150000"/>
              </a:lnSpc>
              <a:buFont typeface="+mj-lt"/>
              <a:buAutoNum type="arabicPeriod"/>
            </a:pPr>
            <a:r>
              <a:rPr lang="zh-TW" altLang="en-US" sz="2000" b="1" dirty="0"/>
              <a:t>適合</a:t>
            </a:r>
            <a:r>
              <a:rPr lang="en-US" altLang="zh-TW" sz="2000" b="1" dirty="0"/>
              <a:t>:</a:t>
            </a:r>
            <a:r>
              <a:rPr lang="zh-TW" altLang="en-US" sz="2000" dirty="0"/>
              <a:t>因為賞析文學作品需要培養欣賞情感的能力，透過參與討論和理解作者背景能更好的培養自己的文學敏銳度。</a:t>
            </a:r>
            <a:endParaRPr lang="en-US" altLang="zh-TW" sz="2000" b="1" dirty="0"/>
          </a:p>
        </p:txBody>
      </p:sp>
    </p:spTree>
    <p:extLst>
      <p:ext uri="{BB962C8B-B14F-4D97-AF65-F5344CB8AC3E}">
        <p14:creationId xmlns:p14="http://schemas.microsoft.com/office/powerpoint/2010/main" val="7633604"/>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02</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5250314" cy="707886"/>
          </a:xfrm>
          <a:prstGeom prst="rect">
            <a:avLst/>
          </a:prstGeom>
          <a:noFill/>
        </p:spPr>
        <p:txBody>
          <a:bodyPr wrap="square" rtlCol="0">
            <a:spAutoFit/>
            <a:scene3d>
              <a:camera prst="orthographicFront"/>
              <a:lightRig rig="threePt" dir="t"/>
            </a:scene3d>
            <a:sp3d contourW="12700"/>
          </a:bodyPr>
          <a:lstStyle/>
          <a:p>
            <a:r>
              <a:rPr lang="zh-TW" altLang="en-US" sz="4000" b="1" dirty="0">
                <a:solidFill>
                  <a:schemeClr val="accent3"/>
                </a:solidFill>
                <a:latin typeface="Century Gothic" panose="020B0502020202020204" pitchFamily="34" charset="0"/>
                <a:ea typeface="阿里巴巴普惠体 M" panose="00020600040101010101" pitchFamily="18" charset="-122"/>
              </a:rPr>
              <a:t>優勢觀點</a:t>
            </a:r>
            <a:r>
              <a:rPr lang="en-US" altLang="zh-TW" sz="4000" b="1" dirty="0">
                <a:solidFill>
                  <a:schemeClr val="accent3"/>
                </a:solidFill>
                <a:latin typeface="Century Gothic" panose="020B0502020202020204" pitchFamily="34" charset="0"/>
                <a:ea typeface="阿里巴巴普惠体 M" panose="00020600040101010101" pitchFamily="18" charset="-122"/>
              </a:rPr>
              <a:t>&amp;</a:t>
            </a:r>
            <a:r>
              <a:rPr lang="zh-TW" altLang="en-US" sz="4000" b="1" dirty="0">
                <a:solidFill>
                  <a:schemeClr val="accent3"/>
                </a:solidFill>
                <a:latin typeface="Century Gothic" panose="020B0502020202020204" pitchFamily="34" charset="0"/>
                <a:ea typeface="阿里巴巴普惠体 M" panose="00020600040101010101" pitchFamily="18" charset="-122"/>
              </a:rPr>
              <a:t>建構主義</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theme/theme1.xml><?xml version="1.0" encoding="utf-8"?>
<a:theme xmlns:a="http://schemas.openxmlformats.org/drawingml/2006/main" name="www.2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767</Words>
  <Application>Microsoft Office PowerPoint</Application>
  <PresentationFormat>寬螢幕</PresentationFormat>
  <Paragraphs>111</Paragraphs>
  <Slides>17</Slides>
  <Notes>15</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17</vt:i4>
      </vt:variant>
    </vt:vector>
  </HeadingPairs>
  <TitlesOfParts>
    <vt:vector size="27" baseType="lpstr">
      <vt:lpstr>Adobe 黑体 Std R</vt:lpstr>
      <vt:lpstr>等线</vt:lpstr>
      <vt:lpstr>阿里巴巴普惠体 L</vt:lpstr>
      <vt:lpstr>阿里巴巴普惠体 M</vt:lpstr>
      <vt:lpstr>微軟正黑體</vt:lpstr>
      <vt:lpstr>新細明體</vt:lpstr>
      <vt:lpstr>Arial</vt:lpstr>
      <vt:lpstr>Century Gothic</vt:lpstr>
      <vt:lpstr>Wingdings</vt:lpstr>
      <vt:lpstr>www.2ppt.com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dc:description/>
  <cp:lastModifiedBy>張維倫</cp:lastModifiedBy>
  <cp:revision>27</cp:revision>
  <dcterms:created xsi:type="dcterms:W3CDTF">2021-06-28T00:59:57Z</dcterms:created>
  <dcterms:modified xsi:type="dcterms:W3CDTF">2021-11-25T10:14:52Z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2052-11.1.0.10495</vt:lpwstr>
  </property>
</Properties>
</file>