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256" r:id="rId3"/>
    <p:sldId id="288" r:id="rId4"/>
    <p:sldId id="287" r:id="rId5"/>
    <p:sldId id="259" r:id="rId6"/>
    <p:sldId id="271" r:id="rId7"/>
    <p:sldId id="266" r:id="rId8"/>
    <p:sldId id="289" r:id="rId9"/>
    <p:sldId id="260" r:id="rId10"/>
    <p:sldId id="281" r:id="rId11"/>
    <p:sldId id="290" r:id="rId12"/>
    <p:sldId id="275"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75A"/>
    <a:srgbClr val="F17F42"/>
    <a:srgbClr val="D99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C5CB-6390-4061-8DE8-0C81ED3F3D36}" type="datetimeFigureOut">
              <a:rPr lang="zh-CN" altLang="en-US" smtClean="0"/>
              <a:pPr/>
              <a:t>2022/3/9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D9478-11F9-42E4-A047-A71E524A9B2F}" type="slidenum">
              <a:rPr lang="zh-CN" altLang="en-US" smtClean="0"/>
              <a:pPr/>
              <a:t>‹#›</a:t>
            </a:fld>
            <a:endParaRPr lang="zh-CN" altLang="en-US"/>
          </a:p>
        </p:txBody>
      </p:sp>
    </p:spTree>
    <p:extLst>
      <p:ext uri="{BB962C8B-B14F-4D97-AF65-F5344CB8AC3E}">
        <p14:creationId xmlns:p14="http://schemas.microsoft.com/office/powerpoint/2010/main" val="73766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2022/3/9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263352" y="260648"/>
            <a:ext cx="3134191" cy="461665"/>
          </a:xfrm>
          <a:prstGeom prst="rect">
            <a:avLst/>
          </a:prstGeom>
          <a:noFill/>
        </p:spPr>
        <p:txBody>
          <a:bodyPr wrap="none" rtlCol="0">
            <a:spAutoFit/>
          </a:bodyPr>
          <a:lstStyle/>
          <a:p>
            <a:r>
              <a:rPr lang="zh-TW" altLang="en-US" sz="2400" dirty="0">
                <a:latin typeface="Arial" panose="020B0604020202020204" pitchFamily="34" charset="0"/>
                <a:ea typeface="微软雅黑 Light" panose="020B0502040204020203" pitchFamily="34" charset="-122"/>
                <a:cs typeface="Arial" panose="020B0604020202020204" pitchFamily="34" charset="0"/>
              </a:rPr>
              <a:t>請大家先填點名表單</a:t>
            </a:r>
            <a:r>
              <a:rPr lang="en-US" altLang="zh-TW" sz="2400" dirty="0">
                <a:latin typeface="Arial" panose="020B0604020202020204" pitchFamily="34" charset="0"/>
                <a:ea typeface="微软雅黑 Light" panose="020B0502040204020203" pitchFamily="34" charset="-122"/>
                <a:cs typeface="Arial" panose="020B0604020202020204" pitchFamily="34" charset="0"/>
              </a:rPr>
              <a:t>~</a:t>
            </a:r>
            <a:endParaRPr lang="en-US" altLang="zh-CN" sz="2400" dirty="0">
              <a:latin typeface="Arial" panose="020B0604020202020204" pitchFamily="34" charset="0"/>
              <a:ea typeface="微软雅黑 Light" panose="020B0502040204020203" pitchFamily="34" charset="-122"/>
              <a:cs typeface="Arial" panose="020B0604020202020204" pitchFamily="34" charset="0"/>
            </a:endParaRPr>
          </a:p>
        </p:txBody>
      </p:sp>
      <p:pic>
        <p:nvPicPr>
          <p:cNvPr id="3074" name="Picture 2" descr="http://s05.calm9.com/qrcode/2022-03/VR2ZT6L779.png">
            <a:extLst>
              <a:ext uri="{FF2B5EF4-FFF2-40B4-BE49-F238E27FC236}">
                <a16:creationId xmlns:a16="http://schemas.microsoft.com/office/drawing/2014/main" id="{1FD37248-1E9B-488D-840A-C8681582A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18" y="1196752"/>
            <a:ext cx="4717848" cy="4717848"/>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1">
            <a:extLst>
              <a:ext uri="{FF2B5EF4-FFF2-40B4-BE49-F238E27FC236}">
                <a16:creationId xmlns:a16="http://schemas.microsoft.com/office/drawing/2014/main" id="{DFE7E68F-E0A5-4626-8AAF-FBD78A5D0A8A}"/>
              </a:ext>
            </a:extLst>
          </p:cNvPr>
          <p:cNvGrpSpPr/>
          <p:nvPr/>
        </p:nvGrpSpPr>
        <p:grpSpPr>
          <a:xfrm>
            <a:off x="11640616" y="6339472"/>
            <a:ext cx="461666" cy="461666"/>
            <a:chOff x="1584246" y="1632925"/>
            <a:chExt cx="1988795" cy="1988795"/>
          </a:xfrm>
        </p:grpSpPr>
        <p:sp>
          <p:nvSpPr>
            <p:cNvPr id="40" name="KSO_Shape">
              <a:extLst>
                <a:ext uri="{FF2B5EF4-FFF2-40B4-BE49-F238E27FC236}">
                  <a16:creationId xmlns:a16="http://schemas.microsoft.com/office/drawing/2014/main" id="{005EF0E4-CF10-4273-81BE-46F63CD8A9A3}"/>
                </a:ext>
              </a:extLst>
            </p:cNvPr>
            <p:cNvSpPr>
              <a:spLocks/>
            </p:cNvSpPr>
            <p:nvPr/>
          </p:nvSpPr>
          <p:spPr bwMode="auto">
            <a:xfrm>
              <a:off x="1584246" y="1632925"/>
              <a:ext cx="1988795" cy="1988795"/>
            </a:xfrm>
            <a:custGeom>
              <a:avLst/>
              <a:gdLst>
                <a:gd name="T0" fmla="*/ 907013 w 2197224"/>
                <a:gd name="T1" fmla="*/ 1489257 h 2197224"/>
                <a:gd name="T2" fmla="*/ 744628 w 2197224"/>
                <a:gd name="T3" fmla="*/ 1651641 h 2197224"/>
                <a:gd name="T4" fmla="*/ 1108052 w 2197224"/>
                <a:gd name="T5" fmla="*/ 1431697 h 2197224"/>
                <a:gd name="T6" fmla="*/ 1003795 w 2197224"/>
                <a:gd name="T7" fmla="*/ 1636312 h 2197224"/>
                <a:gd name="T8" fmla="*/ 1108052 w 2197224"/>
                <a:gd name="T9" fmla="*/ 1431697 h 2197224"/>
                <a:gd name="T10" fmla="*/ 698026 w 2197224"/>
                <a:gd name="T11" fmla="*/ 1481876 h 2197224"/>
                <a:gd name="T12" fmla="*/ 493410 w 2197224"/>
                <a:gd name="T13" fmla="*/ 1586133 h 2197224"/>
                <a:gd name="T14" fmla="*/ 1281464 w 2197224"/>
                <a:gd name="T15" fmla="*/ 1314828 h 2197224"/>
                <a:gd name="T16" fmla="*/ 1245540 w 2197224"/>
                <a:gd name="T17" fmla="*/ 1541647 h 2197224"/>
                <a:gd name="T18" fmla="*/ 1281464 w 2197224"/>
                <a:gd name="T19" fmla="*/ 1314828 h 2197224"/>
                <a:gd name="T20" fmla="*/ 501547 w 2197224"/>
                <a:gd name="T21" fmla="*/ 1410276 h 2197224"/>
                <a:gd name="T22" fmla="*/ 274729 w 2197224"/>
                <a:gd name="T23" fmla="*/ 1446200 h 2197224"/>
                <a:gd name="T24" fmla="*/ 1410276 w 2197224"/>
                <a:gd name="T25" fmla="*/ 1150093 h 2197224"/>
                <a:gd name="T26" fmla="*/ 1446200 w 2197224"/>
                <a:gd name="T27" fmla="*/ 1376912 h 2197224"/>
                <a:gd name="T28" fmla="*/ 1410276 w 2197224"/>
                <a:gd name="T29" fmla="*/ 1150093 h 2197224"/>
                <a:gd name="T30" fmla="*/ 336812 w 2197224"/>
                <a:gd name="T31" fmla="*/ 1281464 h 2197224"/>
                <a:gd name="T32" fmla="*/ 109994 w 2197224"/>
                <a:gd name="T33" fmla="*/ 1245540 h 2197224"/>
                <a:gd name="T34" fmla="*/ 1481876 w 2197224"/>
                <a:gd name="T35" fmla="*/ 953615 h 2197224"/>
                <a:gd name="T36" fmla="*/ 1586133 w 2197224"/>
                <a:gd name="T37" fmla="*/ 1158231 h 2197224"/>
                <a:gd name="T38" fmla="*/ 1481876 w 2197224"/>
                <a:gd name="T39" fmla="*/ 953615 h 2197224"/>
                <a:gd name="T40" fmla="*/ 219944 w 2197224"/>
                <a:gd name="T41" fmla="*/ 1108052 h 2197224"/>
                <a:gd name="T42" fmla="*/ 15329 w 2197224"/>
                <a:gd name="T43" fmla="*/ 1003795 h 2197224"/>
                <a:gd name="T44" fmla="*/ 1489257 w 2197224"/>
                <a:gd name="T45" fmla="*/ 744628 h 2197224"/>
                <a:gd name="T46" fmla="*/ 1651641 w 2197224"/>
                <a:gd name="T47" fmla="*/ 907013 h 2197224"/>
                <a:gd name="T48" fmla="*/ 1489257 w 2197224"/>
                <a:gd name="T49" fmla="*/ 744628 h 2197224"/>
                <a:gd name="T50" fmla="*/ 162384 w 2197224"/>
                <a:gd name="T51" fmla="*/ 744628 h 2197224"/>
                <a:gd name="T52" fmla="*/ 0 w 2197224"/>
                <a:gd name="T53" fmla="*/ 907013 h 2197224"/>
                <a:gd name="T54" fmla="*/ 1586133 w 2197224"/>
                <a:gd name="T55" fmla="*/ 493410 h 2197224"/>
                <a:gd name="T56" fmla="*/ 1481876 w 2197224"/>
                <a:gd name="T57" fmla="*/ 698026 h 2197224"/>
                <a:gd name="T58" fmla="*/ 1586133 w 2197224"/>
                <a:gd name="T59" fmla="*/ 493410 h 2197224"/>
                <a:gd name="T60" fmla="*/ 219944 w 2197224"/>
                <a:gd name="T61" fmla="*/ 543589 h 2197224"/>
                <a:gd name="T62" fmla="*/ 15329 w 2197224"/>
                <a:gd name="T63" fmla="*/ 647846 h 2197224"/>
                <a:gd name="T64" fmla="*/ 1446200 w 2197224"/>
                <a:gd name="T65" fmla="*/ 274730 h 2197224"/>
                <a:gd name="T66" fmla="*/ 1410276 w 2197224"/>
                <a:gd name="T67" fmla="*/ 501548 h 2197224"/>
                <a:gd name="T68" fmla="*/ 1446200 w 2197224"/>
                <a:gd name="T69" fmla="*/ 274730 h 2197224"/>
                <a:gd name="T70" fmla="*/ 336812 w 2197224"/>
                <a:gd name="T71" fmla="*/ 370177 h 2197224"/>
                <a:gd name="T72" fmla="*/ 109994 w 2197224"/>
                <a:gd name="T73" fmla="*/ 406102 h 2197224"/>
                <a:gd name="T74" fmla="*/ 1245540 w 2197224"/>
                <a:gd name="T75" fmla="*/ 109995 h 2197224"/>
                <a:gd name="T76" fmla="*/ 1281464 w 2197224"/>
                <a:gd name="T77" fmla="*/ 336813 h 2197224"/>
                <a:gd name="T78" fmla="*/ 1245540 w 2197224"/>
                <a:gd name="T79" fmla="*/ 109995 h 2197224"/>
                <a:gd name="T80" fmla="*/ 501547 w 2197224"/>
                <a:gd name="T81" fmla="*/ 241366 h 2197224"/>
                <a:gd name="T82" fmla="*/ 274729 w 2197224"/>
                <a:gd name="T83" fmla="*/ 205441 h 2197224"/>
                <a:gd name="T84" fmla="*/ 1003795 w 2197224"/>
                <a:gd name="T85" fmla="*/ 15329 h 2197224"/>
                <a:gd name="T86" fmla="*/ 1108052 w 2197224"/>
                <a:gd name="T87" fmla="*/ 219944 h 2197224"/>
                <a:gd name="T88" fmla="*/ 1003795 w 2197224"/>
                <a:gd name="T89" fmla="*/ 15329 h 2197224"/>
                <a:gd name="T90" fmla="*/ 698026 w 2197224"/>
                <a:gd name="T91" fmla="*/ 169765 h 2197224"/>
                <a:gd name="T92" fmla="*/ 493410 w 2197224"/>
                <a:gd name="T93" fmla="*/ 65508 h 2197224"/>
                <a:gd name="T94" fmla="*/ 744628 w 2197224"/>
                <a:gd name="T95" fmla="*/ 0 h 2197224"/>
                <a:gd name="T96" fmla="*/ 907013 w 2197224"/>
                <a:gd name="T97" fmla="*/ 162384 h 2197224"/>
                <a:gd name="T98" fmla="*/ 744628 w 2197224"/>
                <a:gd name="T99" fmla="*/ 0 h 21972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97224" h="2197224">
                  <a:moveTo>
                    <a:pt x="990600" y="1981200"/>
                  </a:moveTo>
                  <a:lnTo>
                    <a:pt x="1206624" y="1981200"/>
                  </a:lnTo>
                  <a:lnTo>
                    <a:pt x="1206624" y="2197224"/>
                  </a:lnTo>
                  <a:lnTo>
                    <a:pt x="990600" y="2197224"/>
                  </a:lnTo>
                  <a:lnTo>
                    <a:pt x="990600" y="1981200"/>
                  </a:lnTo>
                  <a:close/>
                  <a:moveTo>
                    <a:pt x="1474072" y="1904626"/>
                  </a:moveTo>
                  <a:lnTo>
                    <a:pt x="1540827" y="2110077"/>
                  </a:lnTo>
                  <a:lnTo>
                    <a:pt x="1335376" y="2176832"/>
                  </a:lnTo>
                  <a:lnTo>
                    <a:pt x="1268621" y="1971381"/>
                  </a:lnTo>
                  <a:lnTo>
                    <a:pt x="1474072" y="1904626"/>
                  </a:lnTo>
                  <a:close/>
                  <a:moveTo>
                    <a:pt x="723152" y="1904626"/>
                  </a:moveTo>
                  <a:lnTo>
                    <a:pt x="928603" y="1971381"/>
                  </a:lnTo>
                  <a:lnTo>
                    <a:pt x="861848" y="2176832"/>
                  </a:lnTo>
                  <a:lnTo>
                    <a:pt x="656397" y="2110077"/>
                  </a:lnTo>
                  <a:lnTo>
                    <a:pt x="723152" y="1904626"/>
                  </a:lnTo>
                  <a:close/>
                  <a:moveTo>
                    <a:pt x="1704768" y="1749153"/>
                  </a:moveTo>
                  <a:lnTo>
                    <a:pt x="1831744" y="1923920"/>
                  </a:lnTo>
                  <a:lnTo>
                    <a:pt x="1656977" y="2050896"/>
                  </a:lnTo>
                  <a:lnTo>
                    <a:pt x="1530001" y="1876129"/>
                  </a:lnTo>
                  <a:lnTo>
                    <a:pt x="1704768" y="1749153"/>
                  </a:lnTo>
                  <a:close/>
                  <a:moveTo>
                    <a:pt x="492456" y="1749153"/>
                  </a:moveTo>
                  <a:lnTo>
                    <a:pt x="667223" y="1876129"/>
                  </a:lnTo>
                  <a:lnTo>
                    <a:pt x="540248" y="2050896"/>
                  </a:lnTo>
                  <a:lnTo>
                    <a:pt x="365480" y="1923920"/>
                  </a:lnTo>
                  <a:lnTo>
                    <a:pt x="492456" y="1749153"/>
                  </a:lnTo>
                  <a:close/>
                  <a:moveTo>
                    <a:pt x="1876129" y="1530001"/>
                  </a:moveTo>
                  <a:lnTo>
                    <a:pt x="2050896" y="1656977"/>
                  </a:lnTo>
                  <a:lnTo>
                    <a:pt x="1923920" y="1831744"/>
                  </a:lnTo>
                  <a:lnTo>
                    <a:pt x="1749153" y="1704768"/>
                  </a:lnTo>
                  <a:lnTo>
                    <a:pt x="1876129" y="1530001"/>
                  </a:lnTo>
                  <a:close/>
                  <a:moveTo>
                    <a:pt x="321096" y="1530001"/>
                  </a:moveTo>
                  <a:lnTo>
                    <a:pt x="448071" y="1704768"/>
                  </a:lnTo>
                  <a:lnTo>
                    <a:pt x="273304" y="1831744"/>
                  </a:lnTo>
                  <a:lnTo>
                    <a:pt x="146328" y="1656977"/>
                  </a:lnTo>
                  <a:lnTo>
                    <a:pt x="321096" y="1530001"/>
                  </a:lnTo>
                  <a:close/>
                  <a:moveTo>
                    <a:pt x="1971381" y="1268621"/>
                  </a:moveTo>
                  <a:lnTo>
                    <a:pt x="2176832" y="1335376"/>
                  </a:lnTo>
                  <a:lnTo>
                    <a:pt x="2110077" y="1540827"/>
                  </a:lnTo>
                  <a:lnTo>
                    <a:pt x="1904626" y="1474072"/>
                  </a:lnTo>
                  <a:lnTo>
                    <a:pt x="1971381" y="1268621"/>
                  </a:lnTo>
                  <a:close/>
                  <a:moveTo>
                    <a:pt x="225843" y="1268621"/>
                  </a:moveTo>
                  <a:lnTo>
                    <a:pt x="292598" y="1474072"/>
                  </a:lnTo>
                  <a:lnTo>
                    <a:pt x="87147" y="1540827"/>
                  </a:lnTo>
                  <a:lnTo>
                    <a:pt x="20392" y="1335376"/>
                  </a:lnTo>
                  <a:lnTo>
                    <a:pt x="225843" y="1268621"/>
                  </a:lnTo>
                  <a:close/>
                  <a:moveTo>
                    <a:pt x="1981200" y="990600"/>
                  </a:moveTo>
                  <a:lnTo>
                    <a:pt x="2197224" y="990600"/>
                  </a:lnTo>
                  <a:lnTo>
                    <a:pt x="2197224" y="1206624"/>
                  </a:lnTo>
                  <a:lnTo>
                    <a:pt x="1981200" y="1206624"/>
                  </a:lnTo>
                  <a:lnTo>
                    <a:pt x="1981200" y="990600"/>
                  </a:lnTo>
                  <a:close/>
                  <a:moveTo>
                    <a:pt x="0" y="990600"/>
                  </a:moveTo>
                  <a:lnTo>
                    <a:pt x="216024" y="990600"/>
                  </a:lnTo>
                  <a:lnTo>
                    <a:pt x="216024" y="1206624"/>
                  </a:lnTo>
                  <a:lnTo>
                    <a:pt x="0" y="1206624"/>
                  </a:lnTo>
                  <a:lnTo>
                    <a:pt x="0" y="990600"/>
                  </a:lnTo>
                  <a:close/>
                  <a:moveTo>
                    <a:pt x="2110077" y="656397"/>
                  </a:moveTo>
                  <a:lnTo>
                    <a:pt x="2176832" y="861848"/>
                  </a:lnTo>
                  <a:lnTo>
                    <a:pt x="1971381" y="928603"/>
                  </a:lnTo>
                  <a:lnTo>
                    <a:pt x="1904626" y="723152"/>
                  </a:lnTo>
                  <a:lnTo>
                    <a:pt x="2110077" y="656397"/>
                  </a:lnTo>
                  <a:close/>
                  <a:moveTo>
                    <a:pt x="87147" y="656397"/>
                  </a:moveTo>
                  <a:lnTo>
                    <a:pt x="292598" y="723152"/>
                  </a:lnTo>
                  <a:lnTo>
                    <a:pt x="225843" y="928603"/>
                  </a:lnTo>
                  <a:lnTo>
                    <a:pt x="20392" y="861848"/>
                  </a:lnTo>
                  <a:lnTo>
                    <a:pt x="87147" y="656397"/>
                  </a:lnTo>
                  <a:close/>
                  <a:moveTo>
                    <a:pt x="1923920" y="365481"/>
                  </a:moveTo>
                  <a:lnTo>
                    <a:pt x="2050896" y="540248"/>
                  </a:lnTo>
                  <a:lnTo>
                    <a:pt x="1876129" y="667224"/>
                  </a:lnTo>
                  <a:lnTo>
                    <a:pt x="1749153" y="492456"/>
                  </a:lnTo>
                  <a:lnTo>
                    <a:pt x="1923920" y="365481"/>
                  </a:lnTo>
                  <a:close/>
                  <a:moveTo>
                    <a:pt x="273304" y="365481"/>
                  </a:moveTo>
                  <a:lnTo>
                    <a:pt x="448071" y="492456"/>
                  </a:lnTo>
                  <a:lnTo>
                    <a:pt x="321096" y="667224"/>
                  </a:lnTo>
                  <a:lnTo>
                    <a:pt x="146328" y="540248"/>
                  </a:lnTo>
                  <a:lnTo>
                    <a:pt x="273304" y="365481"/>
                  </a:lnTo>
                  <a:close/>
                  <a:moveTo>
                    <a:pt x="1656977" y="146329"/>
                  </a:moveTo>
                  <a:lnTo>
                    <a:pt x="1831744" y="273304"/>
                  </a:lnTo>
                  <a:lnTo>
                    <a:pt x="1704768" y="448072"/>
                  </a:lnTo>
                  <a:lnTo>
                    <a:pt x="1530001" y="321096"/>
                  </a:lnTo>
                  <a:lnTo>
                    <a:pt x="1656977" y="146329"/>
                  </a:lnTo>
                  <a:close/>
                  <a:moveTo>
                    <a:pt x="540248" y="146329"/>
                  </a:moveTo>
                  <a:lnTo>
                    <a:pt x="667223" y="321096"/>
                  </a:lnTo>
                  <a:lnTo>
                    <a:pt x="492456" y="448072"/>
                  </a:lnTo>
                  <a:lnTo>
                    <a:pt x="365480" y="273304"/>
                  </a:lnTo>
                  <a:lnTo>
                    <a:pt x="540248" y="146329"/>
                  </a:lnTo>
                  <a:close/>
                  <a:moveTo>
                    <a:pt x="1335376" y="20392"/>
                  </a:moveTo>
                  <a:lnTo>
                    <a:pt x="1540827" y="87147"/>
                  </a:lnTo>
                  <a:lnTo>
                    <a:pt x="1474072" y="292598"/>
                  </a:lnTo>
                  <a:lnTo>
                    <a:pt x="1268621" y="225843"/>
                  </a:lnTo>
                  <a:lnTo>
                    <a:pt x="1335376" y="20392"/>
                  </a:lnTo>
                  <a:close/>
                  <a:moveTo>
                    <a:pt x="861848" y="20392"/>
                  </a:moveTo>
                  <a:lnTo>
                    <a:pt x="928603" y="225843"/>
                  </a:lnTo>
                  <a:lnTo>
                    <a:pt x="723152" y="292598"/>
                  </a:lnTo>
                  <a:lnTo>
                    <a:pt x="656397" y="87147"/>
                  </a:lnTo>
                  <a:lnTo>
                    <a:pt x="861848" y="20392"/>
                  </a:lnTo>
                  <a:close/>
                  <a:moveTo>
                    <a:pt x="990600" y="0"/>
                  </a:moveTo>
                  <a:lnTo>
                    <a:pt x="1206624" y="0"/>
                  </a:lnTo>
                  <a:lnTo>
                    <a:pt x="1206624" y="216024"/>
                  </a:lnTo>
                  <a:lnTo>
                    <a:pt x="990600" y="216024"/>
                  </a:lnTo>
                  <a:lnTo>
                    <a:pt x="990600" y="0"/>
                  </a:lnTo>
                  <a:close/>
                </a:path>
              </a:pathLst>
            </a:custGeom>
            <a:solidFill>
              <a:srgbClr val="53575A"/>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1" name="椭圆 29">
              <a:extLst>
                <a:ext uri="{FF2B5EF4-FFF2-40B4-BE49-F238E27FC236}">
                  <a16:creationId xmlns:a16="http://schemas.microsoft.com/office/drawing/2014/main" id="{4F33823C-ABA5-4580-BD9B-BE4A5283F9ED}"/>
                </a:ext>
              </a:extLst>
            </p:cNvPr>
            <p:cNvSpPr/>
            <p:nvPr/>
          </p:nvSpPr>
          <p:spPr>
            <a:xfrm>
              <a:off x="1866127" y="1931346"/>
              <a:ext cx="1424381" cy="1424381"/>
            </a:xfrm>
            <a:prstGeom prst="ellipse">
              <a:avLst/>
            </a:prstGeom>
            <a:noFill/>
            <a:ln w="12700">
              <a:solidFill>
                <a:srgbClr val="5357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10125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nodeType="withEffect">
                                  <p:stCondLst>
                                    <p:cond delay="10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000"/>
                                        <p:tgtEl>
                                          <p:spTgt spid="39"/>
                                        </p:tgtEl>
                                      </p:cBhvr>
                                    </p:animEffect>
                                  </p:childTnLst>
                                </p:cTn>
                              </p:par>
                              <p:par>
                                <p:cTn id="16" presetID="8" presetClass="emph" presetSubtype="0" repeatCount="indefinite" fill="hold" nodeType="withEffect">
                                  <p:stCondLst>
                                    <p:cond delay="1000"/>
                                  </p:stCondLst>
                                  <p:childTnLst>
                                    <p:animRot by="21600000">
                                      <p:cBhvr>
                                        <p:cTn id="17" dur="2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SO_Shape"/>
          <p:cNvSpPr/>
          <p:nvPr/>
        </p:nvSpPr>
        <p:spPr>
          <a:xfrm rot="5400000">
            <a:off x="5042735" y="1565940"/>
            <a:ext cx="924789" cy="1194526"/>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7" name="KSO_Shape"/>
          <p:cNvSpPr/>
          <p:nvPr/>
        </p:nvSpPr>
        <p:spPr>
          <a:xfrm rot="16200000" flipH="1">
            <a:off x="6224476" y="2490729"/>
            <a:ext cx="924788" cy="1194525"/>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8" name="KSO_Shape"/>
          <p:cNvSpPr/>
          <p:nvPr/>
        </p:nvSpPr>
        <p:spPr>
          <a:xfrm rot="5400000">
            <a:off x="5042735" y="3415518"/>
            <a:ext cx="924789" cy="1194526"/>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9" name="KSO_Shape"/>
          <p:cNvSpPr/>
          <p:nvPr/>
        </p:nvSpPr>
        <p:spPr>
          <a:xfrm rot="16200000" flipH="1">
            <a:off x="6224476" y="4340307"/>
            <a:ext cx="924788" cy="1194526"/>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10" name="KSO_Shape"/>
          <p:cNvSpPr/>
          <p:nvPr/>
        </p:nvSpPr>
        <p:spPr>
          <a:xfrm rot="5400000">
            <a:off x="5042735" y="5265096"/>
            <a:ext cx="924789" cy="1194526"/>
          </a:xfrm>
          <a:custGeom>
            <a:avLst/>
            <a:gdLst>
              <a:gd name="connsiteX0" fmla="*/ 0 w 648072"/>
              <a:gd name="connsiteY0" fmla="*/ 0 h 571214"/>
              <a:gd name="connsiteX1" fmla="*/ 648072 w 648072"/>
              <a:gd name="connsiteY1" fmla="*/ 0 h 571214"/>
              <a:gd name="connsiteX2" fmla="*/ 648072 w 648072"/>
              <a:gd name="connsiteY2" fmla="*/ 432048 h 571214"/>
              <a:gd name="connsiteX3" fmla="*/ 404753 w 648072"/>
              <a:gd name="connsiteY3" fmla="*/ 432048 h 571214"/>
              <a:gd name="connsiteX4" fmla="*/ 324037 w 648072"/>
              <a:gd name="connsiteY4" fmla="*/ 571214 h 571214"/>
              <a:gd name="connsiteX5" fmla="*/ 243321 w 648072"/>
              <a:gd name="connsiteY5" fmla="*/ 432048 h 571214"/>
              <a:gd name="connsiteX6" fmla="*/ 0 w 648072"/>
              <a:gd name="connsiteY6" fmla="*/ 432048 h 57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072" h="571214">
                <a:moveTo>
                  <a:pt x="0" y="0"/>
                </a:moveTo>
                <a:lnTo>
                  <a:pt x="648072" y="0"/>
                </a:lnTo>
                <a:lnTo>
                  <a:pt x="648072" y="432048"/>
                </a:lnTo>
                <a:lnTo>
                  <a:pt x="404753" y="432048"/>
                </a:lnTo>
                <a:lnTo>
                  <a:pt x="324037" y="571214"/>
                </a:lnTo>
                <a:lnTo>
                  <a:pt x="243321" y="432048"/>
                </a:lnTo>
                <a:lnTo>
                  <a:pt x="0" y="432048"/>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12" name="文本框 11"/>
          <p:cNvSpPr txBox="1"/>
          <p:nvPr/>
        </p:nvSpPr>
        <p:spPr>
          <a:xfrm>
            <a:off x="8640892" y="2852915"/>
            <a:ext cx="3287756" cy="646331"/>
          </a:xfrm>
          <a:prstGeom prst="rect">
            <a:avLst/>
          </a:prstGeom>
          <a:noFill/>
        </p:spPr>
        <p:txBody>
          <a:bodyPr wrap="squar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面對壓力時，可以維持其功能運作的能力</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cxnSp>
        <p:nvCxnSpPr>
          <p:cNvPr id="17" name="直接连接符 16"/>
          <p:cNvCxnSpPr>
            <a:cxnSpLocks/>
          </p:cNvCxnSpPr>
          <p:nvPr/>
        </p:nvCxnSpPr>
        <p:spPr>
          <a:xfrm>
            <a:off x="7269619" y="3097426"/>
            <a:ext cx="118174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a:off x="7281046" y="4941168"/>
            <a:ext cx="118174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137112" y="1975483"/>
            <a:ext cx="2262158" cy="369332"/>
          </a:xfrm>
          <a:prstGeom prst="rect">
            <a:avLst/>
          </a:prstGeom>
          <a:noFill/>
        </p:spPr>
        <p:txBody>
          <a:bodyPr wrap="non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個人面對困境的能力</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24" name="文本框 23"/>
          <p:cNvSpPr txBox="1"/>
          <p:nvPr/>
        </p:nvSpPr>
        <p:spPr>
          <a:xfrm>
            <a:off x="224617" y="3831002"/>
            <a:ext cx="3416320" cy="369332"/>
          </a:xfrm>
          <a:prstGeom prst="rect">
            <a:avLst/>
          </a:prstGeom>
          <a:noFill/>
        </p:spPr>
        <p:txBody>
          <a:bodyPr wrap="non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面對重大精神創傷時的回應能力</a:t>
            </a:r>
          </a:p>
        </p:txBody>
      </p:sp>
      <p:sp>
        <p:nvSpPr>
          <p:cNvPr id="26" name="文本框 25"/>
          <p:cNvSpPr txBox="1"/>
          <p:nvPr/>
        </p:nvSpPr>
        <p:spPr>
          <a:xfrm>
            <a:off x="392121" y="5629309"/>
            <a:ext cx="3185487" cy="369332"/>
          </a:xfrm>
          <a:prstGeom prst="rect">
            <a:avLst/>
          </a:prstGeom>
          <a:noFill/>
        </p:spPr>
        <p:txBody>
          <a:bodyPr wrap="non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運用社會資源解決問題的能力</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cxnSp>
        <p:nvCxnSpPr>
          <p:cNvPr id="28" name="直接连接符 27"/>
          <p:cNvCxnSpPr>
            <a:cxnSpLocks/>
          </p:cNvCxnSpPr>
          <p:nvPr/>
        </p:nvCxnSpPr>
        <p:spPr>
          <a:xfrm>
            <a:off x="3690123" y="2161322"/>
            <a:ext cx="118174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p:cNvCxnSpPr>
          <p:nvPr/>
        </p:nvCxnSpPr>
        <p:spPr>
          <a:xfrm>
            <a:off x="3690123" y="4005064"/>
            <a:ext cx="118174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690123" y="5877272"/>
            <a:ext cx="118174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432837" y="1844824"/>
            <a:ext cx="412292" cy="584775"/>
          </a:xfrm>
          <a:prstGeom prst="rect">
            <a:avLst/>
          </a:prstGeom>
        </p:spPr>
        <p:txBody>
          <a:bodyPr wrap="none">
            <a:spAutoFit/>
          </a:bodyPr>
          <a:lstStyle/>
          <a:p>
            <a:pPr algn="ctr"/>
            <a:r>
              <a:rPr lang="en-US" altLang="zh-TW" sz="3200" dirty="0">
                <a:solidFill>
                  <a:schemeClr val="bg1"/>
                </a:solidFill>
                <a:latin typeface="Arial" panose="020B0604020202020204" pitchFamily="34" charset="0"/>
                <a:ea typeface="等线" panose="02010600030101010101" pitchFamily="2" charset="-122"/>
                <a:cs typeface="Arial" panose="020B0604020202020204" pitchFamily="34" charset="0"/>
              </a:rPr>
              <a:t>1</a:t>
            </a:r>
            <a:endParaRPr lang="zh-CN" altLang="en-US" sz="2400" dirty="0">
              <a:solidFill>
                <a:schemeClr val="bg1"/>
              </a:solidFill>
            </a:endParaRPr>
          </a:p>
        </p:txBody>
      </p:sp>
      <p:sp>
        <p:nvSpPr>
          <p:cNvPr id="32" name="矩形 31"/>
          <p:cNvSpPr/>
          <p:nvPr/>
        </p:nvSpPr>
        <p:spPr>
          <a:xfrm>
            <a:off x="5475233" y="3712676"/>
            <a:ext cx="412292" cy="584775"/>
          </a:xfrm>
          <a:prstGeom prst="rect">
            <a:avLst/>
          </a:prstGeom>
        </p:spPr>
        <p:txBody>
          <a:bodyPr wrap="none">
            <a:spAutoFit/>
          </a:bodyPr>
          <a:lstStyle/>
          <a:p>
            <a:pPr algn="ctr"/>
            <a:r>
              <a:rPr lang="en-US" altLang="zh-TW" sz="3200" dirty="0">
                <a:solidFill>
                  <a:schemeClr val="bg1"/>
                </a:solidFill>
                <a:latin typeface="Arial" panose="020B0604020202020204" pitchFamily="34" charset="0"/>
                <a:ea typeface="等线" panose="02010600030101010101" pitchFamily="2" charset="-122"/>
                <a:cs typeface="Arial" panose="020B0604020202020204" pitchFamily="34" charset="0"/>
              </a:rPr>
              <a:t>3</a:t>
            </a:r>
            <a:endParaRPr lang="zh-CN" altLang="en-US" sz="2400" dirty="0">
              <a:solidFill>
                <a:schemeClr val="bg1"/>
              </a:solidFill>
            </a:endParaRPr>
          </a:p>
        </p:txBody>
      </p:sp>
      <p:sp>
        <p:nvSpPr>
          <p:cNvPr id="33" name="矩形 32"/>
          <p:cNvSpPr/>
          <p:nvPr/>
        </p:nvSpPr>
        <p:spPr>
          <a:xfrm>
            <a:off x="5432837" y="5580528"/>
            <a:ext cx="412292" cy="584775"/>
          </a:xfrm>
          <a:prstGeom prst="rect">
            <a:avLst/>
          </a:prstGeom>
        </p:spPr>
        <p:txBody>
          <a:bodyPr wrap="none">
            <a:spAutoFit/>
          </a:bodyPr>
          <a:lstStyle/>
          <a:p>
            <a:pPr algn="ctr"/>
            <a:r>
              <a:rPr lang="en-US" altLang="zh-TW" sz="3200" dirty="0">
                <a:solidFill>
                  <a:schemeClr val="bg1"/>
                </a:solidFill>
                <a:latin typeface="Arial" panose="020B0604020202020204" pitchFamily="34" charset="0"/>
                <a:ea typeface="等线" panose="02010600030101010101" pitchFamily="2" charset="-122"/>
                <a:cs typeface="Arial" panose="020B0604020202020204" pitchFamily="34" charset="0"/>
              </a:rPr>
              <a:t>5</a:t>
            </a:r>
            <a:endParaRPr lang="zh-CN" altLang="en-US" sz="2400" dirty="0">
              <a:solidFill>
                <a:schemeClr val="bg1"/>
              </a:solidFill>
            </a:endParaRPr>
          </a:p>
        </p:txBody>
      </p:sp>
      <p:sp>
        <p:nvSpPr>
          <p:cNvPr id="34" name="矩形 33"/>
          <p:cNvSpPr/>
          <p:nvPr/>
        </p:nvSpPr>
        <p:spPr>
          <a:xfrm>
            <a:off x="6346870" y="4644425"/>
            <a:ext cx="412292" cy="584775"/>
          </a:xfrm>
          <a:prstGeom prst="rect">
            <a:avLst/>
          </a:prstGeom>
        </p:spPr>
        <p:txBody>
          <a:bodyPr wrap="none">
            <a:spAutoFit/>
          </a:bodyPr>
          <a:lstStyle/>
          <a:p>
            <a:pPr algn="ctr"/>
            <a:r>
              <a:rPr lang="en-US" altLang="zh-TW" sz="3200" dirty="0">
                <a:solidFill>
                  <a:schemeClr val="bg1"/>
                </a:solidFill>
                <a:latin typeface="Arial" panose="020B0604020202020204" pitchFamily="34" charset="0"/>
                <a:ea typeface="等线" panose="02010600030101010101" pitchFamily="2" charset="-122"/>
                <a:cs typeface="Arial" panose="020B0604020202020204" pitchFamily="34" charset="0"/>
              </a:rPr>
              <a:t>4</a:t>
            </a:r>
            <a:endParaRPr lang="zh-CN" altLang="en-US" sz="2400" dirty="0">
              <a:solidFill>
                <a:schemeClr val="bg1"/>
              </a:solidFill>
            </a:endParaRPr>
          </a:p>
        </p:txBody>
      </p:sp>
      <p:sp>
        <p:nvSpPr>
          <p:cNvPr id="35" name="矩形 34"/>
          <p:cNvSpPr/>
          <p:nvPr/>
        </p:nvSpPr>
        <p:spPr>
          <a:xfrm>
            <a:off x="6329173" y="2794847"/>
            <a:ext cx="412292" cy="584775"/>
          </a:xfrm>
          <a:prstGeom prst="rect">
            <a:avLst/>
          </a:prstGeom>
        </p:spPr>
        <p:txBody>
          <a:bodyPr wrap="none">
            <a:spAutoFit/>
          </a:bodyPr>
          <a:lstStyle/>
          <a:p>
            <a:pPr algn="ctr"/>
            <a:r>
              <a:rPr lang="en-US" altLang="zh-CN" sz="3200" dirty="0">
                <a:solidFill>
                  <a:schemeClr val="bg1"/>
                </a:solidFill>
                <a:latin typeface="Arial" panose="020B0604020202020204" pitchFamily="34" charset="0"/>
                <a:ea typeface="等线" panose="02010600030101010101" pitchFamily="2" charset="-122"/>
                <a:cs typeface="Arial" panose="020B0604020202020204" pitchFamily="34" charset="0"/>
              </a:rPr>
              <a:t>2</a:t>
            </a:r>
            <a:endParaRPr lang="zh-CN" altLang="en-US" sz="2400" dirty="0">
              <a:solidFill>
                <a:schemeClr val="bg1"/>
              </a:solidFill>
            </a:endParaRPr>
          </a:p>
        </p:txBody>
      </p:sp>
      <p:sp>
        <p:nvSpPr>
          <p:cNvPr id="36" name="椭圆 35"/>
          <p:cNvSpPr/>
          <p:nvPr/>
        </p:nvSpPr>
        <p:spPr>
          <a:xfrm>
            <a:off x="3503712" y="2052137"/>
            <a:ext cx="216024" cy="216024"/>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503712" y="3933056"/>
            <a:ext cx="216024" cy="216024"/>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503712" y="5733256"/>
            <a:ext cx="216024" cy="216024"/>
          </a:xfrm>
          <a:prstGeom prst="ellipse">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369289" y="3006223"/>
            <a:ext cx="216024" cy="216024"/>
          </a:xfrm>
          <a:prstGeom prst="ellipse">
            <a:avLst/>
          </a:prstGeom>
          <a:solidFill>
            <a:srgbClr val="53575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655970" y="4644425"/>
            <a:ext cx="3155268" cy="646331"/>
          </a:xfrm>
          <a:prstGeom prst="rect">
            <a:avLst/>
          </a:prstGeom>
          <a:noFill/>
        </p:spPr>
        <p:txBody>
          <a:bodyPr wrap="squar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能運用外來的挑戰以刺激成長的能力</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42" name="椭圆 41"/>
          <p:cNvSpPr/>
          <p:nvPr/>
        </p:nvSpPr>
        <p:spPr>
          <a:xfrm>
            <a:off x="8400256" y="4828800"/>
            <a:ext cx="216024" cy="216024"/>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5370417" y="278777"/>
            <a:ext cx="1415772" cy="461665"/>
          </a:xfrm>
          <a:prstGeom prst="rect">
            <a:avLst/>
          </a:prstGeom>
          <a:noFill/>
        </p:spPr>
        <p:txBody>
          <a:bodyPr wrap="none" rtlCol="0">
            <a:spAutoFit/>
          </a:bodyPr>
          <a:lstStyle/>
          <a:p>
            <a:r>
              <a:rPr lang="zh-TW" altLang="en-US"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優勢觀點</a:t>
            </a:r>
            <a:endParaRPr lang="en-US" altLang="zh-CN" sz="2400" dirty="0">
              <a:solidFill>
                <a:srgbClr val="F17F42"/>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44" name="矩形 43"/>
          <p:cNvSpPr/>
          <p:nvPr/>
        </p:nvSpPr>
        <p:spPr>
          <a:xfrm>
            <a:off x="5558982" y="75300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79370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outVertical)">
                                      <p:cBhvr>
                                        <p:cTn id="7" dur="500"/>
                                        <p:tgtEl>
                                          <p:spTgt spid="44"/>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43"/>
                                        </p:tgtEl>
                                        <p:attrNameLst>
                                          <p:attrName>style.visibility</p:attrName>
                                        </p:attrNameLst>
                                      </p:cBhvr>
                                      <p:to>
                                        <p:strVal val="visible"/>
                                      </p:to>
                                    </p:set>
                                    <p:animEffect transition="in" filter="barn(outVertical)">
                                      <p:cBhvr>
                                        <p:cTn id="10" dur="500"/>
                                        <p:tgtEl>
                                          <p:spTgt spid="43"/>
                                        </p:tgtEl>
                                      </p:cBhvr>
                                    </p:animEffect>
                                  </p:childTnLst>
                                </p:cTn>
                              </p:par>
                              <p:par>
                                <p:cTn id="11" presetID="12" presetClass="entr" presetSubtype="2"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ppt_x</p:attrName>
                                        </p:attrNameLst>
                                      </p:cBhvr>
                                      <p:tavLst>
                                        <p:tav tm="0">
                                          <p:val>
                                            <p:strVal val="#ppt_x+#ppt_w*1.125000"/>
                                          </p:val>
                                        </p:tav>
                                        <p:tav tm="100000">
                                          <p:val>
                                            <p:strVal val="#ppt_x"/>
                                          </p:val>
                                        </p:tav>
                                      </p:tavLst>
                                    </p:anim>
                                    <p:animEffect transition="in" filter="wipe(left)">
                                      <p:cBhvr>
                                        <p:cTn id="14" dur="500"/>
                                        <p:tgtEl>
                                          <p:spTgt spid="6"/>
                                        </p:tgtEl>
                                      </p:cBhvr>
                                    </p:animEffect>
                                  </p:childTnLst>
                                </p:cTn>
                              </p:par>
                              <p:par>
                                <p:cTn id="15" presetID="53" presetClass="entr" presetSubtype="16" fill="hold" grpId="0" nodeType="withEffect">
                                  <p:stCondLst>
                                    <p:cond delay="125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22" presetClass="entr" presetSubtype="2" fill="hold" nodeType="withEffect">
                                  <p:stCondLst>
                                    <p:cond delay="150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par>
                                <p:cTn id="23" presetID="22" presetClass="entr" presetSubtype="2" fill="hold" grpId="0" nodeType="withEffect">
                                  <p:stCondLst>
                                    <p:cond delay="175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par>
                                <p:cTn id="26" presetID="12" presetClass="entr" presetSubtype="2"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left)">
                                      <p:cBhvr>
                                        <p:cTn id="29" dur="500"/>
                                        <p:tgtEl>
                                          <p:spTgt spid="22"/>
                                        </p:tgtEl>
                                      </p:cBhvr>
                                    </p:animEffect>
                                  </p:childTnLst>
                                </p:cTn>
                              </p:par>
                              <p:par>
                                <p:cTn id="30" presetID="12" presetClass="entr" presetSubtype="8" fill="hold" grpId="0" nodeType="withEffect">
                                  <p:stCondLst>
                                    <p:cond delay="1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ppt_x</p:attrName>
                                        </p:attrNameLst>
                                      </p:cBhvr>
                                      <p:tavLst>
                                        <p:tav tm="0">
                                          <p:val>
                                            <p:strVal val="#ppt_x-#ppt_w*1.125000"/>
                                          </p:val>
                                        </p:tav>
                                        <p:tav tm="100000">
                                          <p:val>
                                            <p:strVal val="#ppt_x"/>
                                          </p:val>
                                        </p:tav>
                                      </p:tavLst>
                                    </p:anim>
                                    <p:animEffect transition="in" filter="wipe(right)">
                                      <p:cBhvr>
                                        <p:cTn id="33" dur="500"/>
                                        <p:tgtEl>
                                          <p:spTgt spid="7"/>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par>
                                <p:cTn id="39" presetID="22" presetClass="entr" presetSubtype="8" fill="hold" nodeType="withEffect">
                                  <p:stCondLst>
                                    <p:cond delay="200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225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par>
                                <p:cTn id="45" presetID="12" presetClass="entr" presetSubtype="8" fill="hold" grpId="0" nodeType="withEffect">
                                  <p:stCondLst>
                                    <p:cond delay="25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p:tgtEl>
                                          <p:spTgt spid="12"/>
                                        </p:tgtEl>
                                        <p:attrNameLst>
                                          <p:attrName>ppt_x</p:attrName>
                                        </p:attrNameLst>
                                      </p:cBhvr>
                                      <p:tavLst>
                                        <p:tav tm="0">
                                          <p:val>
                                            <p:strVal val="#ppt_x-#ppt_w*1.125000"/>
                                          </p:val>
                                        </p:tav>
                                        <p:tav tm="100000">
                                          <p:val>
                                            <p:strVal val="#ppt_x"/>
                                          </p:val>
                                        </p:tav>
                                      </p:tavLst>
                                    </p:anim>
                                    <p:animEffect transition="in" filter="wipe(right)">
                                      <p:cBhvr>
                                        <p:cTn id="48" dur="500"/>
                                        <p:tgtEl>
                                          <p:spTgt spid="12"/>
                                        </p:tgtEl>
                                      </p:cBhvr>
                                    </p:animEffect>
                                  </p:childTnLst>
                                </p:cTn>
                              </p:par>
                              <p:par>
                                <p:cTn id="49" presetID="12" presetClass="entr" presetSubtype="2" fill="hold" grpId="0" nodeType="withEffect">
                                  <p:stCondLst>
                                    <p:cond delay="200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p:tgtEl>
                                          <p:spTgt spid="8"/>
                                        </p:tgtEl>
                                        <p:attrNameLst>
                                          <p:attrName>ppt_x</p:attrName>
                                        </p:attrNameLst>
                                      </p:cBhvr>
                                      <p:tavLst>
                                        <p:tav tm="0">
                                          <p:val>
                                            <p:strVal val="#ppt_x+#ppt_w*1.125000"/>
                                          </p:val>
                                        </p:tav>
                                        <p:tav tm="100000">
                                          <p:val>
                                            <p:strVal val="#ppt_x"/>
                                          </p:val>
                                        </p:tav>
                                      </p:tavLst>
                                    </p:anim>
                                    <p:animEffect transition="in" filter="wipe(left)">
                                      <p:cBhvr>
                                        <p:cTn id="52" dur="500"/>
                                        <p:tgtEl>
                                          <p:spTgt spid="8"/>
                                        </p:tgtEl>
                                      </p:cBhvr>
                                    </p:animEffect>
                                  </p:childTnLst>
                                </p:cTn>
                              </p:par>
                              <p:par>
                                <p:cTn id="53" presetID="53" presetClass="entr" presetSubtype="16" fill="hold" grpId="0" nodeType="withEffect">
                                  <p:stCondLst>
                                    <p:cond delay="225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par>
                                <p:cTn id="58" presetID="22" presetClass="entr" presetSubtype="2" fill="hold" nodeType="withEffect">
                                  <p:stCondLst>
                                    <p:cond delay="2500"/>
                                  </p:stCondLst>
                                  <p:childTnLst>
                                    <p:set>
                                      <p:cBhvr>
                                        <p:cTn id="59" dur="1" fill="hold">
                                          <p:stCondLst>
                                            <p:cond delay="0"/>
                                          </p:stCondLst>
                                        </p:cTn>
                                        <p:tgtEl>
                                          <p:spTgt spid="29"/>
                                        </p:tgtEl>
                                        <p:attrNameLst>
                                          <p:attrName>style.visibility</p:attrName>
                                        </p:attrNameLst>
                                      </p:cBhvr>
                                      <p:to>
                                        <p:strVal val="visible"/>
                                      </p:to>
                                    </p:set>
                                    <p:animEffect transition="in" filter="wipe(right)">
                                      <p:cBhvr>
                                        <p:cTn id="60" dur="500"/>
                                        <p:tgtEl>
                                          <p:spTgt spid="29"/>
                                        </p:tgtEl>
                                      </p:cBhvr>
                                    </p:animEffect>
                                  </p:childTnLst>
                                </p:cTn>
                              </p:par>
                              <p:par>
                                <p:cTn id="61" presetID="22" presetClass="entr" presetSubtype="2" fill="hold" grpId="0" nodeType="withEffect">
                                  <p:stCondLst>
                                    <p:cond delay="2750"/>
                                  </p:stCondLst>
                                  <p:childTnLst>
                                    <p:set>
                                      <p:cBhvr>
                                        <p:cTn id="62" dur="1" fill="hold">
                                          <p:stCondLst>
                                            <p:cond delay="0"/>
                                          </p:stCondLst>
                                        </p:cTn>
                                        <p:tgtEl>
                                          <p:spTgt spid="37"/>
                                        </p:tgtEl>
                                        <p:attrNameLst>
                                          <p:attrName>style.visibility</p:attrName>
                                        </p:attrNameLst>
                                      </p:cBhvr>
                                      <p:to>
                                        <p:strVal val="visible"/>
                                      </p:to>
                                    </p:set>
                                    <p:animEffect transition="in" filter="wipe(right)">
                                      <p:cBhvr>
                                        <p:cTn id="63" dur="500"/>
                                        <p:tgtEl>
                                          <p:spTgt spid="37"/>
                                        </p:tgtEl>
                                      </p:cBhvr>
                                    </p:animEffect>
                                  </p:childTnLst>
                                </p:cTn>
                              </p:par>
                              <p:par>
                                <p:cTn id="64" presetID="12" presetClass="entr" presetSubtype="2" fill="hold" grpId="0" nodeType="withEffect">
                                  <p:stCondLst>
                                    <p:cond delay="300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ppt_x</p:attrName>
                                        </p:attrNameLst>
                                      </p:cBhvr>
                                      <p:tavLst>
                                        <p:tav tm="0">
                                          <p:val>
                                            <p:strVal val="#ppt_x+#ppt_w*1.125000"/>
                                          </p:val>
                                        </p:tav>
                                        <p:tav tm="100000">
                                          <p:val>
                                            <p:strVal val="#ppt_x"/>
                                          </p:val>
                                        </p:tav>
                                      </p:tavLst>
                                    </p:anim>
                                    <p:animEffect transition="in" filter="wipe(left)">
                                      <p:cBhvr>
                                        <p:cTn id="67" dur="500"/>
                                        <p:tgtEl>
                                          <p:spTgt spid="24"/>
                                        </p:tgtEl>
                                      </p:cBhvr>
                                    </p:animEffect>
                                  </p:childTnLst>
                                </p:cTn>
                              </p:par>
                              <p:par>
                                <p:cTn id="68" presetID="12" presetClass="entr" presetSubtype="8" fill="hold" grpId="0" nodeType="withEffect">
                                  <p:stCondLst>
                                    <p:cond delay="250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ppt_x</p:attrName>
                                        </p:attrNameLst>
                                      </p:cBhvr>
                                      <p:tavLst>
                                        <p:tav tm="0">
                                          <p:val>
                                            <p:strVal val="#ppt_x-#ppt_w*1.125000"/>
                                          </p:val>
                                        </p:tav>
                                        <p:tav tm="100000">
                                          <p:val>
                                            <p:strVal val="#ppt_x"/>
                                          </p:val>
                                        </p:tav>
                                      </p:tavLst>
                                    </p:anim>
                                    <p:animEffect transition="in" filter="wipe(right)">
                                      <p:cBhvr>
                                        <p:cTn id="71" dur="500"/>
                                        <p:tgtEl>
                                          <p:spTgt spid="9"/>
                                        </p:tgtEl>
                                      </p:cBhvr>
                                    </p:animEffect>
                                  </p:childTnLst>
                                </p:cTn>
                              </p:par>
                              <p:par>
                                <p:cTn id="72" presetID="53" presetClass="entr" presetSubtype="16" fill="hold" grpId="0" nodeType="withEffect">
                                  <p:stCondLst>
                                    <p:cond delay="275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22" presetClass="entr" presetSubtype="8" fill="hold" nodeType="withEffect">
                                  <p:stCondLst>
                                    <p:cond delay="300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par>
                                <p:cTn id="80" presetID="22" presetClass="entr" presetSubtype="8" fill="hold" grpId="0" nodeType="withEffect">
                                  <p:stCondLst>
                                    <p:cond delay="3250"/>
                                  </p:stCondLst>
                                  <p:childTnLst>
                                    <p:set>
                                      <p:cBhvr>
                                        <p:cTn id="81" dur="1" fill="hold">
                                          <p:stCondLst>
                                            <p:cond delay="0"/>
                                          </p:stCondLst>
                                        </p:cTn>
                                        <p:tgtEl>
                                          <p:spTgt spid="42"/>
                                        </p:tgtEl>
                                        <p:attrNameLst>
                                          <p:attrName>style.visibility</p:attrName>
                                        </p:attrNameLst>
                                      </p:cBhvr>
                                      <p:to>
                                        <p:strVal val="visible"/>
                                      </p:to>
                                    </p:set>
                                    <p:animEffect transition="in" filter="wipe(left)">
                                      <p:cBhvr>
                                        <p:cTn id="82" dur="500"/>
                                        <p:tgtEl>
                                          <p:spTgt spid="42"/>
                                        </p:tgtEl>
                                      </p:cBhvr>
                                    </p:animEffect>
                                  </p:childTnLst>
                                </p:cTn>
                              </p:par>
                              <p:par>
                                <p:cTn id="83" presetID="12" presetClass="entr" presetSubtype="8" fill="hold" grpId="0" nodeType="withEffect">
                                  <p:stCondLst>
                                    <p:cond delay="3500"/>
                                  </p:stCondLst>
                                  <p:childTnLst>
                                    <p:set>
                                      <p:cBhvr>
                                        <p:cTn id="84" dur="1" fill="hold">
                                          <p:stCondLst>
                                            <p:cond delay="0"/>
                                          </p:stCondLst>
                                        </p:cTn>
                                        <p:tgtEl>
                                          <p:spTgt spid="40"/>
                                        </p:tgtEl>
                                        <p:attrNameLst>
                                          <p:attrName>style.visibility</p:attrName>
                                        </p:attrNameLst>
                                      </p:cBhvr>
                                      <p:to>
                                        <p:strVal val="visible"/>
                                      </p:to>
                                    </p:set>
                                    <p:anim calcmode="lin" valueType="num">
                                      <p:cBhvr additive="base">
                                        <p:cTn id="85" dur="500"/>
                                        <p:tgtEl>
                                          <p:spTgt spid="40"/>
                                        </p:tgtEl>
                                        <p:attrNameLst>
                                          <p:attrName>ppt_x</p:attrName>
                                        </p:attrNameLst>
                                      </p:cBhvr>
                                      <p:tavLst>
                                        <p:tav tm="0">
                                          <p:val>
                                            <p:strVal val="#ppt_x-#ppt_w*1.125000"/>
                                          </p:val>
                                        </p:tav>
                                        <p:tav tm="100000">
                                          <p:val>
                                            <p:strVal val="#ppt_x"/>
                                          </p:val>
                                        </p:tav>
                                      </p:tavLst>
                                    </p:anim>
                                    <p:animEffect transition="in" filter="wipe(right)">
                                      <p:cBhvr>
                                        <p:cTn id="86" dur="500"/>
                                        <p:tgtEl>
                                          <p:spTgt spid="40"/>
                                        </p:tgtEl>
                                      </p:cBhvr>
                                    </p:animEffect>
                                  </p:childTnLst>
                                </p:cTn>
                              </p:par>
                              <p:par>
                                <p:cTn id="87" presetID="12" presetClass="entr" presetSubtype="2" fill="hold" grpId="0" nodeType="withEffect">
                                  <p:stCondLst>
                                    <p:cond delay="3000"/>
                                  </p:stCondLst>
                                  <p:childTnLst>
                                    <p:set>
                                      <p:cBhvr>
                                        <p:cTn id="88" dur="1" fill="hold">
                                          <p:stCondLst>
                                            <p:cond delay="0"/>
                                          </p:stCondLst>
                                        </p:cTn>
                                        <p:tgtEl>
                                          <p:spTgt spid="10"/>
                                        </p:tgtEl>
                                        <p:attrNameLst>
                                          <p:attrName>style.visibility</p:attrName>
                                        </p:attrNameLst>
                                      </p:cBhvr>
                                      <p:to>
                                        <p:strVal val="visible"/>
                                      </p:to>
                                    </p:set>
                                    <p:anim calcmode="lin" valueType="num">
                                      <p:cBhvr additive="base">
                                        <p:cTn id="89" dur="500"/>
                                        <p:tgtEl>
                                          <p:spTgt spid="10"/>
                                        </p:tgtEl>
                                        <p:attrNameLst>
                                          <p:attrName>ppt_x</p:attrName>
                                        </p:attrNameLst>
                                      </p:cBhvr>
                                      <p:tavLst>
                                        <p:tav tm="0">
                                          <p:val>
                                            <p:strVal val="#ppt_x+#ppt_w*1.125000"/>
                                          </p:val>
                                        </p:tav>
                                        <p:tav tm="100000">
                                          <p:val>
                                            <p:strVal val="#ppt_x"/>
                                          </p:val>
                                        </p:tav>
                                      </p:tavLst>
                                    </p:anim>
                                    <p:animEffect transition="in" filter="wipe(left)">
                                      <p:cBhvr>
                                        <p:cTn id="90" dur="500"/>
                                        <p:tgtEl>
                                          <p:spTgt spid="10"/>
                                        </p:tgtEl>
                                      </p:cBhvr>
                                    </p:animEffect>
                                  </p:childTnLst>
                                </p:cTn>
                              </p:par>
                              <p:par>
                                <p:cTn id="91" presetID="53" presetClass="entr" presetSubtype="16" fill="hold" grpId="0" nodeType="withEffect">
                                  <p:stCondLst>
                                    <p:cond delay="325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Effect transition="in" filter="fade">
                                      <p:cBhvr>
                                        <p:cTn id="95" dur="500"/>
                                        <p:tgtEl>
                                          <p:spTgt spid="33"/>
                                        </p:tgtEl>
                                      </p:cBhvr>
                                    </p:animEffect>
                                  </p:childTnLst>
                                </p:cTn>
                              </p:par>
                              <p:par>
                                <p:cTn id="96" presetID="22" presetClass="entr" presetSubtype="2" fill="hold" nodeType="withEffect">
                                  <p:stCondLst>
                                    <p:cond delay="3500"/>
                                  </p:stCondLst>
                                  <p:childTnLst>
                                    <p:set>
                                      <p:cBhvr>
                                        <p:cTn id="97" dur="1" fill="hold">
                                          <p:stCondLst>
                                            <p:cond delay="0"/>
                                          </p:stCondLst>
                                        </p:cTn>
                                        <p:tgtEl>
                                          <p:spTgt spid="30"/>
                                        </p:tgtEl>
                                        <p:attrNameLst>
                                          <p:attrName>style.visibility</p:attrName>
                                        </p:attrNameLst>
                                      </p:cBhvr>
                                      <p:to>
                                        <p:strVal val="visible"/>
                                      </p:to>
                                    </p:set>
                                    <p:animEffect transition="in" filter="wipe(right)">
                                      <p:cBhvr>
                                        <p:cTn id="98" dur="500"/>
                                        <p:tgtEl>
                                          <p:spTgt spid="30"/>
                                        </p:tgtEl>
                                      </p:cBhvr>
                                    </p:animEffect>
                                  </p:childTnLst>
                                </p:cTn>
                              </p:par>
                              <p:par>
                                <p:cTn id="99" presetID="22" presetClass="entr" presetSubtype="2" fill="hold" grpId="0" nodeType="withEffect">
                                  <p:stCondLst>
                                    <p:cond delay="3750"/>
                                  </p:stCondLst>
                                  <p:childTnLst>
                                    <p:set>
                                      <p:cBhvr>
                                        <p:cTn id="100" dur="1" fill="hold">
                                          <p:stCondLst>
                                            <p:cond delay="0"/>
                                          </p:stCondLst>
                                        </p:cTn>
                                        <p:tgtEl>
                                          <p:spTgt spid="38"/>
                                        </p:tgtEl>
                                        <p:attrNameLst>
                                          <p:attrName>style.visibility</p:attrName>
                                        </p:attrNameLst>
                                      </p:cBhvr>
                                      <p:to>
                                        <p:strVal val="visible"/>
                                      </p:to>
                                    </p:set>
                                    <p:animEffect transition="in" filter="wipe(right)">
                                      <p:cBhvr>
                                        <p:cTn id="101" dur="500"/>
                                        <p:tgtEl>
                                          <p:spTgt spid="38"/>
                                        </p:tgtEl>
                                      </p:cBhvr>
                                    </p:animEffect>
                                  </p:childTnLst>
                                </p:cTn>
                              </p:par>
                              <p:par>
                                <p:cTn id="102" presetID="12" presetClass="entr" presetSubtype="2" fill="hold" grpId="0" nodeType="withEffect">
                                  <p:stCondLst>
                                    <p:cond delay="400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500"/>
                                        <p:tgtEl>
                                          <p:spTgt spid="26"/>
                                        </p:tgtEl>
                                        <p:attrNameLst>
                                          <p:attrName>ppt_x</p:attrName>
                                        </p:attrNameLst>
                                      </p:cBhvr>
                                      <p:tavLst>
                                        <p:tav tm="0">
                                          <p:val>
                                            <p:strVal val="#ppt_x+#ppt_w*1.125000"/>
                                          </p:val>
                                        </p:tav>
                                        <p:tav tm="100000">
                                          <p:val>
                                            <p:strVal val="#ppt_x"/>
                                          </p:val>
                                        </p:tav>
                                      </p:tavLst>
                                    </p:anim>
                                    <p:animEffect transition="in" filter="wipe(left)">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p:bldP spid="22" grpId="0"/>
      <p:bldP spid="24" grpId="0"/>
      <p:bldP spid="26" grpId="0"/>
      <p:bldP spid="31" grpId="0"/>
      <p:bldP spid="32" grpId="0"/>
      <p:bldP spid="33" grpId="0"/>
      <p:bldP spid="34" grpId="0"/>
      <p:bldP spid="35" grpId="0"/>
      <p:bldP spid="36" grpId="0" animBg="1"/>
      <p:bldP spid="37" grpId="0" animBg="1"/>
      <p:bldP spid="38" grpId="0" animBg="1"/>
      <p:bldP spid="39" grpId="0" animBg="1"/>
      <p:bldP spid="40" grpId="0"/>
      <p:bldP spid="42" grpId="0" animBg="1"/>
      <p:bldP spid="43" grpId="0"/>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35360" y="332656"/>
            <a:ext cx="11305256" cy="923330"/>
          </a:xfrm>
          <a:prstGeom prst="rect">
            <a:avLst/>
          </a:prstGeom>
          <a:noFill/>
        </p:spPr>
        <p:txBody>
          <a:bodyPr wrap="square" rtlCol="0">
            <a:spAutoFit/>
          </a:bodyPr>
          <a:lstStyle/>
          <a:p>
            <a:pPr algn="ctr"/>
            <a:r>
              <a:rPr lang="en-US" altLang="zh-TW"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a:t>
            </a:r>
            <a:r>
              <a:rPr lang="zh-TW" altLang="en-US"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討論時間</a:t>
            </a:r>
            <a:r>
              <a:rPr lang="en-US" altLang="zh-TW"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a:t>
            </a:r>
            <a:endParaRPr lang="zh-CN" altLang="en-US" sz="5400" dirty="0">
              <a:solidFill>
                <a:srgbClr val="F17F42"/>
              </a:solidFill>
              <a:latin typeface="標楷體" panose="03000509000000000000" pitchFamily="65" charset="-120"/>
              <a:ea typeface="標楷體" panose="03000509000000000000" pitchFamily="65" charset="-120"/>
              <a:cs typeface="Arial" panose="020B0604020202020204" pitchFamily="34" charset="0"/>
            </a:endParaRPr>
          </a:p>
        </p:txBody>
      </p:sp>
      <p:sp>
        <p:nvSpPr>
          <p:cNvPr id="15" name="文本框 9">
            <a:extLst>
              <a:ext uri="{FF2B5EF4-FFF2-40B4-BE49-F238E27FC236}">
                <a16:creationId xmlns:a16="http://schemas.microsoft.com/office/drawing/2014/main" id="{80A247C3-658E-47A0-BAFC-8C6A4F8D636D}"/>
              </a:ext>
            </a:extLst>
          </p:cNvPr>
          <p:cNvSpPr txBox="1"/>
          <p:nvPr/>
        </p:nvSpPr>
        <p:spPr>
          <a:xfrm>
            <a:off x="1901534" y="1916832"/>
            <a:ext cx="8172908" cy="1938992"/>
          </a:xfrm>
          <a:prstGeom prst="rect">
            <a:avLst/>
          </a:prstGeom>
          <a:noFill/>
        </p:spPr>
        <p:txBody>
          <a:bodyPr wrap="square" rtlCol="0">
            <a:spAutoFit/>
          </a:bodyPr>
          <a:lstStyle/>
          <a:p>
            <a:r>
              <a:rPr lang="zh-TW" altLang="en-US" sz="4000" dirty="0">
                <a:ea typeface="標楷體" panose="03000509000000000000" pitchFamily="65" charset="-120"/>
              </a:rPr>
              <a:t>在寒花出隊時，你看見了孩子的哪些優勢</a:t>
            </a:r>
            <a:r>
              <a:rPr lang="en-US" altLang="zh-TW" sz="4000" dirty="0">
                <a:ea typeface="標楷體" panose="03000509000000000000" pitchFamily="65" charset="-120"/>
              </a:rPr>
              <a:t>?</a:t>
            </a:r>
            <a:r>
              <a:rPr lang="zh-TW" altLang="en-US" sz="4000" dirty="0">
                <a:ea typeface="標楷體" panose="03000509000000000000" pitchFamily="65" charset="-120"/>
              </a:rPr>
              <a:t>你覺得要如何利用你所觀察到的優勢去改善他們的生活</a:t>
            </a:r>
            <a:r>
              <a:rPr lang="en-US" altLang="zh-TW" sz="4000" dirty="0">
                <a:ea typeface="標楷體" panose="03000509000000000000" pitchFamily="65" charset="-120"/>
              </a:rPr>
              <a:t>?</a:t>
            </a:r>
            <a:endParaRPr lang="zh-TW" altLang="en-US" sz="4000" dirty="0">
              <a:ea typeface="標楷體" panose="03000509000000000000" pitchFamily="65" charset="-120"/>
            </a:endParaRPr>
          </a:p>
        </p:txBody>
      </p:sp>
    </p:spTree>
    <p:extLst>
      <p:ext uri="{BB962C8B-B14F-4D97-AF65-F5344CB8AC3E}">
        <p14:creationId xmlns:p14="http://schemas.microsoft.com/office/powerpoint/2010/main" val="23158134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0"/>
                                        <p:tgtEl>
                                          <p:spTgt spid="13"/>
                                        </p:tgtEl>
                                      </p:cBhvr>
                                    </p:animEffect>
                                  </p:childTnLst>
                                </p:cTn>
                              </p:par>
                            </p:childTnLst>
                          </p:cTn>
                        </p:par>
                        <p:par>
                          <p:cTn id="14" fill="hold">
                            <p:stCondLst>
                              <p:cond delay="6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anim calcmode="lin" valueType="num">
                                      <p:cBhvr>
                                        <p:cTn id="1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57" y="1916832"/>
            <a:ext cx="2971392" cy="1978947"/>
          </a:xfrm>
          <a:prstGeom prst="rect">
            <a:avLst/>
          </a:prstGeom>
        </p:spPr>
      </p:pic>
      <p:sp>
        <p:nvSpPr>
          <p:cNvPr id="8" name="矩形 7"/>
          <p:cNvSpPr/>
          <p:nvPr/>
        </p:nvSpPr>
        <p:spPr>
          <a:xfrm>
            <a:off x="2936435" y="1916832"/>
            <a:ext cx="3303581" cy="1978947"/>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136429" y="1916832"/>
            <a:ext cx="3055571" cy="1978947"/>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5030" y="2311941"/>
            <a:ext cx="713524" cy="713524"/>
          </a:xfrm>
          <a:prstGeom prst="rect">
            <a:avLst/>
          </a:prstGeom>
        </p:spPr>
      </p:pic>
      <p:sp>
        <p:nvSpPr>
          <p:cNvPr id="13" name="矩形 12"/>
          <p:cNvSpPr/>
          <p:nvPr/>
        </p:nvSpPr>
        <p:spPr>
          <a:xfrm>
            <a:off x="3182226" y="3144693"/>
            <a:ext cx="2749471" cy="400110"/>
          </a:xfrm>
          <a:prstGeom prst="rect">
            <a:avLst/>
          </a:prstGeom>
        </p:spPr>
        <p:txBody>
          <a:bodyPr wrap="none">
            <a:spAutoFit/>
          </a:bodyPr>
          <a:lstStyle/>
          <a:p>
            <a:pPr algn="ctr"/>
            <a:r>
              <a:rPr lang="zh-TW" altLang="en-US" sz="2000" dirty="0">
                <a:solidFill>
                  <a:schemeClr val="bg1"/>
                </a:solidFill>
                <a:latin typeface="Arial" panose="020B0604020202020204" pitchFamily="34" charset="0"/>
                <a:ea typeface="微软雅黑 Light" panose="020B0502040204020203" pitchFamily="34" charset="-122"/>
                <a:cs typeface="Arial" panose="020B0604020202020204" pitchFamily="34" charset="0"/>
              </a:rPr>
              <a:t>你相信的價值是什麼？</a:t>
            </a:r>
            <a:endParaRPr lang="zh-CN" altLang="en-US" sz="2000" dirty="0">
              <a:solidFill>
                <a:schemeClr val="bg1"/>
              </a:solidFill>
            </a:endParaRPr>
          </a:p>
        </p:txBody>
      </p:sp>
      <p:sp>
        <p:nvSpPr>
          <p:cNvPr id="15" name="矩形 14"/>
          <p:cNvSpPr/>
          <p:nvPr/>
        </p:nvSpPr>
        <p:spPr>
          <a:xfrm>
            <a:off x="9486714" y="3144693"/>
            <a:ext cx="2379177" cy="400110"/>
          </a:xfrm>
          <a:prstGeom prst="rect">
            <a:avLst/>
          </a:prstGeom>
        </p:spPr>
        <p:txBody>
          <a:bodyPr wrap="none">
            <a:spAutoFit/>
          </a:bodyPr>
          <a:lstStyle/>
          <a:p>
            <a:pPr algn="ctr"/>
            <a:r>
              <a:rPr lang="zh-TW" altLang="en-US" sz="2000" dirty="0">
                <a:solidFill>
                  <a:schemeClr val="bg1"/>
                </a:solidFill>
                <a:latin typeface="Arial" panose="020B0604020202020204" pitchFamily="34" charset="0"/>
                <a:ea typeface="微软雅黑 Light" panose="020B0502040204020203" pitchFamily="34" charset="-122"/>
                <a:cs typeface="Arial" panose="020B0604020202020204" pitchFamily="34" charset="0"/>
              </a:rPr>
              <a:t>想傳達什麼給當地</a:t>
            </a:r>
            <a:r>
              <a:rPr lang="en-US" altLang="zh-TW" sz="2000" dirty="0">
                <a:solidFill>
                  <a:schemeClr val="bg1"/>
                </a:solidFill>
                <a:latin typeface="Arial" panose="020B0604020202020204" pitchFamily="34" charset="0"/>
                <a:ea typeface="微软雅黑 Light" panose="020B0502040204020203" pitchFamily="34" charset="-122"/>
                <a:cs typeface="Arial" panose="020B0604020202020204" pitchFamily="34" charset="0"/>
              </a:rPr>
              <a:t>?</a:t>
            </a:r>
            <a:endParaRPr lang="zh-CN" altLang="en-US" sz="2000" dirty="0">
              <a:solidFill>
                <a:schemeClr val="bg1"/>
              </a:solidFill>
            </a:endParaRPr>
          </a:p>
        </p:txBody>
      </p:sp>
      <p:sp>
        <p:nvSpPr>
          <p:cNvPr id="17" name="文本框 16"/>
          <p:cNvSpPr txBox="1"/>
          <p:nvPr/>
        </p:nvSpPr>
        <p:spPr>
          <a:xfrm>
            <a:off x="685840" y="4651993"/>
            <a:ext cx="4801314" cy="369332"/>
          </a:xfrm>
          <a:prstGeom prst="rect">
            <a:avLst/>
          </a:prstGeom>
          <a:noFill/>
        </p:spPr>
        <p:txBody>
          <a:bodyPr wrap="none" rtlCol="0">
            <a:spAutoFit/>
          </a:bodyPr>
          <a:lstStyle/>
          <a:p>
            <a:r>
              <a:rPr lang="zh-TW" altLang="zh-TW" b="1" dirty="0"/>
              <a:t>在更長的時間裡，用不同角度去認識同一個人</a:t>
            </a:r>
            <a:endParaRPr lang="en-US" altLang="zh-CN" sz="2400" dirty="0">
              <a:solidFill>
                <a:srgbClr val="131313"/>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8" name="矩形 17"/>
          <p:cNvSpPr/>
          <p:nvPr/>
        </p:nvSpPr>
        <p:spPr>
          <a:xfrm>
            <a:off x="623391" y="5229200"/>
            <a:ext cx="11254747" cy="830997"/>
          </a:xfrm>
          <a:prstGeom prst="rect">
            <a:avLst/>
          </a:prstGeom>
        </p:spPr>
        <p:txBody>
          <a:bodyPr wrap="square">
            <a:spAutoFit/>
          </a:bodyPr>
          <a:lstStyle/>
          <a:p>
            <a:r>
              <a:rPr lang="zh-TW" altLang="en-US" sz="1600" dirty="0">
                <a:solidFill>
                  <a:srgbClr val="131313"/>
                </a:solidFill>
                <a:latin typeface="等线" panose="02010600030101010101" pitchFamily="2" charset="-122"/>
                <a:ea typeface="等线" panose="02010600030101010101" pitchFamily="2" charset="-122"/>
              </a:rPr>
              <a:t>        雖然我們花了學期理大部分的時間在準備教案，但其實我們的影響力遠遠不僅止於教案的時間，如果能在日常生活的對話裡更有意識的交流，跳脫原本想講什麼就講什麼的框架，對小孩來說或許更容易吸收，但要注意的點是即便和小孩傳遞了自己相信的觀念或想法，並不代表自己永遠都是正確或適用於每一個人的。</a:t>
            </a:r>
            <a:endParaRPr lang="en-US" altLang="zh-CN" sz="1600" dirty="0">
              <a:solidFill>
                <a:srgbClr val="131313"/>
              </a:solidFill>
              <a:latin typeface="等线" panose="02010600030101010101" pitchFamily="2" charset="-122"/>
              <a:ea typeface="等线" panose="02010600030101010101" pitchFamily="2" charset="-122"/>
            </a:endParaRPr>
          </a:p>
        </p:txBody>
      </p:sp>
      <p:pic>
        <p:nvPicPr>
          <p:cNvPr id="19" name="PA_图片 1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558982" y="4421827"/>
            <a:ext cx="829664" cy="829664"/>
          </a:xfrm>
          <a:prstGeom prst="rect">
            <a:avLst/>
          </a:prstGeom>
        </p:spPr>
      </p:pic>
      <p:sp>
        <p:nvSpPr>
          <p:cNvPr id="20" name="文本框 19"/>
          <p:cNvSpPr txBox="1"/>
          <p:nvPr/>
        </p:nvSpPr>
        <p:spPr>
          <a:xfrm>
            <a:off x="5695890" y="233570"/>
            <a:ext cx="800219" cy="461665"/>
          </a:xfrm>
          <a:prstGeom prst="rect">
            <a:avLst/>
          </a:prstGeom>
          <a:noFill/>
        </p:spPr>
        <p:txBody>
          <a:bodyPr wrap="none" rtlCol="0">
            <a:spAutoFit/>
          </a:bodyPr>
          <a:lstStyle/>
          <a:p>
            <a:r>
              <a:rPr lang="zh-TW" altLang="en-US"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結語</a:t>
            </a:r>
            <a:endParaRPr lang="en-US" altLang="zh-CN" sz="2400" dirty="0">
              <a:solidFill>
                <a:srgbClr val="F17F42"/>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1" name="矩形 20"/>
          <p:cNvSpPr/>
          <p:nvPr/>
        </p:nvSpPr>
        <p:spPr>
          <a:xfrm>
            <a:off x="5558982" y="75300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2" name="图片 13">
            <a:extLst>
              <a:ext uri="{FF2B5EF4-FFF2-40B4-BE49-F238E27FC236}">
                <a16:creationId xmlns:a16="http://schemas.microsoft.com/office/drawing/2014/main" id="{AEBC8FF5-59CD-446A-ADD4-2EB5509B2C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7400" y="2311941"/>
            <a:ext cx="757019" cy="757019"/>
          </a:xfrm>
          <a:prstGeom prst="rect">
            <a:avLst/>
          </a:prstGeom>
        </p:spPr>
      </p:pic>
      <p:pic>
        <p:nvPicPr>
          <p:cNvPr id="2050" name="Picture 2" descr="https://lh3.googleusercontent.com/SM8kM_zzjj8yvtRdGHSDCwIRIsIVooLmREUAy-CmlL5FbSwJlVKkJ-d68-bN3AQdS0NNBGPFUrhOn-5Sn0llmo7DzG-_qq3mmTtgqeYaV7KiP0UTU_rougSoWoTCXSu4rnWW660">
            <a:extLst>
              <a:ext uri="{FF2B5EF4-FFF2-40B4-BE49-F238E27FC236}">
                <a16:creationId xmlns:a16="http://schemas.microsoft.com/office/drawing/2014/main" id="{FF866E94-DF2A-4102-804F-356588687C9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9376" b="13786"/>
          <a:stretch/>
        </p:blipFill>
        <p:spPr bwMode="auto">
          <a:xfrm>
            <a:off x="6250764" y="1916832"/>
            <a:ext cx="2960820" cy="197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36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500"/>
                                        <p:tgtEl>
                                          <p:spTgt spid="21"/>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barn(outVertical)">
                                      <p:cBhvr>
                                        <p:cTn id="10" dur="500"/>
                                        <p:tgtEl>
                                          <p:spTgt spid="20"/>
                                        </p:tgtEl>
                                      </p:cBhvr>
                                    </p:animEffect>
                                  </p:childTnLst>
                                </p:cTn>
                              </p:par>
                              <p:par>
                                <p:cTn id="11" presetID="2" presetClass="entr" presetSubtype="8" decel="100000" fill="hold"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0-#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150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grpId="0" nodeType="withEffect">
                                  <p:stCondLst>
                                    <p:cond delay="17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par>
                                <p:cTn id="33" presetID="53" presetClass="entr" presetSubtype="16" fill="hold" grpId="0" nodeType="withEffect">
                                  <p:stCondLst>
                                    <p:cond delay="175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37" presetClass="entr" presetSubtype="0" fill="hold" grpId="1" nodeType="withEffect">
                                  <p:stCondLst>
                                    <p:cond delay="2500"/>
                                  </p:stCondLst>
                                  <p:iterate type="lt">
                                    <p:tmPct val="5000"/>
                                  </p:iterate>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900" decel="100000" fill="hold"/>
                                        <p:tgtEl>
                                          <p:spTgt spid="17"/>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4" presetID="2" presetClass="entr" presetSubtype="6" decel="100000" fill="hold" nodeType="withEffect">
                                  <p:stCondLst>
                                    <p:cond delay="250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1000" fill="hold"/>
                                        <p:tgtEl>
                                          <p:spTgt spid="19"/>
                                        </p:tgtEl>
                                        <p:attrNameLst>
                                          <p:attrName>ppt_x</p:attrName>
                                        </p:attrNameLst>
                                      </p:cBhvr>
                                      <p:tavLst>
                                        <p:tav tm="0">
                                          <p:val>
                                            <p:strVal val="1+#ppt_w/2"/>
                                          </p:val>
                                        </p:tav>
                                        <p:tav tm="100000">
                                          <p:val>
                                            <p:strVal val="#ppt_x"/>
                                          </p:val>
                                        </p:tav>
                                      </p:tavLst>
                                    </p:anim>
                                    <p:anim calcmode="lin" valueType="num">
                                      <p:cBhvr additive="base">
                                        <p:cTn id="47" dur="1000" fill="hold"/>
                                        <p:tgtEl>
                                          <p:spTgt spid="19"/>
                                        </p:tgtEl>
                                        <p:attrNameLst>
                                          <p:attrName>ppt_y</p:attrName>
                                        </p:attrNameLst>
                                      </p:cBhvr>
                                      <p:tavLst>
                                        <p:tav tm="0">
                                          <p:val>
                                            <p:strVal val="1+#ppt_h/2"/>
                                          </p:val>
                                        </p:tav>
                                        <p:tav tm="100000">
                                          <p:val>
                                            <p:strVal val="#ppt_y"/>
                                          </p:val>
                                        </p:tav>
                                      </p:tavLst>
                                    </p:anim>
                                  </p:childTnLst>
                                </p:cTn>
                              </p:par>
                              <p:par>
                                <p:cTn id="48" presetID="42" presetClass="entr" presetSubtype="0" fill="hold" grpId="0" nodeType="withEffect">
                                  <p:stCondLst>
                                    <p:cond delay="350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2000"/>
                                        <p:tgtEl>
                                          <p:spTgt spid="18"/>
                                        </p:tgtEl>
                                      </p:cBhvr>
                                    </p:animEffect>
                                    <p:anim calcmode="lin" valueType="num">
                                      <p:cBhvr>
                                        <p:cTn id="51" dur="2000" fill="hold"/>
                                        <p:tgtEl>
                                          <p:spTgt spid="18"/>
                                        </p:tgtEl>
                                        <p:attrNameLst>
                                          <p:attrName>ppt_x</p:attrName>
                                        </p:attrNameLst>
                                      </p:cBhvr>
                                      <p:tavLst>
                                        <p:tav tm="0">
                                          <p:val>
                                            <p:strVal val="#ppt_x"/>
                                          </p:val>
                                        </p:tav>
                                        <p:tav tm="100000">
                                          <p:val>
                                            <p:strVal val="#ppt_x"/>
                                          </p:val>
                                        </p:tav>
                                      </p:tavLst>
                                    </p:anim>
                                    <p:anim calcmode="lin" valueType="num">
                                      <p:cBhvr>
                                        <p:cTn id="52" dur="2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5" grpId="0"/>
      <p:bldP spid="17" grpId="1"/>
      <p:bldP spid="18" grpId="0"/>
      <p:bldP spid="20"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7537" b="7537"/>
          <a:stretch/>
        </p:blipFill>
        <p:spPr>
          <a:xfrm>
            <a:off x="0" y="0"/>
            <a:ext cx="12192000" cy="6858000"/>
          </a:xfrm>
          <a:prstGeom prst="rect">
            <a:avLst/>
          </a:prstGeom>
        </p:spPr>
      </p:pic>
      <p:sp>
        <p:nvSpPr>
          <p:cNvPr id="5" name="平行四边形 4"/>
          <p:cNvSpPr/>
          <p:nvPr/>
        </p:nvSpPr>
        <p:spPr>
          <a:xfrm>
            <a:off x="1864008" y="0"/>
            <a:ext cx="8712968" cy="6858000"/>
          </a:xfrm>
          <a:prstGeom prst="parallelogram">
            <a:avLst>
              <a:gd name="adj" fmla="val 26721"/>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31360" y="2309971"/>
            <a:ext cx="3929281" cy="1200329"/>
          </a:xfrm>
          <a:prstGeom prst="rect">
            <a:avLst/>
          </a:prstGeom>
          <a:noFill/>
        </p:spPr>
        <p:txBody>
          <a:bodyPr wrap="none" rtlCol="0">
            <a:spAutoFit/>
          </a:bodyPr>
          <a:lstStyle/>
          <a:p>
            <a:pPr algn="ctr"/>
            <a:r>
              <a:rPr lang="en-US" altLang="zh-CN" sz="7200" dirty="0">
                <a:solidFill>
                  <a:srgbClr val="53575A"/>
                </a:solidFill>
                <a:latin typeface="Arial" panose="020B0604020202020204" pitchFamily="34" charset="0"/>
                <a:ea typeface="微软雅黑" panose="020B0503020204020204" pitchFamily="34" charset="-122"/>
                <a:cs typeface="Arial" panose="020B0604020202020204" pitchFamily="34" charset="0"/>
              </a:rPr>
              <a:t>THANKS</a:t>
            </a:r>
            <a:endParaRPr lang="zh-CN" altLang="en-US" sz="7200" dirty="0">
              <a:solidFill>
                <a:srgbClr val="53575A"/>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5172063" y="3582308"/>
            <a:ext cx="1847875" cy="14401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4096106" y="4067780"/>
            <a:ext cx="3999813" cy="369332"/>
          </a:xfrm>
          <a:prstGeom prst="rect">
            <a:avLst/>
          </a:prstGeom>
        </p:spPr>
        <p:txBody>
          <a:bodyPr wrap="none">
            <a:spAutoFit/>
          </a:bodyPr>
          <a:lstStyle/>
          <a:p>
            <a:pPr algn="ctr"/>
            <a:r>
              <a:rPr lang="zh-TW" altLang="en-US" dirty="0">
                <a:solidFill>
                  <a:schemeClr val="tx1">
                    <a:lumMod val="50000"/>
                    <a:lumOff val="50000"/>
                  </a:schemeClr>
                </a:solidFill>
                <a:latin typeface="Arial" panose="020B0604020202020204" pitchFamily="34" charset="0"/>
                <a:cs typeface="Arial" panose="020B0604020202020204" pitchFamily="34" charset="0"/>
              </a:rPr>
              <a:t>休息一下喔</a:t>
            </a:r>
            <a:r>
              <a:rPr lang="en-US" altLang="zh-TW" dirty="0">
                <a:solidFill>
                  <a:schemeClr val="tx1">
                    <a:lumMod val="50000"/>
                    <a:lumOff val="50000"/>
                  </a:schemeClr>
                </a:solidFill>
                <a:latin typeface="Arial" panose="020B0604020202020204" pitchFamily="34" charset="0"/>
                <a:cs typeface="Arial" panose="020B0604020202020204" pitchFamily="34" charset="0"/>
              </a:rPr>
              <a:t>~</a:t>
            </a:r>
            <a:r>
              <a:rPr lang="zh-TW" altLang="en-US" dirty="0">
                <a:solidFill>
                  <a:schemeClr val="tx1">
                    <a:lumMod val="50000"/>
                    <a:lumOff val="50000"/>
                  </a:schemeClr>
                </a:solidFill>
                <a:latin typeface="Arial" panose="020B0604020202020204" pitchFamily="34" charset="0"/>
                <a:cs typeface="Arial" panose="020B0604020202020204" pitchFamily="34" charset="0"/>
              </a:rPr>
              <a:t>     下一堂暑出部落介紹 </a:t>
            </a:r>
            <a:r>
              <a:rPr lang="en-US" altLang="zh-TW" dirty="0">
                <a:solidFill>
                  <a:schemeClr val="tx1">
                    <a:lumMod val="50000"/>
                    <a:lumOff val="50000"/>
                  </a:schemeClr>
                </a:solidFill>
                <a:latin typeface="Arial" panose="020B0604020202020204" pitchFamily="34" charset="0"/>
                <a:cs typeface="Arial" panose="020B0604020202020204" pitchFamily="34" charset="0"/>
              </a:rPr>
              <a:t>!</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353" y="1336678"/>
            <a:ext cx="973293" cy="973293"/>
          </a:xfrm>
          <a:prstGeom prst="rect">
            <a:avLst/>
          </a:prstGeom>
        </p:spPr>
      </p:pic>
    </p:spTree>
    <p:extLst>
      <p:ext uri="{BB962C8B-B14F-4D97-AF65-F5344CB8AC3E}">
        <p14:creationId xmlns:p14="http://schemas.microsoft.com/office/powerpoint/2010/main" val="1333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4"/>
                                        </p:tgtEl>
                                      </p:cBhvr>
                                      <p:by x="115000" y="115000"/>
                                    </p:animScale>
                                  </p:childTnLst>
                                </p:cTn>
                              </p:par>
                              <p:par>
                                <p:cTn id="11" presetID="17" presetClass="entr" presetSubtype="1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par>
                                <p:cTn id="15" presetID="2" presetClass="entr" presetSubtype="6" fill="hold" nodeType="withEffect">
                                  <p:stCondLst>
                                    <p:cond delay="15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1+#ppt_w/2"/>
                                          </p:val>
                                        </p:tav>
                                        <p:tav tm="100000">
                                          <p:val>
                                            <p:strVal val="#ppt_x"/>
                                          </p:val>
                                        </p:tav>
                                      </p:tavLst>
                                    </p:anim>
                                    <p:anim calcmode="lin" valueType="num">
                                      <p:cBhvr additive="base">
                                        <p:cTn id="18" dur="10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2" decel="100000" fill="hold" grpId="0" nodeType="withEffect">
                                  <p:stCondLst>
                                    <p:cond delay="1500"/>
                                  </p:stCondLst>
                                  <p:iterate type="lt">
                                    <p:tmPct val="10000"/>
                                  </p:iterate>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1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6">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000"/>
                                  </p:stCondLst>
                                  <p:iterate type="lt">
                                    <p:tmPct val="10000"/>
                                  </p:iterate>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rotWithShape="1">
          <a:blip r:embed="rId9">
            <a:extLst>
              <a:ext uri="{28A0092B-C50C-407E-A947-70E740481C1C}">
                <a14:useLocalDpi xmlns:a14="http://schemas.microsoft.com/office/drawing/2010/main" val="0"/>
              </a:ext>
            </a:extLst>
          </a:blip>
          <a:srcRect t="7834" b="7834"/>
          <a:stretch/>
        </p:blipFill>
        <p:spPr>
          <a:xfrm>
            <a:off x="0" y="0"/>
            <a:ext cx="12192000" cy="6858000"/>
          </a:xfrm>
          <a:prstGeom prst="rect">
            <a:avLst/>
          </a:prstGeom>
        </p:spPr>
      </p:pic>
      <p:sp>
        <p:nvSpPr>
          <p:cNvPr id="16" name="PA_平行四边形 15"/>
          <p:cNvSpPr/>
          <p:nvPr>
            <p:custDataLst>
              <p:tags r:id="rId2"/>
            </p:custDataLst>
          </p:nvPr>
        </p:nvSpPr>
        <p:spPr>
          <a:xfrm>
            <a:off x="1864008" y="0"/>
            <a:ext cx="8712968" cy="6858000"/>
          </a:xfrm>
          <a:prstGeom prst="parallelogram">
            <a:avLst>
              <a:gd name="adj" fmla="val 26721"/>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8"/>
          <p:cNvSpPr txBox="1"/>
          <p:nvPr>
            <p:custDataLst>
              <p:tags r:id="rId3"/>
            </p:custDataLst>
          </p:nvPr>
        </p:nvSpPr>
        <p:spPr>
          <a:xfrm>
            <a:off x="2772013" y="2084655"/>
            <a:ext cx="6647975" cy="1200329"/>
          </a:xfrm>
          <a:prstGeom prst="rect">
            <a:avLst/>
          </a:prstGeom>
          <a:noFill/>
        </p:spPr>
        <p:txBody>
          <a:bodyPr wrap="none" rtlCol="0">
            <a:spAutoFit/>
          </a:bodyPr>
          <a:lstStyle/>
          <a:p>
            <a:pPr algn="ctr"/>
            <a:r>
              <a:rPr lang="zh-TW" altLang="en-US" sz="7200" dirty="0">
                <a:solidFill>
                  <a:srgbClr val="53575A"/>
                </a:solidFill>
                <a:latin typeface="標楷體" panose="03000509000000000000" pitchFamily="65" charset="-120"/>
                <a:ea typeface="標楷體" panose="03000509000000000000" pitchFamily="65" charset="-120"/>
                <a:cs typeface="Arial" panose="020B0604020202020204" pitchFamily="34" charset="0"/>
              </a:rPr>
              <a:t>長期出隊大小事</a:t>
            </a:r>
            <a:endParaRPr lang="zh-CN" altLang="en-US" sz="7200" dirty="0">
              <a:solidFill>
                <a:srgbClr val="53575A"/>
              </a:solidFill>
              <a:latin typeface="標楷體" panose="03000509000000000000" pitchFamily="65" charset="-120"/>
              <a:ea typeface="標楷體" panose="03000509000000000000" pitchFamily="65" charset="-120"/>
              <a:cs typeface="Arial" panose="020B0604020202020204" pitchFamily="34" charset="0"/>
            </a:endParaRPr>
          </a:p>
        </p:txBody>
      </p:sp>
      <p:sp>
        <p:nvSpPr>
          <p:cNvPr id="12" name="PA_矩形 11"/>
          <p:cNvSpPr/>
          <p:nvPr>
            <p:custDataLst>
              <p:tags r:id="rId4"/>
            </p:custDataLst>
          </p:nvPr>
        </p:nvSpPr>
        <p:spPr>
          <a:xfrm>
            <a:off x="5172063" y="3356992"/>
            <a:ext cx="1847875" cy="14401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PA_矩形 12"/>
          <p:cNvSpPr/>
          <p:nvPr>
            <p:custDataLst>
              <p:tags r:id="rId5"/>
            </p:custDataLst>
          </p:nvPr>
        </p:nvSpPr>
        <p:spPr>
          <a:xfrm>
            <a:off x="5138049" y="3842464"/>
            <a:ext cx="1915910" cy="369332"/>
          </a:xfrm>
          <a:prstGeom prst="rect">
            <a:avLst/>
          </a:prstGeom>
        </p:spPr>
        <p:txBody>
          <a:bodyPr wrap="none">
            <a:spAutoFit/>
          </a:bodyPr>
          <a:lstStyle/>
          <a:p>
            <a:pPr algn="ctr"/>
            <a:r>
              <a:rPr lang="zh-TW" altLang="en-US" dirty="0">
                <a:solidFill>
                  <a:schemeClr val="tx1">
                    <a:lumMod val="50000"/>
                    <a:lumOff val="50000"/>
                  </a:schemeClr>
                </a:solidFill>
                <a:latin typeface="標楷體" panose="03000509000000000000" pitchFamily="65" charset="-120"/>
                <a:ea typeface="標楷體" panose="03000509000000000000" pitchFamily="65" charset="-120"/>
                <a:cs typeface="Arial" panose="020B0604020202020204" pitchFamily="34" charset="0"/>
              </a:rPr>
              <a:t>數學三   張維倫</a:t>
            </a:r>
            <a:endParaRPr lang="zh-CN" altLang="en-US" dirty="0">
              <a:solidFill>
                <a:schemeClr val="tx1">
                  <a:lumMod val="50000"/>
                  <a:lumOff val="50000"/>
                </a:schemeClr>
              </a:solidFill>
              <a:latin typeface="標楷體" panose="03000509000000000000" pitchFamily="65" charset="-120"/>
              <a:ea typeface="標楷體" panose="03000509000000000000" pitchFamily="65" charset="-120"/>
              <a:cs typeface="Arial" panose="020B0604020202020204" pitchFamily="34" charset="0"/>
            </a:endParaRPr>
          </a:p>
        </p:txBody>
      </p:sp>
      <p:sp>
        <p:nvSpPr>
          <p:cNvPr id="14" name="PA_矩形 13"/>
          <p:cNvSpPr/>
          <p:nvPr>
            <p:custDataLst>
              <p:tags r:id="rId6"/>
            </p:custDataLst>
          </p:nvPr>
        </p:nvSpPr>
        <p:spPr>
          <a:xfrm>
            <a:off x="9352761" y="6471833"/>
            <a:ext cx="2839239" cy="369332"/>
          </a:xfrm>
          <a:prstGeom prst="rect">
            <a:avLst/>
          </a:prstGeom>
          <a:noFill/>
        </p:spPr>
        <p:txBody>
          <a:bodyPr wrap="none">
            <a:spAutoFit/>
          </a:bodyPr>
          <a:lstStyle/>
          <a:p>
            <a:r>
              <a:rPr lang="en-US" altLang="zh-CN" i="1" dirty="0">
                <a:solidFill>
                  <a:schemeClr val="tx1">
                    <a:lumMod val="50000"/>
                    <a:lumOff val="50000"/>
                  </a:schemeClr>
                </a:solidFill>
                <a:latin typeface="+mj-ea"/>
                <a:ea typeface="+mj-ea"/>
                <a:cs typeface="Arial" panose="020B0604020202020204" pitchFamily="34" charset="0"/>
              </a:rPr>
              <a:t>World Volunteer Society</a:t>
            </a:r>
          </a:p>
        </p:txBody>
      </p:sp>
      <p:pic>
        <p:nvPicPr>
          <p:cNvPr id="15" name="PA_图片 14"/>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07937" y="931540"/>
            <a:ext cx="1129308" cy="1129308"/>
          </a:xfrm>
          <a:prstGeom prst="rect">
            <a:avLst/>
          </a:prstGeom>
        </p:spPr>
      </p:pic>
    </p:spTree>
    <p:extLst>
      <p:ext uri="{BB962C8B-B14F-4D97-AF65-F5344CB8AC3E}">
        <p14:creationId xmlns:p14="http://schemas.microsoft.com/office/powerpoint/2010/main" val="116333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4"/>
                                        </p:tgtEl>
                                      </p:cBhvr>
                                      <p:by x="115000" y="115000"/>
                                    </p:animScale>
                                  </p:childTnLst>
                                </p:cTn>
                              </p:par>
                              <p:par>
                                <p:cTn id="11" presetID="17" presetClass="entr" presetSubtype="1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par>
                                <p:cTn id="15" presetID="2" presetClass="entr" presetSubtype="6" fill="hold" nodeType="withEffect">
                                  <p:stCondLst>
                                    <p:cond delay="15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1+#ppt_w/2"/>
                                          </p:val>
                                        </p:tav>
                                        <p:tav tm="100000">
                                          <p:val>
                                            <p:strVal val="#ppt_x"/>
                                          </p:val>
                                        </p:tav>
                                      </p:tavLst>
                                    </p:anim>
                                    <p:anim calcmode="lin" valueType="num">
                                      <p:cBhvr additive="base">
                                        <p:cTn id="18" dur="10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2" decel="100000" fill="hold" grpId="0" nodeType="withEffect">
                                  <p:stCondLst>
                                    <p:cond delay="150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9">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1+#ppt_w/2"/>
                                          </p:val>
                                        </p:tav>
                                        <p:tav tm="100000">
                                          <p:val>
                                            <p:strVal val="#ppt_x"/>
                                          </p:val>
                                        </p:tav>
                                      </p:tavLst>
                                    </p:anim>
                                    <p:anim calcmode="lin" valueType="num">
                                      <p:cBhvr additive="base">
                                        <p:cTn id="26" dur="10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000"/>
                                  </p:stCondLst>
                                  <p:iterate type="lt">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300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build="p"/>
      <p:bldP spid="12"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cxnSpLocks/>
          </p:cNvCxnSpPr>
          <p:nvPr/>
        </p:nvCxnSpPr>
        <p:spPr>
          <a:xfrm flipH="1">
            <a:off x="5303912" y="1268760"/>
            <a:ext cx="1368152" cy="5112568"/>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28190" y="345429"/>
            <a:ext cx="3993401" cy="923330"/>
          </a:xfrm>
          <a:prstGeom prst="rect">
            <a:avLst/>
          </a:prstGeom>
          <a:noFill/>
        </p:spPr>
        <p:txBody>
          <a:bodyPr wrap="none" rtlCol="0">
            <a:spAutoFit/>
          </a:bodyPr>
          <a:lstStyle/>
          <a:p>
            <a:pPr algn="ctr"/>
            <a:r>
              <a:rPr lang="en-US" altLang="zh-CN" sz="5400" dirty="0">
                <a:solidFill>
                  <a:srgbClr val="53575A"/>
                </a:solidFill>
                <a:latin typeface="Arial" panose="020B0604020202020204" pitchFamily="34" charset="0"/>
                <a:ea typeface="微软雅黑" panose="020B0503020204020204" pitchFamily="34" charset="-122"/>
                <a:cs typeface="Arial" panose="020B0604020202020204" pitchFamily="34" charset="0"/>
              </a:rPr>
              <a:t>CONTENT</a:t>
            </a:r>
            <a:r>
              <a:rPr lang="en-US" altLang="zh-CN" sz="5400" dirty="0">
                <a:solidFill>
                  <a:srgbClr val="F17F42"/>
                </a:solidFill>
                <a:latin typeface="Arial" panose="020B0604020202020204" pitchFamily="34" charset="0"/>
                <a:ea typeface="微软雅黑" panose="020B0503020204020204" pitchFamily="34" charset="-122"/>
                <a:cs typeface="Arial" panose="020B0604020202020204" pitchFamily="34" charset="0"/>
              </a:rPr>
              <a:t>S</a:t>
            </a:r>
            <a:endParaRPr lang="zh-CN" altLang="en-US" sz="5400" dirty="0">
              <a:solidFill>
                <a:srgbClr val="F17F42"/>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 name="直接连接符 10"/>
          <p:cNvCxnSpPr/>
          <p:nvPr/>
        </p:nvCxnSpPr>
        <p:spPr>
          <a:xfrm>
            <a:off x="2351584" y="1268760"/>
            <a:ext cx="4320480" cy="0"/>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16080" y="1669737"/>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01</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13" name="椭圆 12"/>
          <p:cNvSpPr/>
          <p:nvPr/>
        </p:nvSpPr>
        <p:spPr>
          <a:xfrm>
            <a:off x="6321591" y="1988840"/>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5303912" y="6381328"/>
            <a:ext cx="4320480" cy="0"/>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999933" y="3212976"/>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678275" y="443711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356617" y="5661248"/>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680176" y="1898248"/>
            <a:ext cx="3326552" cy="400110"/>
          </a:xfrm>
          <a:prstGeom prst="rect">
            <a:avLst/>
          </a:prstGeom>
          <a:noFill/>
        </p:spPr>
        <p:txBody>
          <a:bodyPr wrap="none" rtlCol="0">
            <a:spAutoFit/>
          </a:bodyPr>
          <a:lstStyle/>
          <a:p>
            <a:r>
              <a:rPr lang="zh-TW" altLang="en-US" sz="2000" dirty="0"/>
              <a:t>短 期 與 長 期 出 隊 的 差 別 </a:t>
            </a:r>
            <a:endParaRPr lang="en-US" altLang="zh-CN" sz="2000" dirty="0">
              <a:solidFill>
                <a:srgbClr val="131313"/>
              </a:solidFill>
              <a:latin typeface="微软雅黑 Light" panose="020B0502040204020203" pitchFamily="34" charset="-122"/>
              <a:ea typeface="微软雅黑 Light" panose="020B0502040204020203" pitchFamily="34" charset="-122"/>
            </a:endParaRPr>
          </a:p>
        </p:txBody>
      </p:sp>
      <p:sp>
        <p:nvSpPr>
          <p:cNvPr id="23" name="矩形 22"/>
          <p:cNvSpPr/>
          <p:nvPr/>
        </p:nvSpPr>
        <p:spPr>
          <a:xfrm>
            <a:off x="7680176" y="2298358"/>
            <a:ext cx="3888432" cy="307777"/>
          </a:xfrm>
          <a:prstGeom prst="rect">
            <a:avLst/>
          </a:prstGeom>
        </p:spPr>
        <p:txBody>
          <a:bodyPr wrap="square">
            <a:spAutoFit/>
          </a:bodyPr>
          <a:lstStyle/>
          <a:p>
            <a:r>
              <a:rPr lang="zh-TW" altLang="en-US" sz="1400" dirty="0"/>
              <a:t>形 式、個 人 角 色、心 態</a:t>
            </a:r>
            <a:endParaRPr lang="en-US" altLang="zh-CN" sz="1400" dirty="0">
              <a:solidFill>
                <a:srgbClr val="131313"/>
              </a:solidFill>
              <a:latin typeface="微软雅黑 Light" panose="020B0502040204020203" pitchFamily="34" charset="-122"/>
              <a:ea typeface="微软雅黑 Light" panose="020B0502040204020203" pitchFamily="34" charset="-122"/>
            </a:endParaRPr>
          </a:p>
        </p:txBody>
      </p:sp>
      <p:sp>
        <p:nvSpPr>
          <p:cNvPr id="24" name="文本框 23"/>
          <p:cNvSpPr txBox="1"/>
          <p:nvPr/>
        </p:nvSpPr>
        <p:spPr>
          <a:xfrm>
            <a:off x="4799856" y="2817085"/>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02</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5" name="文本框 24"/>
          <p:cNvSpPr txBox="1"/>
          <p:nvPr/>
        </p:nvSpPr>
        <p:spPr>
          <a:xfrm>
            <a:off x="2018617" y="3028890"/>
            <a:ext cx="2868093" cy="400110"/>
          </a:xfrm>
          <a:prstGeom prst="rect">
            <a:avLst/>
          </a:prstGeom>
          <a:noFill/>
        </p:spPr>
        <p:txBody>
          <a:bodyPr wrap="none" rtlCol="0">
            <a:spAutoFit/>
          </a:bodyPr>
          <a:lstStyle/>
          <a:p>
            <a:pPr algn="ctr"/>
            <a:r>
              <a:rPr lang="zh-TW" altLang="en-US" sz="2000" dirty="0">
                <a:latin typeface="+mn-ea"/>
              </a:rPr>
              <a:t>如何與當地人建立關係</a:t>
            </a:r>
            <a:r>
              <a:rPr lang="en-US" altLang="zh-TW" sz="2000" dirty="0">
                <a:latin typeface="+mn-ea"/>
              </a:rPr>
              <a:t>?</a:t>
            </a:r>
            <a:endParaRPr lang="en-US" altLang="zh-CN" sz="2000" dirty="0">
              <a:solidFill>
                <a:srgbClr val="131313"/>
              </a:solidFill>
              <a:latin typeface="+mn-ea"/>
            </a:endParaRPr>
          </a:p>
        </p:txBody>
      </p:sp>
      <p:sp>
        <p:nvSpPr>
          <p:cNvPr id="26" name="矩形 25"/>
          <p:cNvSpPr/>
          <p:nvPr/>
        </p:nvSpPr>
        <p:spPr>
          <a:xfrm>
            <a:off x="2782673" y="3397892"/>
            <a:ext cx="2176045" cy="307777"/>
          </a:xfrm>
          <a:prstGeom prst="rect">
            <a:avLst/>
          </a:prstGeom>
        </p:spPr>
        <p:txBody>
          <a:bodyPr wrap="square">
            <a:spAutoFit/>
          </a:bodyPr>
          <a:lstStyle/>
          <a:p>
            <a:pPr algn="ctr"/>
            <a:r>
              <a:rPr lang="zh-TW" altLang="en-US" sz="1400" dirty="0">
                <a:solidFill>
                  <a:srgbClr val="131313"/>
                </a:solidFill>
                <a:latin typeface="+mn-ea"/>
              </a:rPr>
              <a:t>共鳴和適當的自我揭露</a:t>
            </a:r>
            <a:endParaRPr lang="en-US" altLang="zh-CN" sz="1400" dirty="0">
              <a:solidFill>
                <a:srgbClr val="131313"/>
              </a:solidFill>
              <a:latin typeface="+mn-ea"/>
            </a:endParaRPr>
          </a:p>
        </p:txBody>
      </p:sp>
      <p:sp>
        <p:nvSpPr>
          <p:cNvPr id="27" name="文本框 26"/>
          <p:cNvSpPr txBox="1"/>
          <p:nvPr/>
        </p:nvSpPr>
        <p:spPr>
          <a:xfrm>
            <a:off x="6240016" y="4099382"/>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03</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8" name="文本框 27"/>
          <p:cNvSpPr txBox="1"/>
          <p:nvPr/>
        </p:nvSpPr>
        <p:spPr>
          <a:xfrm>
            <a:off x="4223792" y="5229508"/>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04</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9" name="文本框 28"/>
          <p:cNvSpPr txBox="1"/>
          <p:nvPr/>
        </p:nvSpPr>
        <p:spPr>
          <a:xfrm>
            <a:off x="7320136" y="4262455"/>
            <a:ext cx="1210588" cy="400110"/>
          </a:xfrm>
          <a:prstGeom prst="rect">
            <a:avLst/>
          </a:prstGeom>
          <a:noFill/>
        </p:spPr>
        <p:txBody>
          <a:bodyPr wrap="none" rtlCol="0">
            <a:spAutoFit/>
          </a:bodyPr>
          <a:lstStyle/>
          <a:p>
            <a:r>
              <a:rPr lang="zh-TW" altLang="en-US" sz="2000" dirty="0"/>
              <a:t>優勢觀點</a:t>
            </a:r>
            <a:endParaRPr lang="en-US" altLang="zh-CN" sz="2000" dirty="0">
              <a:solidFill>
                <a:srgbClr val="131313"/>
              </a:solidFill>
              <a:latin typeface="微软雅黑 Light" panose="020B0502040204020203" pitchFamily="34" charset="-122"/>
              <a:ea typeface="微软雅黑 Light" panose="020B0502040204020203" pitchFamily="34" charset="-122"/>
            </a:endParaRPr>
          </a:p>
        </p:txBody>
      </p:sp>
      <p:sp>
        <p:nvSpPr>
          <p:cNvPr id="30" name="矩形 29"/>
          <p:cNvSpPr/>
          <p:nvPr/>
        </p:nvSpPr>
        <p:spPr>
          <a:xfrm>
            <a:off x="7320136" y="4662565"/>
            <a:ext cx="3888432" cy="307777"/>
          </a:xfrm>
          <a:prstGeom prst="rect">
            <a:avLst/>
          </a:prstGeom>
        </p:spPr>
        <p:txBody>
          <a:bodyPr wrap="square">
            <a:spAutoFit/>
          </a:bodyPr>
          <a:lstStyle/>
          <a:p>
            <a:r>
              <a:rPr lang="zh-TW" altLang="zh-TW" sz="1400" dirty="0"/>
              <a:t>發掘自己ㄉ優勢</a:t>
            </a:r>
            <a:endParaRPr lang="en-US" altLang="zh-CN" sz="1200" dirty="0">
              <a:solidFill>
                <a:srgbClr val="131313"/>
              </a:solidFill>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3538707" y="5380080"/>
            <a:ext cx="697628" cy="400110"/>
          </a:xfrm>
          <a:prstGeom prst="rect">
            <a:avLst/>
          </a:prstGeom>
          <a:noFill/>
        </p:spPr>
        <p:txBody>
          <a:bodyPr wrap="none" rtlCol="0">
            <a:spAutoFit/>
          </a:bodyPr>
          <a:lstStyle/>
          <a:p>
            <a:pPr algn="ctr"/>
            <a:r>
              <a:rPr lang="zh-TW" altLang="en-US" sz="2000" dirty="0">
                <a:solidFill>
                  <a:srgbClr val="131313"/>
                </a:solidFill>
                <a:latin typeface="微软雅黑 Light" panose="020B0502040204020203" pitchFamily="34" charset="-122"/>
                <a:ea typeface="微软雅黑 Light" panose="020B0502040204020203" pitchFamily="34" charset="-122"/>
              </a:rPr>
              <a:t>結語</a:t>
            </a:r>
            <a:endParaRPr lang="en-US" altLang="zh-CN" sz="2000" dirty="0">
              <a:solidFill>
                <a:srgbClr val="131313"/>
              </a:solidFill>
              <a:latin typeface="微软雅黑 Light" panose="020B0502040204020203" pitchFamily="34" charset="-122"/>
              <a:ea typeface="微软雅黑 Light" panose="020B0502040204020203" pitchFamily="34" charset="-122"/>
            </a:endParaRPr>
          </a:p>
        </p:txBody>
      </p:sp>
      <p:sp>
        <p:nvSpPr>
          <p:cNvPr id="32" name="矩形 31"/>
          <p:cNvSpPr/>
          <p:nvPr/>
        </p:nvSpPr>
        <p:spPr>
          <a:xfrm>
            <a:off x="2855639" y="5780190"/>
            <a:ext cx="1452703" cy="307777"/>
          </a:xfrm>
          <a:prstGeom prst="rect">
            <a:avLst/>
          </a:prstGeom>
        </p:spPr>
        <p:txBody>
          <a:bodyPr wrap="square">
            <a:spAutoFit/>
          </a:bodyPr>
          <a:lstStyle/>
          <a:p>
            <a:pPr algn="ctr"/>
            <a:r>
              <a:rPr lang="zh-TW" altLang="en-US" sz="1400" dirty="0">
                <a:solidFill>
                  <a:srgbClr val="131313"/>
                </a:solidFill>
                <a:latin typeface="+mn-ea"/>
              </a:rPr>
              <a:t>發揮你的影響力</a:t>
            </a:r>
            <a:r>
              <a:rPr lang="en-US" altLang="zh-TW" sz="1400" dirty="0">
                <a:solidFill>
                  <a:srgbClr val="131313"/>
                </a:solidFill>
                <a:latin typeface="+mn-ea"/>
              </a:rPr>
              <a:t>!</a:t>
            </a:r>
            <a:endParaRPr lang="en-US" altLang="zh-CN" sz="1400" dirty="0">
              <a:solidFill>
                <a:srgbClr val="131313"/>
              </a:solidFill>
              <a:latin typeface="+mn-ea"/>
            </a:endParaRPr>
          </a:p>
        </p:txBody>
      </p:sp>
      <p:sp>
        <p:nvSpPr>
          <p:cNvPr id="33" name="椭圆 32"/>
          <p:cNvSpPr/>
          <p:nvPr/>
        </p:nvSpPr>
        <p:spPr>
          <a:xfrm>
            <a:off x="2266222" y="1197198"/>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585819" y="6319360"/>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316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22" presetClass="entr" presetSubtype="8" fill="hold" nodeType="withEffect">
                                  <p:stCondLst>
                                    <p:cond delay="150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1" fill="hold" nodeType="withEffect">
                                  <p:stCondLst>
                                    <p:cond delay="200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53" presetClass="entr" presetSubtype="16" fill="hold" grpId="0" nodeType="withEffect">
                                  <p:stCondLst>
                                    <p:cond delay="20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12" presetClass="entr" presetSubtype="8" fill="hold" grpId="0" nodeType="withEffect">
                                  <p:stCondLst>
                                    <p:cond delay="2500"/>
                                  </p:stCondLst>
                                  <p:iterate type="lt">
                                    <p:tmPct val="10000"/>
                                  </p:iterate>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p:tgtEl>
                                          <p:spTgt spid="12"/>
                                        </p:tgtEl>
                                        <p:attrNameLst>
                                          <p:attrName>ppt_x</p:attrName>
                                        </p:attrNameLst>
                                      </p:cBhvr>
                                      <p:tavLst>
                                        <p:tav tm="0">
                                          <p:val>
                                            <p:strVal val="#ppt_x-#ppt_w*1.125000"/>
                                          </p:val>
                                        </p:tav>
                                        <p:tav tm="100000">
                                          <p:val>
                                            <p:strVal val="#ppt_x"/>
                                          </p:val>
                                        </p:tav>
                                      </p:tavLst>
                                    </p:anim>
                                    <p:animEffect transition="in" filter="wipe(right)">
                                      <p:cBhvr>
                                        <p:cTn id="28" dur="1000"/>
                                        <p:tgtEl>
                                          <p:spTgt spid="12"/>
                                        </p:tgtEl>
                                      </p:cBhvr>
                                    </p:animEffect>
                                  </p:childTnLst>
                                </p:cTn>
                              </p:par>
                              <p:par>
                                <p:cTn id="29" presetID="12" presetClass="entr" presetSubtype="2" fill="hold" grpId="0" nodeType="withEffect">
                                  <p:stCondLst>
                                    <p:cond delay="3000"/>
                                  </p:stCondLst>
                                  <p:iterate type="lt">
                                    <p:tmPct val="10000"/>
                                  </p:iterate>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left)">
                                      <p:cBhvr>
                                        <p:cTn id="32" dur="500"/>
                                        <p:tgtEl>
                                          <p:spTgt spid="22"/>
                                        </p:tgtEl>
                                      </p:cBhvr>
                                    </p:animEffect>
                                  </p:childTnLst>
                                </p:cTn>
                              </p:par>
                              <p:par>
                                <p:cTn id="33" presetID="12" presetClass="entr" presetSubtype="2" fill="hold" grpId="0" nodeType="withEffect">
                                  <p:stCondLst>
                                    <p:cond delay="3000"/>
                                  </p:stCondLst>
                                  <p:iterate type="lt">
                                    <p:tmPct val="10000"/>
                                  </p:iterate>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ppt_x</p:attrName>
                                        </p:attrNameLst>
                                      </p:cBhvr>
                                      <p:tavLst>
                                        <p:tav tm="0">
                                          <p:val>
                                            <p:strVal val="#ppt_x+#ppt_w*1.125000"/>
                                          </p:val>
                                        </p:tav>
                                        <p:tav tm="100000">
                                          <p:val>
                                            <p:strVal val="#ppt_x"/>
                                          </p:val>
                                        </p:tav>
                                      </p:tavLst>
                                    </p:anim>
                                    <p:animEffect transition="in" filter="wipe(left)">
                                      <p:cBhvr>
                                        <p:cTn id="36" dur="500"/>
                                        <p:tgtEl>
                                          <p:spTgt spid="23"/>
                                        </p:tgtEl>
                                      </p:cBhvr>
                                    </p:animEffect>
                                  </p:childTnLst>
                                </p:cTn>
                              </p:par>
                              <p:par>
                                <p:cTn id="37" presetID="53" presetClass="entr" presetSubtype="16" fill="hold" grpId="0" nodeType="withEffect">
                                  <p:stCondLst>
                                    <p:cond delay="35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12" presetClass="entr" presetSubtype="8" fill="hold" grpId="0" nodeType="withEffect">
                                  <p:stCondLst>
                                    <p:cond delay="4000"/>
                                  </p:stCondLst>
                                  <p:iterate type="lt">
                                    <p:tmPct val="10000"/>
                                  </p:iterate>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p:tgtEl>
                                          <p:spTgt spid="24"/>
                                        </p:tgtEl>
                                        <p:attrNameLst>
                                          <p:attrName>ppt_x</p:attrName>
                                        </p:attrNameLst>
                                      </p:cBhvr>
                                      <p:tavLst>
                                        <p:tav tm="0">
                                          <p:val>
                                            <p:strVal val="#ppt_x-#ppt_w*1.125000"/>
                                          </p:val>
                                        </p:tav>
                                        <p:tav tm="100000">
                                          <p:val>
                                            <p:strVal val="#ppt_x"/>
                                          </p:val>
                                        </p:tav>
                                      </p:tavLst>
                                    </p:anim>
                                    <p:animEffect transition="in" filter="wipe(right)">
                                      <p:cBhvr>
                                        <p:cTn id="45" dur="1000"/>
                                        <p:tgtEl>
                                          <p:spTgt spid="24"/>
                                        </p:tgtEl>
                                      </p:cBhvr>
                                    </p:animEffect>
                                  </p:childTnLst>
                                </p:cTn>
                              </p:par>
                              <p:par>
                                <p:cTn id="46" presetID="12" presetClass="entr" presetSubtype="8" fill="hold" grpId="0" nodeType="withEffect">
                                  <p:stCondLst>
                                    <p:cond delay="4500"/>
                                  </p:stCondLst>
                                  <p:iterate type="lt">
                                    <p:tmPct val="10000"/>
                                  </p:iterate>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p:tgtEl>
                                          <p:spTgt spid="25"/>
                                        </p:tgtEl>
                                        <p:attrNameLst>
                                          <p:attrName>ppt_x</p:attrName>
                                        </p:attrNameLst>
                                      </p:cBhvr>
                                      <p:tavLst>
                                        <p:tav tm="0">
                                          <p:val>
                                            <p:strVal val="#ppt_x-#ppt_w*1.125000"/>
                                          </p:val>
                                        </p:tav>
                                        <p:tav tm="100000">
                                          <p:val>
                                            <p:strVal val="#ppt_x"/>
                                          </p:val>
                                        </p:tav>
                                      </p:tavLst>
                                    </p:anim>
                                    <p:animEffect transition="in" filter="wipe(right)">
                                      <p:cBhvr>
                                        <p:cTn id="49" dur="500"/>
                                        <p:tgtEl>
                                          <p:spTgt spid="25"/>
                                        </p:tgtEl>
                                      </p:cBhvr>
                                    </p:animEffect>
                                  </p:childTnLst>
                                </p:cTn>
                              </p:par>
                              <p:par>
                                <p:cTn id="50" presetID="12" presetClass="entr" presetSubtype="8" fill="hold" grpId="0" nodeType="withEffect">
                                  <p:stCondLst>
                                    <p:cond delay="4500"/>
                                  </p:stCondLst>
                                  <p:iterate type="lt">
                                    <p:tmPct val="10000"/>
                                  </p:iterate>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p:tgtEl>
                                          <p:spTgt spid="26"/>
                                        </p:tgtEl>
                                        <p:attrNameLst>
                                          <p:attrName>ppt_x</p:attrName>
                                        </p:attrNameLst>
                                      </p:cBhvr>
                                      <p:tavLst>
                                        <p:tav tm="0">
                                          <p:val>
                                            <p:strVal val="#ppt_x-#ppt_w*1.125000"/>
                                          </p:val>
                                        </p:tav>
                                        <p:tav tm="100000">
                                          <p:val>
                                            <p:strVal val="#ppt_x"/>
                                          </p:val>
                                        </p:tav>
                                      </p:tavLst>
                                    </p:anim>
                                    <p:animEffect transition="in" filter="wipe(right)">
                                      <p:cBhvr>
                                        <p:cTn id="53" dur="500"/>
                                        <p:tgtEl>
                                          <p:spTgt spid="26"/>
                                        </p:tgtEl>
                                      </p:cBhvr>
                                    </p:animEffect>
                                  </p:childTnLst>
                                </p:cTn>
                              </p:par>
                              <p:par>
                                <p:cTn id="54" presetID="53" presetClass="entr" presetSubtype="16" fill="hold" grpId="0" nodeType="withEffect">
                                  <p:stCondLst>
                                    <p:cond delay="500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par>
                                <p:cTn id="59" presetID="12" presetClass="entr" presetSubtype="8" fill="hold" grpId="0" nodeType="withEffect">
                                  <p:stCondLst>
                                    <p:cond delay="5500"/>
                                  </p:stCondLst>
                                  <p:iterate type="lt">
                                    <p:tmPct val="10000"/>
                                  </p:iterate>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1000"/>
                                        <p:tgtEl>
                                          <p:spTgt spid="27"/>
                                        </p:tgtEl>
                                        <p:attrNameLst>
                                          <p:attrName>ppt_x</p:attrName>
                                        </p:attrNameLst>
                                      </p:cBhvr>
                                      <p:tavLst>
                                        <p:tav tm="0">
                                          <p:val>
                                            <p:strVal val="#ppt_x-#ppt_w*1.125000"/>
                                          </p:val>
                                        </p:tav>
                                        <p:tav tm="100000">
                                          <p:val>
                                            <p:strVal val="#ppt_x"/>
                                          </p:val>
                                        </p:tav>
                                      </p:tavLst>
                                    </p:anim>
                                    <p:animEffect transition="in" filter="wipe(right)">
                                      <p:cBhvr>
                                        <p:cTn id="62" dur="1000"/>
                                        <p:tgtEl>
                                          <p:spTgt spid="27"/>
                                        </p:tgtEl>
                                      </p:cBhvr>
                                    </p:animEffect>
                                  </p:childTnLst>
                                </p:cTn>
                              </p:par>
                              <p:par>
                                <p:cTn id="63" presetID="12" presetClass="entr" presetSubtype="2" fill="hold" grpId="0" nodeType="withEffect">
                                  <p:stCondLst>
                                    <p:cond delay="6000"/>
                                  </p:stCondLst>
                                  <p:iterate type="lt">
                                    <p:tmPct val="10000"/>
                                  </p:iterate>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p:tgtEl>
                                          <p:spTgt spid="29"/>
                                        </p:tgtEl>
                                        <p:attrNameLst>
                                          <p:attrName>ppt_x</p:attrName>
                                        </p:attrNameLst>
                                      </p:cBhvr>
                                      <p:tavLst>
                                        <p:tav tm="0">
                                          <p:val>
                                            <p:strVal val="#ppt_x+#ppt_w*1.125000"/>
                                          </p:val>
                                        </p:tav>
                                        <p:tav tm="100000">
                                          <p:val>
                                            <p:strVal val="#ppt_x"/>
                                          </p:val>
                                        </p:tav>
                                      </p:tavLst>
                                    </p:anim>
                                    <p:animEffect transition="in" filter="wipe(left)">
                                      <p:cBhvr>
                                        <p:cTn id="66" dur="500"/>
                                        <p:tgtEl>
                                          <p:spTgt spid="29"/>
                                        </p:tgtEl>
                                      </p:cBhvr>
                                    </p:animEffect>
                                  </p:childTnLst>
                                </p:cTn>
                              </p:par>
                              <p:par>
                                <p:cTn id="67" presetID="12" presetClass="entr" presetSubtype="2" fill="hold" grpId="0" nodeType="withEffect">
                                  <p:stCondLst>
                                    <p:cond delay="6000"/>
                                  </p:stCondLst>
                                  <p:iterate type="lt">
                                    <p:tmPct val="10000"/>
                                  </p:iterate>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p:tgtEl>
                                          <p:spTgt spid="30"/>
                                        </p:tgtEl>
                                        <p:attrNameLst>
                                          <p:attrName>ppt_x</p:attrName>
                                        </p:attrNameLst>
                                      </p:cBhvr>
                                      <p:tavLst>
                                        <p:tav tm="0">
                                          <p:val>
                                            <p:strVal val="#ppt_x+#ppt_w*1.125000"/>
                                          </p:val>
                                        </p:tav>
                                        <p:tav tm="100000">
                                          <p:val>
                                            <p:strVal val="#ppt_x"/>
                                          </p:val>
                                        </p:tav>
                                      </p:tavLst>
                                    </p:anim>
                                    <p:animEffect transition="in" filter="wipe(left)">
                                      <p:cBhvr>
                                        <p:cTn id="70" dur="500"/>
                                        <p:tgtEl>
                                          <p:spTgt spid="30"/>
                                        </p:tgtEl>
                                      </p:cBhvr>
                                    </p:animEffect>
                                  </p:childTnLst>
                                </p:cTn>
                              </p:par>
                              <p:par>
                                <p:cTn id="71" presetID="53" presetClass="entr" presetSubtype="16" fill="hold" grpId="0" nodeType="withEffect">
                                  <p:stCondLst>
                                    <p:cond delay="650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childTnLst>
                                </p:cTn>
                              </p:par>
                              <p:par>
                                <p:cTn id="76" presetID="12" presetClass="entr" presetSubtype="8" fill="hold" grpId="0" nodeType="withEffect">
                                  <p:stCondLst>
                                    <p:cond delay="7000"/>
                                  </p:stCondLst>
                                  <p:iterate type="lt">
                                    <p:tmPct val="10000"/>
                                  </p:iterate>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1000"/>
                                        <p:tgtEl>
                                          <p:spTgt spid="28"/>
                                        </p:tgtEl>
                                        <p:attrNameLst>
                                          <p:attrName>ppt_x</p:attrName>
                                        </p:attrNameLst>
                                      </p:cBhvr>
                                      <p:tavLst>
                                        <p:tav tm="0">
                                          <p:val>
                                            <p:strVal val="#ppt_x-#ppt_w*1.125000"/>
                                          </p:val>
                                        </p:tav>
                                        <p:tav tm="100000">
                                          <p:val>
                                            <p:strVal val="#ppt_x"/>
                                          </p:val>
                                        </p:tav>
                                      </p:tavLst>
                                    </p:anim>
                                    <p:animEffect transition="in" filter="wipe(right)">
                                      <p:cBhvr>
                                        <p:cTn id="79" dur="1000"/>
                                        <p:tgtEl>
                                          <p:spTgt spid="28"/>
                                        </p:tgtEl>
                                      </p:cBhvr>
                                    </p:animEffect>
                                  </p:childTnLst>
                                </p:cTn>
                              </p:par>
                              <p:par>
                                <p:cTn id="80" presetID="12" presetClass="entr" presetSubtype="8" fill="hold" grpId="0" nodeType="withEffect">
                                  <p:stCondLst>
                                    <p:cond delay="7500"/>
                                  </p:stCondLst>
                                  <p:iterate type="lt">
                                    <p:tmPct val="10000"/>
                                  </p:iterate>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p:tgtEl>
                                          <p:spTgt spid="31"/>
                                        </p:tgtEl>
                                        <p:attrNameLst>
                                          <p:attrName>ppt_x</p:attrName>
                                        </p:attrNameLst>
                                      </p:cBhvr>
                                      <p:tavLst>
                                        <p:tav tm="0">
                                          <p:val>
                                            <p:strVal val="#ppt_x-#ppt_w*1.125000"/>
                                          </p:val>
                                        </p:tav>
                                        <p:tav tm="100000">
                                          <p:val>
                                            <p:strVal val="#ppt_x"/>
                                          </p:val>
                                        </p:tav>
                                      </p:tavLst>
                                    </p:anim>
                                    <p:animEffect transition="in" filter="wipe(right)">
                                      <p:cBhvr>
                                        <p:cTn id="83" dur="500"/>
                                        <p:tgtEl>
                                          <p:spTgt spid="31"/>
                                        </p:tgtEl>
                                      </p:cBhvr>
                                    </p:animEffect>
                                  </p:childTnLst>
                                </p:cTn>
                              </p:par>
                              <p:par>
                                <p:cTn id="84" presetID="12" presetClass="entr" presetSubtype="8" fill="hold" grpId="0" nodeType="withEffect">
                                  <p:stCondLst>
                                    <p:cond delay="7500"/>
                                  </p:stCondLst>
                                  <p:iterate type="lt">
                                    <p:tmPct val="10000"/>
                                  </p:iterate>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p:tgtEl>
                                          <p:spTgt spid="32"/>
                                        </p:tgtEl>
                                        <p:attrNameLst>
                                          <p:attrName>ppt_x</p:attrName>
                                        </p:attrNameLst>
                                      </p:cBhvr>
                                      <p:tavLst>
                                        <p:tav tm="0">
                                          <p:val>
                                            <p:strVal val="#ppt_x-#ppt_w*1.125000"/>
                                          </p:val>
                                        </p:tav>
                                        <p:tav tm="100000">
                                          <p:val>
                                            <p:strVal val="#ppt_x"/>
                                          </p:val>
                                        </p:tav>
                                      </p:tavLst>
                                    </p:anim>
                                    <p:animEffect transition="in" filter="wipe(right)">
                                      <p:cBhvr>
                                        <p:cTn id="87" dur="500"/>
                                        <p:tgtEl>
                                          <p:spTgt spid="32"/>
                                        </p:tgtEl>
                                      </p:cBhvr>
                                    </p:animEffect>
                                  </p:childTnLst>
                                </p:cTn>
                              </p:par>
                              <p:par>
                                <p:cTn id="88" presetID="22" presetClass="entr" presetSubtype="8" fill="hold" nodeType="withEffect">
                                  <p:stCondLst>
                                    <p:cond delay="250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500"/>
                                        <p:tgtEl>
                                          <p:spTgt spid="18"/>
                                        </p:tgtEl>
                                      </p:cBhvr>
                                    </p:animEffect>
                                  </p:childTnLst>
                                </p:cTn>
                              </p:par>
                              <p:par>
                                <p:cTn id="91" presetID="53" presetClass="entr" presetSubtype="16" fill="hold" grpId="0" nodeType="withEffect">
                                  <p:stCondLst>
                                    <p:cond delay="3000"/>
                                  </p:stCondLst>
                                  <p:childTnLst>
                                    <p:set>
                                      <p:cBhvr>
                                        <p:cTn id="92" dur="1" fill="hold">
                                          <p:stCondLst>
                                            <p:cond delay="0"/>
                                          </p:stCondLst>
                                        </p:cTn>
                                        <p:tgtEl>
                                          <p:spTgt spid="35"/>
                                        </p:tgtEl>
                                        <p:attrNameLst>
                                          <p:attrName>style.visibility</p:attrName>
                                        </p:attrNameLst>
                                      </p:cBhvr>
                                      <p:to>
                                        <p:strVal val="visible"/>
                                      </p:to>
                                    </p:set>
                                    <p:anim calcmode="lin" valueType="num">
                                      <p:cBhvr>
                                        <p:cTn id="93" dur="500" fill="hold"/>
                                        <p:tgtEl>
                                          <p:spTgt spid="35"/>
                                        </p:tgtEl>
                                        <p:attrNameLst>
                                          <p:attrName>ppt_w</p:attrName>
                                        </p:attrNameLst>
                                      </p:cBhvr>
                                      <p:tavLst>
                                        <p:tav tm="0">
                                          <p:val>
                                            <p:fltVal val="0"/>
                                          </p:val>
                                        </p:tav>
                                        <p:tav tm="100000">
                                          <p:val>
                                            <p:strVal val="#ppt_w"/>
                                          </p:val>
                                        </p:tav>
                                      </p:tavLst>
                                    </p:anim>
                                    <p:anim calcmode="lin" valueType="num">
                                      <p:cBhvr>
                                        <p:cTn id="94" dur="500" fill="hold"/>
                                        <p:tgtEl>
                                          <p:spTgt spid="35"/>
                                        </p:tgtEl>
                                        <p:attrNameLst>
                                          <p:attrName>ppt_h</p:attrName>
                                        </p:attrNameLst>
                                      </p:cBhvr>
                                      <p:tavLst>
                                        <p:tav tm="0">
                                          <p:val>
                                            <p:fltVal val="0"/>
                                          </p:val>
                                        </p:tav>
                                        <p:tav tm="100000">
                                          <p:val>
                                            <p:strVal val="#ppt_h"/>
                                          </p:val>
                                        </p:tav>
                                      </p:tavLst>
                                    </p:anim>
                                    <p:animEffect transition="in" filter="fade">
                                      <p:cBhvr>
                                        <p:cTn id="9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72378" y="2060848"/>
            <a:ext cx="4863582" cy="1728192"/>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00970" y="4149080"/>
            <a:ext cx="4863582" cy="1728192"/>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897" y="3265820"/>
            <a:ext cx="543739" cy="523220"/>
          </a:xfrm>
          <a:prstGeom prst="rect">
            <a:avLst/>
          </a:prstGeom>
          <a:noFill/>
        </p:spPr>
        <p:txBody>
          <a:bodyPr wrap="none" rtlCol="0">
            <a:spAutoFit/>
          </a:bodyPr>
          <a:lstStyle/>
          <a:p>
            <a:r>
              <a:rPr lang="zh-TW" altLang="en-US" sz="2800" dirty="0">
                <a:solidFill>
                  <a:schemeClr val="bg1"/>
                </a:solidFill>
                <a:latin typeface="Arial" panose="020B0604020202020204" pitchFamily="34" charset="0"/>
                <a:cs typeface="Arial" panose="020B0604020202020204" pitchFamily="34" charset="0"/>
              </a:rPr>
              <a:t>寒</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6216149" y="4167223"/>
            <a:ext cx="543739" cy="523220"/>
          </a:xfrm>
          <a:prstGeom prst="rect">
            <a:avLst/>
          </a:prstGeom>
          <a:noFill/>
        </p:spPr>
        <p:txBody>
          <a:bodyPr wrap="none" rtlCol="0">
            <a:spAutoFit/>
          </a:bodyPr>
          <a:lstStyle/>
          <a:p>
            <a:r>
              <a:rPr lang="zh-TW" altLang="en-US" sz="2800" dirty="0">
                <a:solidFill>
                  <a:schemeClr val="bg1"/>
                </a:solidFill>
                <a:latin typeface="Arial" panose="020B0604020202020204" pitchFamily="34" charset="0"/>
                <a:cs typeface="Arial" panose="020B0604020202020204" pitchFamily="34" charset="0"/>
              </a:rPr>
              <a:t>出</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1" name="文本框 10"/>
          <p:cNvSpPr txBox="1"/>
          <p:nvPr/>
        </p:nvSpPr>
        <p:spPr>
          <a:xfrm>
            <a:off x="6216149" y="3265820"/>
            <a:ext cx="543739" cy="523220"/>
          </a:xfrm>
          <a:prstGeom prst="rect">
            <a:avLst/>
          </a:prstGeom>
          <a:solidFill>
            <a:srgbClr val="53575A"/>
          </a:solidFill>
        </p:spPr>
        <p:txBody>
          <a:bodyPr wrap="none" rtlCol="0">
            <a:spAutoFit/>
          </a:bodyPr>
          <a:lstStyle/>
          <a:p>
            <a:r>
              <a:rPr lang="zh-TW" altLang="en-US" sz="2800" dirty="0">
                <a:solidFill>
                  <a:srgbClr val="F17F42"/>
                </a:solidFill>
                <a:latin typeface="Arial" panose="020B0604020202020204" pitchFamily="34" charset="0"/>
                <a:cs typeface="Arial" panose="020B0604020202020204" pitchFamily="34" charset="0"/>
              </a:rPr>
              <a:t>暑</a:t>
            </a:r>
            <a:endParaRPr lang="zh-CN" altLang="en-US" sz="2800" dirty="0">
              <a:solidFill>
                <a:srgbClr val="F17F42"/>
              </a:solidFill>
              <a:latin typeface="Arial" panose="020B0604020202020204" pitchFamily="34" charset="0"/>
              <a:cs typeface="Arial" panose="020B0604020202020204" pitchFamily="34" charset="0"/>
            </a:endParaRPr>
          </a:p>
        </p:txBody>
      </p:sp>
      <p:sp>
        <p:nvSpPr>
          <p:cNvPr id="12" name="文本框 11"/>
          <p:cNvSpPr txBox="1"/>
          <p:nvPr/>
        </p:nvSpPr>
        <p:spPr>
          <a:xfrm>
            <a:off x="5078535" y="4149080"/>
            <a:ext cx="543739" cy="523220"/>
          </a:xfrm>
          <a:prstGeom prst="rect">
            <a:avLst/>
          </a:prstGeom>
          <a:solidFill>
            <a:srgbClr val="F17F42"/>
          </a:solidFill>
        </p:spPr>
        <p:txBody>
          <a:bodyPr wrap="none" rtlCol="0">
            <a:spAutoFit/>
          </a:bodyPr>
          <a:lstStyle/>
          <a:p>
            <a:r>
              <a:rPr lang="zh-TW" altLang="en-US" sz="2800" dirty="0">
                <a:solidFill>
                  <a:srgbClr val="53575A"/>
                </a:solidFill>
                <a:latin typeface="Arial" panose="020B0604020202020204" pitchFamily="34" charset="0"/>
                <a:cs typeface="Arial" panose="020B0604020202020204" pitchFamily="34" charset="0"/>
              </a:rPr>
              <a:t>花</a:t>
            </a:r>
            <a:endParaRPr lang="zh-CN" altLang="en-US" sz="2800" dirty="0">
              <a:solidFill>
                <a:srgbClr val="53575A"/>
              </a:solidFill>
              <a:latin typeface="Arial" panose="020B0604020202020204" pitchFamily="34" charset="0"/>
              <a:cs typeface="Arial" panose="020B0604020202020204" pitchFamily="34" charset="0"/>
            </a:endParaRPr>
          </a:p>
        </p:txBody>
      </p:sp>
      <p:sp>
        <p:nvSpPr>
          <p:cNvPr id="13" name="文本框 12"/>
          <p:cNvSpPr txBox="1"/>
          <p:nvPr/>
        </p:nvSpPr>
        <p:spPr>
          <a:xfrm>
            <a:off x="6822673" y="4394757"/>
            <a:ext cx="1210588" cy="400110"/>
          </a:xfrm>
          <a:prstGeom prst="rect">
            <a:avLst/>
          </a:prstGeom>
          <a:noFill/>
        </p:spPr>
        <p:txBody>
          <a:bodyPr wrap="none" rtlCol="0">
            <a:spAutoFit/>
          </a:bodyPr>
          <a:lstStyle/>
          <a:p>
            <a:r>
              <a:rPr lang="zh-TW" altLang="en-US" sz="2000" dirty="0">
                <a:solidFill>
                  <a:srgbClr val="F17F42"/>
                </a:solidFill>
                <a:latin typeface="Arial" panose="020B0604020202020204" pitchFamily="34" charset="0"/>
                <a:ea typeface="等线" panose="02010600030101010101" pitchFamily="2" charset="-122"/>
                <a:cs typeface="Arial" panose="020B0604020202020204" pitchFamily="34" charset="0"/>
              </a:rPr>
              <a:t>影響形式</a:t>
            </a:r>
            <a:endParaRPr lang="en-US" altLang="zh-CN" sz="2000" dirty="0">
              <a:solidFill>
                <a:srgbClr val="F17F42"/>
              </a:solidFill>
              <a:latin typeface="Arial" panose="020B0604020202020204" pitchFamily="34" charset="0"/>
              <a:ea typeface="等线" panose="02010600030101010101" pitchFamily="2" charset="-122"/>
              <a:cs typeface="Arial" panose="020B0604020202020204" pitchFamily="34" charset="0"/>
            </a:endParaRPr>
          </a:p>
        </p:txBody>
      </p:sp>
      <p:sp>
        <p:nvSpPr>
          <p:cNvPr id="14" name="矩形 13"/>
          <p:cNvSpPr/>
          <p:nvPr/>
        </p:nvSpPr>
        <p:spPr>
          <a:xfrm>
            <a:off x="6822673" y="4797152"/>
            <a:ext cx="4097863" cy="830997"/>
          </a:xfrm>
          <a:prstGeom prst="rect">
            <a:avLst/>
          </a:prstGeom>
        </p:spPr>
        <p:txBody>
          <a:bodyPr wrap="square">
            <a:spAutoFit/>
          </a:bodyPr>
          <a:lstStyle/>
          <a:p>
            <a:r>
              <a:rPr lang="zh-TW" altLang="en-US" sz="1600" dirty="0">
                <a:solidFill>
                  <a:srgbClr val="F17F42"/>
                </a:solidFill>
                <a:latin typeface="等线" panose="02010600030101010101" pitchFamily="2" charset="-122"/>
                <a:ea typeface="等线" panose="02010600030101010101" pitchFamily="2" charset="-122"/>
              </a:rPr>
              <a:t>個人角色從單純的學校裡陪伴、帶教案的角色，還成為踏入部落裡的人。在有限的時間內，盡可能地融入，去探索</a:t>
            </a:r>
            <a:endParaRPr lang="zh-CN" altLang="en-US" sz="1600" dirty="0">
              <a:solidFill>
                <a:srgbClr val="F17F42"/>
              </a:solidFill>
            </a:endParaRPr>
          </a:p>
        </p:txBody>
      </p:sp>
      <p:sp>
        <p:nvSpPr>
          <p:cNvPr id="15" name="文本框 14"/>
          <p:cNvSpPr txBox="1"/>
          <p:nvPr/>
        </p:nvSpPr>
        <p:spPr>
          <a:xfrm>
            <a:off x="6801566" y="2239943"/>
            <a:ext cx="1210588" cy="400110"/>
          </a:xfrm>
          <a:prstGeom prst="rect">
            <a:avLst/>
          </a:prstGeom>
          <a:noFill/>
        </p:spPr>
        <p:txBody>
          <a:bodyPr wrap="none" rtlCol="0">
            <a:spAutoFit/>
          </a:bodyPr>
          <a:lstStyle/>
          <a:p>
            <a:r>
              <a:rPr lang="zh-TW" altLang="en-US" sz="2000" dirty="0">
                <a:solidFill>
                  <a:srgbClr val="53575A"/>
                </a:solidFill>
                <a:latin typeface="Arial" panose="020B0604020202020204" pitchFamily="34" charset="0"/>
                <a:ea typeface="等线" panose="02010600030101010101" pitchFamily="2" charset="-122"/>
                <a:cs typeface="Arial" panose="020B0604020202020204" pitchFamily="34" charset="0"/>
              </a:rPr>
              <a:t>角色差異</a:t>
            </a:r>
            <a:endParaRPr lang="en-US" altLang="zh-CN" sz="2000" dirty="0">
              <a:solidFill>
                <a:srgbClr val="53575A"/>
              </a:solidFill>
              <a:latin typeface="Arial" panose="020B0604020202020204" pitchFamily="34" charset="0"/>
              <a:ea typeface="等线" panose="02010600030101010101" pitchFamily="2" charset="-122"/>
              <a:cs typeface="Arial" panose="020B0604020202020204" pitchFamily="34" charset="0"/>
            </a:endParaRPr>
          </a:p>
        </p:txBody>
      </p:sp>
      <p:sp>
        <p:nvSpPr>
          <p:cNvPr id="16" name="矩形 15"/>
          <p:cNvSpPr/>
          <p:nvPr/>
        </p:nvSpPr>
        <p:spPr>
          <a:xfrm>
            <a:off x="6801567" y="2642338"/>
            <a:ext cx="3758930" cy="830997"/>
          </a:xfrm>
          <a:prstGeom prst="rect">
            <a:avLst/>
          </a:prstGeom>
        </p:spPr>
        <p:txBody>
          <a:bodyPr wrap="square">
            <a:spAutoFit/>
          </a:bodyPr>
          <a:lstStyle/>
          <a:p>
            <a:r>
              <a:rPr lang="zh-TW" altLang="en-US" sz="1600" dirty="0">
                <a:solidFill>
                  <a:srgbClr val="53575A"/>
                </a:solidFill>
                <a:latin typeface="等线" panose="02010600030101010101" pitchFamily="2" charset="-122"/>
                <a:ea typeface="等线" panose="02010600030101010101" pitchFamily="2" charset="-122"/>
              </a:rPr>
              <a:t>更有機會從不同的角度切入當地的生活</a:t>
            </a:r>
          </a:p>
          <a:p>
            <a:r>
              <a:rPr lang="zh-TW" altLang="en-US" sz="1600" dirty="0">
                <a:solidFill>
                  <a:srgbClr val="53575A"/>
                </a:solidFill>
                <a:latin typeface="等线" panose="02010600030101010101" pitchFamily="2" charset="-122"/>
                <a:ea typeface="等线" panose="02010600030101010101" pitchFamily="2" charset="-122"/>
              </a:rPr>
              <a:t>從社訪、周圍的環境和人去了解他們，更全面</a:t>
            </a:r>
            <a:endParaRPr lang="zh-CN" altLang="en-US" sz="1600" dirty="0">
              <a:solidFill>
                <a:srgbClr val="53575A"/>
              </a:solidFill>
            </a:endParaRPr>
          </a:p>
        </p:txBody>
      </p:sp>
      <p:sp>
        <p:nvSpPr>
          <p:cNvPr id="17" name="文本框 16"/>
          <p:cNvSpPr txBox="1"/>
          <p:nvPr/>
        </p:nvSpPr>
        <p:spPr>
          <a:xfrm>
            <a:off x="1272445" y="2269049"/>
            <a:ext cx="1210588" cy="400110"/>
          </a:xfrm>
          <a:prstGeom prst="rect">
            <a:avLst/>
          </a:prstGeom>
          <a:noFill/>
        </p:spPr>
        <p:txBody>
          <a:bodyPr wrap="none" rtlCol="0">
            <a:spAutoFit/>
          </a:bodyPr>
          <a:lstStyle/>
          <a:p>
            <a:r>
              <a:rPr lang="zh-TW" altLang="en-US" sz="2000" dirty="0">
                <a:solidFill>
                  <a:schemeClr val="bg1"/>
                </a:solidFill>
                <a:latin typeface="Arial" panose="020B0604020202020204" pitchFamily="34" charset="0"/>
                <a:ea typeface="等线" panose="02010600030101010101" pitchFamily="2" charset="-122"/>
                <a:cs typeface="Arial" panose="020B0604020202020204" pitchFamily="34" charset="0"/>
              </a:rPr>
              <a:t>出隊時間</a:t>
            </a:r>
            <a:endParaRPr lang="en-US" altLang="zh-CN" sz="20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
        <p:nvSpPr>
          <p:cNvPr id="18" name="矩形 17"/>
          <p:cNvSpPr/>
          <p:nvPr/>
        </p:nvSpPr>
        <p:spPr>
          <a:xfrm>
            <a:off x="1272445" y="2671444"/>
            <a:ext cx="4097863" cy="584775"/>
          </a:xfrm>
          <a:prstGeom prst="rect">
            <a:avLst/>
          </a:prstGeom>
        </p:spPr>
        <p:txBody>
          <a:bodyPr wrap="square">
            <a:spAutoFit/>
          </a:bodyPr>
          <a:lstStyle/>
          <a:p>
            <a:r>
              <a:rPr lang="zh-TW" altLang="en-US" sz="1600" dirty="0">
                <a:solidFill>
                  <a:schemeClr val="bg1"/>
                </a:solidFill>
                <a:latin typeface="等线" panose="02010600030101010101" pitchFamily="2" charset="-122"/>
                <a:ea typeface="等线" panose="02010600030101010101" pitchFamily="2" charset="-122"/>
              </a:rPr>
              <a:t>寒花比較短，像是有外來的生活</a:t>
            </a:r>
          </a:p>
          <a:p>
            <a:r>
              <a:rPr lang="zh-TW" altLang="en-US" sz="1600" dirty="0">
                <a:solidFill>
                  <a:schemeClr val="bg1"/>
                </a:solidFill>
                <a:latin typeface="等线" panose="02010600030101010101" pitchFamily="2" charset="-122"/>
                <a:ea typeface="等线" panose="02010600030101010101" pitchFamily="2" charset="-122"/>
              </a:rPr>
              <a:t>但在暑出時是跟當地過一樣的生活</a:t>
            </a:r>
          </a:p>
        </p:txBody>
      </p:sp>
      <p:sp>
        <p:nvSpPr>
          <p:cNvPr id="19" name="文本框 18"/>
          <p:cNvSpPr txBox="1"/>
          <p:nvPr/>
        </p:nvSpPr>
        <p:spPr>
          <a:xfrm>
            <a:off x="1272445" y="4394757"/>
            <a:ext cx="1210588" cy="400110"/>
          </a:xfrm>
          <a:prstGeom prst="rect">
            <a:avLst/>
          </a:prstGeom>
          <a:noFill/>
        </p:spPr>
        <p:txBody>
          <a:bodyPr wrap="none" rtlCol="0">
            <a:spAutoFit/>
          </a:bodyPr>
          <a:lstStyle/>
          <a:p>
            <a:r>
              <a:rPr lang="zh-TW" altLang="en-US" sz="2000" dirty="0">
                <a:solidFill>
                  <a:srgbClr val="53575A"/>
                </a:solidFill>
                <a:latin typeface="Arial" panose="020B0604020202020204" pitchFamily="34" charset="0"/>
                <a:ea typeface="等线" panose="02010600030101010101" pitchFamily="2" charset="-122"/>
                <a:cs typeface="Arial" panose="020B0604020202020204" pitchFamily="34" charset="0"/>
              </a:rPr>
              <a:t>自我心態</a:t>
            </a:r>
            <a:endParaRPr lang="en-US" altLang="zh-CN" sz="2000" dirty="0">
              <a:solidFill>
                <a:srgbClr val="53575A"/>
              </a:solidFill>
              <a:latin typeface="Arial" panose="020B0604020202020204" pitchFamily="34" charset="0"/>
              <a:ea typeface="等线" panose="02010600030101010101" pitchFamily="2" charset="-122"/>
              <a:cs typeface="Arial" panose="020B0604020202020204" pitchFamily="34" charset="0"/>
            </a:endParaRPr>
          </a:p>
        </p:txBody>
      </p:sp>
      <p:sp>
        <p:nvSpPr>
          <p:cNvPr id="20" name="矩形 19"/>
          <p:cNvSpPr/>
          <p:nvPr/>
        </p:nvSpPr>
        <p:spPr>
          <a:xfrm>
            <a:off x="1272446" y="4797152"/>
            <a:ext cx="3806090" cy="830997"/>
          </a:xfrm>
          <a:prstGeom prst="rect">
            <a:avLst/>
          </a:prstGeom>
        </p:spPr>
        <p:txBody>
          <a:bodyPr wrap="square">
            <a:spAutoFit/>
          </a:bodyPr>
          <a:lstStyle/>
          <a:p>
            <a:r>
              <a:rPr lang="zh-TW" altLang="en-US" sz="1600" dirty="0">
                <a:solidFill>
                  <a:srgbClr val="53575A"/>
                </a:solidFill>
                <a:latin typeface="等线" panose="02010600030101010101" pitchFamily="2" charset="-122"/>
                <a:ea typeface="等线" panose="02010600030101010101" pitchFamily="2" charset="-122"/>
              </a:rPr>
              <a:t>主動、自我揭露（</a:t>
            </a:r>
            <a:r>
              <a:rPr lang="en-US" altLang="zh-TW" sz="1600" dirty="0">
                <a:solidFill>
                  <a:srgbClr val="53575A"/>
                </a:solidFill>
                <a:latin typeface="等线" panose="02010600030101010101" pitchFamily="2" charset="-122"/>
                <a:ea typeface="等线" panose="02010600030101010101" pitchFamily="2" charset="-122"/>
              </a:rPr>
              <a:t>-&gt;</a:t>
            </a:r>
            <a:r>
              <a:rPr lang="zh-TW" altLang="en-US" sz="1600" dirty="0">
                <a:solidFill>
                  <a:srgbClr val="53575A"/>
                </a:solidFill>
                <a:latin typeface="等线" panose="02010600030101010101" pitchFamily="2" charset="-122"/>
                <a:ea typeface="等线" panose="02010600030101010101" pitchFamily="2" charset="-122"/>
              </a:rPr>
              <a:t>維持、建立關係）、平等（對小孩）夥伴、對等的關係</a:t>
            </a:r>
          </a:p>
          <a:p>
            <a:r>
              <a:rPr lang="zh-TW" altLang="en-US" sz="1600" dirty="0">
                <a:solidFill>
                  <a:srgbClr val="53575A"/>
                </a:solidFill>
                <a:latin typeface="等线" panose="02010600030101010101" pitchFamily="2" charset="-122"/>
                <a:ea typeface="等线" panose="02010600030101010101" pitchFamily="2" charset="-122"/>
              </a:rPr>
              <a:t>       （對部落）開放、了解和理解</a:t>
            </a:r>
            <a:endParaRPr lang="zh-CN" altLang="en-US" sz="1600" dirty="0">
              <a:solidFill>
                <a:srgbClr val="53575A"/>
              </a:solidFill>
            </a:endParaRPr>
          </a:p>
        </p:txBody>
      </p:sp>
      <p:sp>
        <p:nvSpPr>
          <p:cNvPr id="21" name="文本框 20"/>
          <p:cNvSpPr txBox="1"/>
          <p:nvPr/>
        </p:nvSpPr>
        <p:spPr>
          <a:xfrm>
            <a:off x="4926449" y="242094"/>
            <a:ext cx="2339102" cy="461665"/>
          </a:xfrm>
          <a:prstGeom prst="rect">
            <a:avLst/>
          </a:prstGeom>
          <a:noFill/>
        </p:spPr>
        <p:txBody>
          <a:bodyPr wrap="none" rtlCol="0">
            <a:spAutoFit/>
          </a:bodyPr>
          <a:lstStyle/>
          <a:p>
            <a:r>
              <a:rPr lang="zh-TW" altLang="en-US"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寒花、暑出差別</a:t>
            </a:r>
            <a:endParaRPr lang="en-US" altLang="zh-CN" sz="2400" dirty="0">
              <a:solidFill>
                <a:srgbClr val="F17F42"/>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5558982" y="75300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040629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barn(outVertical)">
                                      <p:cBhvr>
                                        <p:cTn id="10" dur="500"/>
                                        <p:tgtEl>
                                          <p:spTgt spid="21"/>
                                        </p:tgtEl>
                                      </p:cBhvr>
                                    </p:animEffect>
                                  </p:childTnLst>
                                </p:cTn>
                              </p:par>
                              <p:par>
                                <p:cTn id="11" presetID="2" presetClass="entr" presetSubtype="2" decel="10000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1+#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10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5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1000" fill="hold"/>
                                        <p:tgtEl>
                                          <p:spTgt spid="15"/>
                                        </p:tgtEl>
                                        <p:attrNameLst>
                                          <p:attrName>ppt_x</p:attrName>
                                        </p:attrNameLst>
                                      </p:cBhvr>
                                      <p:tavLst>
                                        <p:tav tm="0">
                                          <p:val>
                                            <p:strVal val="0-#ppt_w/2"/>
                                          </p:val>
                                        </p:tav>
                                        <p:tav tm="100000">
                                          <p:val>
                                            <p:strVal val="#ppt_x"/>
                                          </p:val>
                                        </p:tav>
                                      </p:tavLst>
                                    </p:anim>
                                    <p:anim calcmode="lin" valueType="num">
                                      <p:cBhvr additive="base">
                                        <p:cTn id="22" dur="10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15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1000" fill="hold"/>
                                        <p:tgtEl>
                                          <p:spTgt spid="16"/>
                                        </p:tgtEl>
                                        <p:attrNameLst>
                                          <p:attrName>ppt_x</p:attrName>
                                        </p:attrNameLst>
                                      </p:cBhvr>
                                      <p:tavLst>
                                        <p:tav tm="0">
                                          <p:val>
                                            <p:strVal val="0-#ppt_w/2"/>
                                          </p:val>
                                        </p:tav>
                                        <p:tav tm="100000">
                                          <p:val>
                                            <p:strVal val="#ppt_x"/>
                                          </p:val>
                                        </p:tav>
                                      </p:tavLst>
                                    </p:anim>
                                    <p:anim calcmode="lin" valueType="num">
                                      <p:cBhvr additive="base">
                                        <p:cTn id="26" dur="10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150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1000" fill="hold"/>
                                        <p:tgtEl>
                                          <p:spTgt spid="19"/>
                                        </p:tgtEl>
                                        <p:attrNameLst>
                                          <p:attrName>ppt_x</p:attrName>
                                        </p:attrNameLst>
                                      </p:cBhvr>
                                      <p:tavLst>
                                        <p:tav tm="0">
                                          <p:val>
                                            <p:strVal val="1+#ppt_w/2"/>
                                          </p:val>
                                        </p:tav>
                                        <p:tav tm="100000">
                                          <p:val>
                                            <p:strVal val="#ppt_x"/>
                                          </p:val>
                                        </p:tav>
                                      </p:tavLst>
                                    </p:anim>
                                    <p:anim calcmode="lin" valueType="num">
                                      <p:cBhvr additive="base">
                                        <p:cTn id="30" dur="10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5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1000" fill="hold"/>
                                        <p:tgtEl>
                                          <p:spTgt spid="20"/>
                                        </p:tgtEl>
                                        <p:attrNameLst>
                                          <p:attrName>ppt_x</p:attrName>
                                        </p:attrNameLst>
                                      </p:cBhvr>
                                      <p:tavLst>
                                        <p:tav tm="0">
                                          <p:val>
                                            <p:strVal val="1+#ppt_w/2"/>
                                          </p:val>
                                        </p:tav>
                                        <p:tav tm="100000">
                                          <p:val>
                                            <p:strVal val="#ppt_x"/>
                                          </p:val>
                                        </p:tav>
                                      </p:tavLst>
                                    </p:anim>
                                    <p:anim calcmode="lin" valueType="num">
                                      <p:cBhvr additive="base">
                                        <p:cTn id="34" dur="1000" fill="hold"/>
                                        <p:tgtEl>
                                          <p:spTgt spid="20"/>
                                        </p:tgtEl>
                                        <p:attrNameLst>
                                          <p:attrName>ppt_y</p:attrName>
                                        </p:attrNameLst>
                                      </p:cBhvr>
                                      <p:tavLst>
                                        <p:tav tm="0">
                                          <p:val>
                                            <p:strVal val="#ppt_y"/>
                                          </p:val>
                                        </p:tav>
                                        <p:tav tm="100000">
                                          <p:val>
                                            <p:strVal val="#ppt_y"/>
                                          </p:val>
                                        </p:tav>
                                      </p:tavLst>
                                    </p:anim>
                                  </p:childTnLst>
                                </p:cTn>
                              </p:par>
                              <p:par>
                                <p:cTn id="35" presetID="53" presetClass="entr" presetSubtype="16" fill="hold" grpId="0" nodeType="withEffect">
                                  <p:stCondLst>
                                    <p:cond delay="125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1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175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125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par>
                                <p:cTn id="64" presetID="10" presetClass="entr" presetSubtype="0" fill="hold" grpId="0" nodeType="withEffect">
                                  <p:stCondLst>
                                    <p:cond delay="125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3" grpId="0"/>
      <p:bldP spid="14" grpId="0"/>
      <p:bldP spid="15" grpId="0"/>
      <p:bldP spid="16" grpId="0"/>
      <p:bldP spid="17" grpId="0"/>
      <p:bldP spid="18" grpId="0"/>
      <p:bldP spid="19" grpId="0"/>
      <p:bldP spid="20" grpId="0"/>
      <p:bldP spid="21"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35360" y="332656"/>
            <a:ext cx="11305256" cy="923330"/>
          </a:xfrm>
          <a:prstGeom prst="rect">
            <a:avLst/>
          </a:prstGeom>
          <a:noFill/>
        </p:spPr>
        <p:txBody>
          <a:bodyPr wrap="square" rtlCol="0">
            <a:spAutoFit/>
          </a:bodyPr>
          <a:lstStyle/>
          <a:p>
            <a:pPr algn="ctr"/>
            <a:r>
              <a:rPr lang="en-US" altLang="zh-TW"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a:t>
            </a:r>
            <a:r>
              <a:rPr lang="zh-TW" altLang="en-US"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討論時間</a:t>
            </a:r>
            <a:r>
              <a:rPr lang="en-US" altLang="zh-TW"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a:t>
            </a:r>
            <a:endParaRPr lang="zh-CN" altLang="en-US" sz="5400" dirty="0">
              <a:solidFill>
                <a:srgbClr val="F17F42"/>
              </a:solidFill>
              <a:latin typeface="標楷體" panose="03000509000000000000" pitchFamily="65" charset="-120"/>
              <a:ea typeface="標楷體" panose="03000509000000000000" pitchFamily="65" charset="-120"/>
              <a:cs typeface="Arial" panose="020B0604020202020204" pitchFamily="34" charset="0"/>
            </a:endParaRPr>
          </a:p>
        </p:txBody>
      </p:sp>
      <p:sp>
        <p:nvSpPr>
          <p:cNvPr id="15" name="文本框 9">
            <a:extLst>
              <a:ext uri="{FF2B5EF4-FFF2-40B4-BE49-F238E27FC236}">
                <a16:creationId xmlns:a16="http://schemas.microsoft.com/office/drawing/2014/main" id="{80A247C3-658E-47A0-BAFC-8C6A4F8D636D}"/>
              </a:ext>
            </a:extLst>
          </p:cNvPr>
          <p:cNvSpPr txBox="1"/>
          <p:nvPr/>
        </p:nvSpPr>
        <p:spPr>
          <a:xfrm>
            <a:off x="1901534" y="1916832"/>
            <a:ext cx="8172908" cy="1938992"/>
          </a:xfrm>
          <a:prstGeom prst="rect">
            <a:avLst/>
          </a:prstGeom>
          <a:noFill/>
        </p:spPr>
        <p:txBody>
          <a:bodyPr wrap="square" rtlCol="0">
            <a:spAutoFit/>
          </a:bodyPr>
          <a:lstStyle/>
          <a:p>
            <a:r>
              <a:rPr lang="zh-TW" altLang="en-US" sz="4000" dirty="0">
                <a:ea typeface="標楷體" panose="03000509000000000000" pitchFamily="65" charset="-120"/>
              </a:rPr>
              <a:t>你認為寒花與暑出還有何種不同點</a:t>
            </a:r>
            <a:r>
              <a:rPr lang="en-US" altLang="zh-TW" sz="4000" dirty="0">
                <a:ea typeface="標楷體" panose="03000509000000000000" pitchFamily="65" charset="-120"/>
              </a:rPr>
              <a:t>?</a:t>
            </a:r>
          </a:p>
          <a:p>
            <a:r>
              <a:rPr lang="zh-TW" altLang="en-US" sz="4000" dirty="0">
                <a:ea typeface="標楷體" panose="03000509000000000000" pitchFamily="65" charset="-120"/>
              </a:rPr>
              <a:t>另外，你想要在出隊時為這個部落帶來什麼</a:t>
            </a:r>
            <a:r>
              <a:rPr lang="en-US" altLang="zh-TW" sz="4000" dirty="0">
                <a:ea typeface="標楷體" panose="03000509000000000000" pitchFamily="65" charset="-120"/>
              </a:rPr>
              <a:t>?</a:t>
            </a:r>
            <a:endParaRPr lang="zh-TW" altLang="en-US" sz="4000" dirty="0">
              <a:ea typeface="標楷體" panose="03000509000000000000" pitchFamily="65" charset="-120"/>
            </a:endParaRPr>
          </a:p>
        </p:txBody>
      </p:sp>
    </p:spTree>
    <p:extLst>
      <p:ext uri="{BB962C8B-B14F-4D97-AF65-F5344CB8AC3E}">
        <p14:creationId xmlns:p14="http://schemas.microsoft.com/office/powerpoint/2010/main" val="1016057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0"/>
                                        <p:tgtEl>
                                          <p:spTgt spid="13"/>
                                        </p:tgtEl>
                                      </p:cBhvr>
                                    </p:animEffect>
                                  </p:childTnLst>
                                </p:cTn>
                              </p:par>
                            </p:childTnLst>
                          </p:cTn>
                        </p:par>
                        <p:par>
                          <p:cTn id="14" fill="hold">
                            <p:stCondLst>
                              <p:cond delay="6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anim calcmode="lin" valueType="num">
                                      <p:cBhvr>
                                        <p:cTn id="1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六边形 15"/>
          <p:cNvSpPr/>
          <p:nvPr/>
        </p:nvSpPr>
        <p:spPr>
          <a:xfrm rot="5400000">
            <a:off x="6596331" y="4349954"/>
            <a:ext cx="546469" cy="471094"/>
          </a:xfrm>
          <a:prstGeom prst="hexagon">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5400000">
            <a:off x="2243490" y="1919955"/>
            <a:ext cx="2133524" cy="1839245"/>
          </a:xfrm>
          <a:prstGeom prst="hexagon">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5400000">
            <a:off x="3212557" y="3743352"/>
            <a:ext cx="2133524" cy="1839245"/>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268341" y="3746871"/>
            <a:ext cx="2133524" cy="1839245"/>
          </a:xfrm>
          <a:prstGeom prst="hexagon">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246508" y="2987660"/>
            <a:ext cx="2492990" cy="369332"/>
          </a:xfrm>
          <a:prstGeom prst="rect">
            <a:avLst/>
          </a:prstGeom>
          <a:noFill/>
        </p:spPr>
        <p:txBody>
          <a:bodyPr wrap="non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共鳴和適當的自我揭露</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15" name="矩形 14"/>
          <p:cNvSpPr/>
          <p:nvPr/>
        </p:nvSpPr>
        <p:spPr>
          <a:xfrm>
            <a:off x="7246508" y="3337828"/>
            <a:ext cx="4178084" cy="738664"/>
          </a:xfrm>
          <a:prstGeom prst="rect">
            <a:avLst/>
          </a:prstGeom>
        </p:spPr>
        <p:txBody>
          <a:bodyPr wrap="square">
            <a:spAutoFit/>
          </a:bodyPr>
          <a:lstStyle/>
          <a:p>
            <a:r>
              <a:rPr lang="zh-TW" altLang="en-US" sz="1400" dirty="0">
                <a:solidFill>
                  <a:srgbClr val="131313"/>
                </a:solidFill>
                <a:latin typeface="等线" panose="02010600030101010101" pitchFamily="2" charset="-122"/>
                <a:ea typeface="等线" panose="02010600030101010101" pitchFamily="2" charset="-122"/>
              </a:rPr>
              <a:t>和他人建立關係時，除了同理、不批判這些外，與小孩的談話中尋找與自己生命經驗的共鳴之處，能在建立關係上有更好的效果。</a:t>
            </a:r>
            <a:endParaRPr lang="zh-CN" altLang="en-US" sz="1400" dirty="0"/>
          </a:p>
        </p:txBody>
      </p:sp>
      <p:sp>
        <p:nvSpPr>
          <p:cNvPr id="17" name="文本框 16"/>
          <p:cNvSpPr txBox="1"/>
          <p:nvPr/>
        </p:nvSpPr>
        <p:spPr>
          <a:xfrm>
            <a:off x="7246508" y="4283804"/>
            <a:ext cx="2262158" cy="369332"/>
          </a:xfrm>
          <a:prstGeom prst="rect">
            <a:avLst/>
          </a:prstGeom>
          <a:noFill/>
        </p:spPr>
        <p:txBody>
          <a:bodyPr wrap="non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好好開始、好好結束</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18" name="矩形 17"/>
          <p:cNvSpPr/>
          <p:nvPr/>
        </p:nvSpPr>
        <p:spPr>
          <a:xfrm>
            <a:off x="7246508" y="4633972"/>
            <a:ext cx="4178084" cy="738664"/>
          </a:xfrm>
          <a:prstGeom prst="rect">
            <a:avLst/>
          </a:prstGeom>
        </p:spPr>
        <p:txBody>
          <a:bodyPr wrap="square">
            <a:spAutoFit/>
          </a:bodyPr>
          <a:lstStyle/>
          <a:p>
            <a:r>
              <a:rPr lang="zh-TW" altLang="en-US" sz="1400" dirty="0">
                <a:solidFill>
                  <a:srgbClr val="131313"/>
                </a:solidFill>
                <a:latin typeface="等线" panose="02010600030101010101" pitchFamily="2" charset="-122"/>
                <a:ea typeface="等线" panose="02010600030101010101" pitchFamily="2" charset="-122"/>
              </a:rPr>
              <a:t>我們有一天也會回家，好好結束，跟這群在這裡遇到的人好好說再見，一部分是對他們接納我們的感謝，另一部分來是下一次美好的開端。</a:t>
            </a:r>
            <a:endParaRPr lang="zh-CN" altLang="en-US" sz="1400" dirty="0"/>
          </a:p>
        </p:txBody>
      </p:sp>
      <p:sp>
        <p:nvSpPr>
          <p:cNvPr id="20" name="文本框 19"/>
          <p:cNvSpPr txBox="1"/>
          <p:nvPr/>
        </p:nvSpPr>
        <p:spPr>
          <a:xfrm>
            <a:off x="7246508" y="5435932"/>
            <a:ext cx="1569660" cy="369332"/>
          </a:xfrm>
          <a:prstGeom prst="rect">
            <a:avLst/>
          </a:prstGeom>
          <a:noFill/>
        </p:spPr>
        <p:txBody>
          <a:bodyPr wrap="none" rtlCol="0">
            <a:spAutoFit/>
          </a:bodyPr>
          <a:lstStyle/>
          <a:p>
            <a:r>
              <a:rPr lang="zh-TW" altLang="en-US" dirty="0">
                <a:solidFill>
                  <a:srgbClr val="131313"/>
                </a:solidFill>
                <a:latin typeface="Arial" panose="020B0604020202020204" pitchFamily="34" charset="0"/>
                <a:ea typeface="等线" panose="02010600030101010101" pitchFamily="2" charset="-122"/>
                <a:cs typeface="Arial" panose="020B0604020202020204" pitchFamily="34" charset="0"/>
              </a:rPr>
              <a:t>有相似的連結</a:t>
            </a:r>
            <a:endParaRPr lang="en-US" altLang="zh-CN"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21" name="矩形 20"/>
          <p:cNvSpPr/>
          <p:nvPr/>
        </p:nvSpPr>
        <p:spPr>
          <a:xfrm>
            <a:off x="7246508" y="5786100"/>
            <a:ext cx="4178084" cy="738664"/>
          </a:xfrm>
          <a:prstGeom prst="rect">
            <a:avLst/>
          </a:prstGeom>
        </p:spPr>
        <p:txBody>
          <a:bodyPr wrap="square">
            <a:spAutoFit/>
          </a:bodyPr>
          <a:lstStyle/>
          <a:p>
            <a:r>
              <a:rPr lang="zh-TW" altLang="en-US" sz="1400" dirty="0">
                <a:solidFill>
                  <a:srgbClr val="131313"/>
                </a:solidFill>
                <a:latin typeface="等线" panose="02010600030101010101" pitchFamily="2" charset="-122"/>
                <a:ea typeface="等线" panose="02010600030101010101" pitchFamily="2" charset="-122"/>
              </a:rPr>
              <a:t>在長期的出隊裡，雖然不可能百分之百和當地過著一樣的生活，但是可以更相似也更貼近當地的生活，與他們有相似的連結。</a:t>
            </a:r>
            <a:endParaRPr lang="zh-CN" altLang="en-US" sz="1400" dirty="0"/>
          </a:p>
        </p:txBody>
      </p:sp>
      <p:sp>
        <p:nvSpPr>
          <p:cNvPr id="22" name="矩形 21"/>
          <p:cNvSpPr/>
          <p:nvPr/>
        </p:nvSpPr>
        <p:spPr>
          <a:xfrm>
            <a:off x="6633017" y="1377620"/>
            <a:ext cx="1620957" cy="523220"/>
          </a:xfrm>
          <a:prstGeom prst="rect">
            <a:avLst/>
          </a:prstGeom>
        </p:spPr>
        <p:txBody>
          <a:bodyPr wrap="none">
            <a:spAutoFit/>
          </a:bodyPr>
          <a:lstStyle/>
          <a:p>
            <a:r>
              <a:rPr lang="zh-TW" altLang="en-US" sz="2800" dirty="0">
                <a:solidFill>
                  <a:srgbClr val="131313"/>
                </a:solidFill>
                <a:latin typeface="Arial" panose="020B0604020202020204" pitchFamily="34" charset="0"/>
                <a:ea typeface="微软雅黑 Light" panose="020B0502040204020203" pitchFamily="34" charset="-122"/>
                <a:cs typeface="Arial" panose="020B0604020202020204" pitchFamily="34" charset="0"/>
              </a:rPr>
              <a:t>建立關係</a:t>
            </a:r>
            <a:endParaRPr lang="zh-CN" altLang="en-US" sz="2800" dirty="0"/>
          </a:p>
        </p:txBody>
      </p:sp>
      <p:sp>
        <p:nvSpPr>
          <p:cNvPr id="23" name="矩形 22"/>
          <p:cNvSpPr/>
          <p:nvPr/>
        </p:nvSpPr>
        <p:spPr>
          <a:xfrm>
            <a:off x="6633016" y="1897668"/>
            <a:ext cx="5558984" cy="584775"/>
          </a:xfrm>
          <a:prstGeom prst="rect">
            <a:avLst/>
          </a:prstGeom>
        </p:spPr>
        <p:txBody>
          <a:bodyPr wrap="square">
            <a:spAutoFit/>
          </a:bodyPr>
          <a:lstStyle/>
          <a:p>
            <a:r>
              <a:rPr lang="zh-TW" altLang="en-US" sz="1600" dirty="0">
                <a:solidFill>
                  <a:srgbClr val="131313"/>
                </a:solidFill>
                <a:latin typeface="等线" panose="02010600030101010101" pitchFamily="2" charset="-122"/>
                <a:ea typeface="等线" panose="02010600030101010101" pitchFamily="2" charset="-122"/>
              </a:rPr>
              <a:t>當出隊時間從短期轉為長期時，我們和服務對象、甚至是當地，建立的不只是一段關係，更是一段需要維持的關係。</a:t>
            </a: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332" y="3948245"/>
            <a:ext cx="854474" cy="854474"/>
          </a:xfrm>
          <a:prstGeom prst="rect">
            <a:avLst/>
          </a:prstGeom>
        </p:spPr>
      </p:pic>
      <p:sp>
        <p:nvSpPr>
          <p:cNvPr id="28" name="文本框 27"/>
          <p:cNvSpPr txBox="1"/>
          <p:nvPr/>
        </p:nvSpPr>
        <p:spPr>
          <a:xfrm>
            <a:off x="1487488" y="4950967"/>
            <a:ext cx="1569660" cy="276999"/>
          </a:xfrm>
          <a:prstGeom prst="rect">
            <a:avLst/>
          </a:prstGeom>
          <a:noFill/>
        </p:spPr>
        <p:txBody>
          <a:bodyPr wrap="none" rtlCol="0">
            <a:spAutoFit/>
          </a:bodyPr>
          <a:lstStyle/>
          <a:p>
            <a:r>
              <a:rPr lang="zh-TW" altLang="en-US" sz="1200" dirty="0">
                <a:solidFill>
                  <a:schemeClr val="bg1"/>
                </a:solidFill>
                <a:latin typeface="Arial" panose="020B0604020202020204" pitchFamily="34" charset="0"/>
                <a:ea typeface="等线" panose="02010600030101010101" pitchFamily="2" charset="-122"/>
                <a:cs typeface="Arial" panose="020B0604020202020204" pitchFamily="34" charset="0"/>
              </a:rPr>
              <a:t>好好開始、好好結束</a:t>
            </a:r>
            <a:endParaRPr lang="en-US" altLang="zh-CN" sz="12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
        <p:nvSpPr>
          <p:cNvPr id="29" name="文本框 28"/>
          <p:cNvSpPr txBox="1"/>
          <p:nvPr/>
        </p:nvSpPr>
        <p:spPr>
          <a:xfrm>
            <a:off x="2423592" y="3194160"/>
            <a:ext cx="1723549" cy="276999"/>
          </a:xfrm>
          <a:prstGeom prst="rect">
            <a:avLst/>
          </a:prstGeom>
          <a:noFill/>
        </p:spPr>
        <p:txBody>
          <a:bodyPr wrap="none" rtlCol="0">
            <a:spAutoFit/>
          </a:bodyPr>
          <a:lstStyle/>
          <a:p>
            <a:r>
              <a:rPr lang="zh-TW" altLang="en-US" sz="1200" dirty="0">
                <a:solidFill>
                  <a:schemeClr val="bg1"/>
                </a:solidFill>
                <a:latin typeface="Arial" panose="020B0604020202020204" pitchFamily="34" charset="0"/>
                <a:ea typeface="等线" panose="02010600030101010101" pitchFamily="2" charset="-122"/>
                <a:cs typeface="Arial" panose="020B0604020202020204" pitchFamily="34" charset="0"/>
              </a:rPr>
              <a:t>共鳴和適當的自我揭露</a:t>
            </a:r>
            <a:endParaRPr lang="en-US" altLang="zh-CN" sz="12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
        <p:nvSpPr>
          <p:cNvPr id="30" name="文本框 29"/>
          <p:cNvSpPr txBox="1"/>
          <p:nvPr/>
        </p:nvSpPr>
        <p:spPr>
          <a:xfrm>
            <a:off x="3735158" y="4950967"/>
            <a:ext cx="1107996" cy="276999"/>
          </a:xfrm>
          <a:prstGeom prst="rect">
            <a:avLst/>
          </a:prstGeom>
          <a:noFill/>
        </p:spPr>
        <p:txBody>
          <a:bodyPr wrap="none" rtlCol="0">
            <a:spAutoFit/>
          </a:bodyPr>
          <a:lstStyle/>
          <a:p>
            <a:r>
              <a:rPr lang="zh-TW" altLang="en-US" sz="1200" dirty="0">
                <a:solidFill>
                  <a:schemeClr val="bg1"/>
                </a:solidFill>
                <a:latin typeface="Arial" panose="020B0604020202020204" pitchFamily="34" charset="0"/>
                <a:ea typeface="等线" panose="02010600030101010101" pitchFamily="2" charset="-122"/>
                <a:cs typeface="Arial" panose="020B0604020202020204" pitchFamily="34" charset="0"/>
              </a:rPr>
              <a:t>有相似的連結</a:t>
            </a:r>
            <a:endParaRPr lang="en-US" altLang="zh-CN" sz="12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grpSp>
        <p:nvGrpSpPr>
          <p:cNvPr id="2" name="组合 1"/>
          <p:cNvGrpSpPr/>
          <p:nvPr/>
        </p:nvGrpSpPr>
        <p:grpSpPr>
          <a:xfrm>
            <a:off x="6633018" y="3026546"/>
            <a:ext cx="471094" cy="1776173"/>
            <a:chOff x="6633018" y="3026546"/>
            <a:chExt cx="471094" cy="1776173"/>
          </a:xfrm>
        </p:grpSpPr>
        <p:sp>
          <p:nvSpPr>
            <p:cNvPr id="12" name="六边形 11"/>
            <p:cNvSpPr/>
            <p:nvPr/>
          </p:nvSpPr>
          <p:spPr>
            <a:xfrm rot="5400000">
              <a:off x="6595330" y="3064234"/>
              <a:ext cx="546469" cy="471094"/>
            </a:xfrm>
            <a:prstGeom prst="hexagon">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1885" y="4368284"/>
              <a:ext cx="434435" cy="434435"/>
            </a:xfrm>
            <a:prstGeom prst="rect">
              <a:avLst/>
            </a:prstGeom>
          </p:spPr>
        </p:pic>
      </p:grpSp>
      <p:grpSp>
        <p:nvGrpSpPr>
          <p:cNvPr id="4" name="组合 3"/>
          <p:cNvGrpSpPr/>
          <p:nvPr/>
        </p:nvGrpSpPr>
        <p:grpSpPr>
          <a:xfrm>
            <a:off x="6633018" y="5474818"/>
            <a:ext cx="471094" cy="546469"/>
            <a:chOff x="6633018" y="5474818"/>
            <a:chExt cx="471094" cy="546469"/>
          </a:xfrm>
        </p:grpSpPr>
        <p:sp>
          <p:nvSpPr>
            <p:cNvPr id="19" name="六边形 18"/>
            <p:cNvSpPr/>
            <p:nvPr/>
          </p:nvSpPr>
          <p:spPr>
            <a:xfrm rot="5400000">
              <a:off x="6595330" y="5512506"/>
              <a:ext cx="546469" cy="471094"/>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1885" y="5572799"/>
              <a:ext cx="366652" cy="366652"/>
            </a:xfrm>
            <a:prstGeom prst="rect">
              <a:avLst/>
            </a:prstGeom>
          </p:spPr>
        </p:pic>
      </p:grpSp>
      <p:sp>
        <p:nvSpPr>
          <p:cNvPr id="36" name="文本框 35"/>
          <p:cNvSpPr txBox="1"/>
          <p:nvPr/>
        </p:nvSpPr>
        <p:spPr>
          <a:xfrm>
            <a:off x="4379023" y="235089"/>
            <a:ext cx="3433953" cy="461665"/>
          </a:xfrm>
          <a:prstGeom prst="rect">
            <a:avLst/>
          </a:prstGeom>
          <a:noFill/>
        </p:spPr>
        <p:txBody>
          <a:bodyPr wrap="none" rtlCol="0">
            <a:spAutoFit/>
          </a:bodyPr>
          <a:lstStyle/>
          <a:p>
            <a:r>
              <a:rPr lang="zh-TW" altLang="en-US"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如何與當地人建立關係</a:t>
            </a:r>
            <a:r>
              <a:rPr lang="en-US" altLang="zh-TW"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a:t>
            </a:r>
            <a:endParaRPr lang="en-US" altLang="zh-CN" sz="2400" dirty="0">
              <a:solidFill>
                <a:srgbClr val="F17F42"/>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37" name="矩形 36"/>
          <p:cNvSpPr/>
          <p:nvPr/>
        </p:nvSpPr>
        <p:spPr>
          <a:xfrm>
            <a:off x="5558982" y="75300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4" name="图片 26">
            <a:extLst>
              <a:ext uri="{FF2B5EF4-FFF2-40B4-BE49-F238E27FC236}">
                <a16:creationId xmlns:a16="http://schemas.microsoft.com/office/drawing/2014/main" id="{9A34146A-6401-4A0E-BD87-4F7DA1456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262" y="3762832"/>
            <a:ext cx="1127859" cy="1127859"/>
          </a:xfrm>
          <a:prstGeom prst="rect">
            <a:avLst/>
          </a:prstGeom>
        </p:spPr>
      </p:pic>
      <p:pic>
        <p:nvPicPr>
          <p:cNvPr id="35" name="图片 14">
            <a:extLst>
              <a:ext uri="{FF2B5EF4-FFF2-40B4-BE49-F238E27FC236}">
                <a16:creationId xmlns:a16="http://schemas.microsoft.com/office/drawing/2014/main" id="{C2A618A9-DA1D-42ED-8680-EE11CEDABE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6360" y="2076859"/>
            <a:ext cx="1117301" cy="1117301"/>
          </a:xfrm>
          <a:prstGeom prst="rect">
            <a:avLst/>
          </a:prstGeom>
        </p:spPr>
      </p:pic>
      <p:pic>
        <p:nvPicPr>
          <p:cNvPr id="38" name="图片 14">
            <a:extLst>
              <a:ext uri="{FF2B5EF4-FFF2-40B4-BE49-F238E27FC236}">
                <a16:creationId xmlns:a16="http://schemas.microsoft.com/office/drawing/2014/main" id="{40368921-78E0-4F10-9D14-3E0A58FD26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80583" y="3074882"/>
            <a:ext cx="370917" cy="370917"/>
          </a:xfrm>
          <a:prstGeom prst="rect">
            <a:avLst/>
          </a:prstGeom>
        </p:spPr>
      </p:pic>
    </p:spTree>
    <p:extLst>
      <p:ext uri="{BB962C8B-B14F-4D97-AF65-F5344CB8AC3E}">
        <p14:creationId xmlns:p14="http://schemas.microsoft.com/office/powerpoint/2010/main" val="16842910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Vertical)">
                                      <p:cBhvr>
                                        <p:cTn id="7" dur="500"/>
                                        <p:tgtEl>
                                          <p:spTgt spid="37"/>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barn(outVertical)">
                                      <p:cBhvr>
                                        <p:cTn id="10" dur="500"/>
                                        <p:tgtEl>
                                          <p:spTgt spid="36"/>
                                        </p:tgtEl>
                                      </p:cBhvr>
                                    </p:animEffect>
                                  </p:childTnLst>
                                </p:cTn>
                              </p:par>
                              <p:par>
                                <p:cTn id="11" presetID="2" presetClass="entr" presetSubtype="4" fill="hold" grpId="0" nodeType="withEffect">
                                  <p:stCondLst>
                                    <p:cond delay="10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3" fill="hold" grpId="0" nodeType="withEffect">
                                  <p:stCondLst>
                                    <p:cond delay="10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53" presetClass="entr" presetSubtype="16" fill="hold" nodeType="withEffect">
                                  <p:stCondLst>
                                    <p:cond delay="125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par>
                                <p:cTn id="28" presetID="16" presetClass="entr" presetSubtype="37" fill="hold" grpId="0" nodeType="withEffect">
                                  <p:stCondLst>
                                    <p:cond delay="1500"/>
                                  </p:stCondLst>
                                  <p:childTnLst>
                                    <p:set>
                                      <p:cBhvr>
                                        <p:cTn id="29" dur="1" fill="hold">
                                          <p:stCondLst>
                                            <p:cond delay="0"/>
                                          </p:stCondLst>
                                        </p:cTn>
                                        <p:tgtEl>
                                          <p:spTgt spid="29"/>
                                        </p:tgtEl>
                                        <p:attrNameLst>
                                          <p:attrName>style.visibility</p:attrName>
                                        </p:attrNameLst>
                                      </p:cBhvr>
                                      <p:to>
                                        <p:strVal val="visible"/>
                                      </p:to>
                                    </p:set>
                                    <p:animEffect transition="in" filter="barn(outVertical)">
                                      <p:cBhvr>
                                        <p:cTn id="30" dur="500"/>
                                        <p:tgtEl>
                                          <p:spTgt spid="29"/>
                                        </p:tgtEl>
                                      </p:cBhvr>
                                    </p:animEffect>
                                  </p:childTnLst>
                                </p:cTn>
                              </p:par>
                              <p:par>
                                <p:cTn id="31" presetID="16" presetClass="entr" presetSubtype="37" fill="hold" grpId="0" nodeType="withEffect">
                                  <p:stCondLst>
                                    <p:cond delay="1500"/>
                                  </p:stCondLst>
                                  <p:childTnLst>
                                    <p:set>
                                      <p:cBhvr>
                                        <p:cTn id="32" dur="1" fill="hold">
                                          <p:stCondLst>
                                            <p:cond delay="0"/>
                                          </p:stCondLst>
                                        </p:cTn>
                                        <p:tgtEl>
                                          <p:spTgt spid="28"/>
                                        </p:tgtEl>
                                        <p:attrNameLst>
                                          <p:attrName>style.visibility</p:attrName>
                                        </p:attrNameLst>
                                      </p:cBhvr>
                                      <p:to>
                                        <p:strVal val="visible"/>
                                      </p:to>
                                    </p:set>
                                    <p:animEffect transition="in" filter="barn(outVertical)">
                                      <p:cBhvr>
                                        <p:cTn id="33" dur="500"/>
                                        <p:tgtEl>
                                          <p:spTgt spid="28"/>
                                        </p:tgtEl>
                                      </p:cBhvr>
                                    </p:animEffect>
                                  </p:childTnLst>
                                </p:cTn>
                              </p:par>
                              <p:par>
                                <p:cTn id="34" presetID="16" presetClass="entr" presetSubtype="37" fill="hold" grpId="0" nodeType="withEffect">
                                  <p:stCondLst>
                                    <p:cond delay="1500"/>
                                  </p:stCondLst>
                                  <p:childTnLst>
                                    <p:set>
                                      <p:cBhvr>
                                        <p:cTn id="35" dur="1" fill="hold">
                                          <p:stCondLst>
                                            <p:cond delay="0"/>
                                          </p:stCondLst>
                                        </p:cTn>
                                        <p:tgtEl>
                                          <p:spTgt spid="30"/>
                                        </p:tgtEl>
                                        <p:attrNameLst>
                                          <p:attrName>style.visibility</p:attrName>
                                        </p:attrNameLst>
                                      </p:cBhvr>
                                      <p:to>
                                        <p:strVal val="visible"/>
                                      </p:to>
                                    </p:set>
                                    <p:animEffect transition="in" filter="barn(outVertical)">
                                      <p:cBhvr>
                                        <p:cTn id="36" dur="500"/>
                                        <p:tgtEl>
                                          <p:spTgt spid="30"/>
                                        </p:tgtEl>
                                      </p:cBhvr>
                                    </p:animEffect>
                                  </p:childTnLst>
                                </p:cTn>
                              </p:par>
                              <p:par>
                                <p:cTn id="37" presetID="2" presetClass="entr" presetSubtype="2" decel="100000" fill="hold" grpId="0" nodeType="withEffect">
                                  <p:stCondLst>
                                    <p:cond delay="2000"/>
                                  </p:stCondLst>
                                  <p:iterate type="lt">
                                    <p:tmPct val="10000"/>
                                  </p:iterate>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2250"/>
                                  </p:stCondLst>
                                  <p:iterate type="lt">
                                    <p:tmPct val="5000"/>
                                  </p:iterate>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30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300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35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50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400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400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300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400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ppt_x"/>
                                          </p:val>
                                        </p:tav>
                                        <p:tav tm="100000">
                                          <p:val>
                                            <p:strVal val="#ppt_x"/>
                                          </p:val>
                                        </p:tav>
                                      </p:tavLst>
                                    </p:anim>
                                    <p:anim calcmode="lin" valueType="num">
                                      <p:cBhvr additive="base">
                                        <p:cTn id="76" dur="500" fill="hold"/>
                                        <p:tgtEl>
                                          <p:spTgt spid="4"/>
                                        </p:tgtEl>
                                        <p:attrNameLst>
                                          <p:attrName>ppt_y</p:attrName>
                                        </p:attrNameLst>
                                      </p:cBhvr>
                                      <p:tavLst>
                                        <p:tav tm="0">
                                          <p:val>
                                            <p:strVal val="1+#ppt_h/2"/>
                                          </p:val>
                                        </p:tav>
                                        <p:tav tm="100000">
                                          <p:val>
                                            <p:strVal val="#ppt_y"/>
                                          </p:val>
                                        </p:tav>
                                      </p:tavLst>
                                    </p:anim>
                                  </p:childTnLst>
                                </p:cTn>
                              </p:par>
                              <p:par>
                                <p:cTn id="77" presetID="53" presetClass="entr" presetSubtype="16" fill="hold" nodeType="withEffect">
                                  <p:stCondLst>
                                    <p:cond delay="125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par>
                                <p:cTn id="82" presetID="12" presetClass="entr" presetSubtype="8" fill="hold" nodeType="withEffect">
                                  <p:stCondLst>
                                    <p:cond delay="2000"/>
                                  </p:stCondLst>
                                  <p:childTnLst>
                                    <p:set>
                                      <p:cBhvr>
                                        <p:cTn id="83" dur="1" fill="hold">
                                          <p:stCondLst>
                                            <p:cond delay="0"/>
                                          </p:stCondLst>
                                        </p:cTn>
                                        <p:tgtEl>
                                          <p:spTgt spid="35"/>
                                        </p:tgtEl>
                                        <p:attrNameLst>
                                          <p:attrName>style.visibility</p:attrName>
                                        </p:attrNameLst>
                                      </p:cBhvr>
                                      <p:to>
                                        <p:strVal val="visible"/>
                                      </p:to>
                                    </p:set>
                                    <p:anim calcmode="lin" valueType="num">
                                      <p:cBhvr additive="base">
                                        <p:cTn id="84" dur="500"/>
                                        <p:tgtEl>
                                          <p:spTgt spid="35"/>
                                        </p:tgtEl>
                                        <p:attrNameLst>
                                          <p:attrName>ppt_x</p:attrName>
                                        </p:attrNameLst>
                                      </p:cBhvr>
                                      <p:tavLst>
                                        <p:tav tm="0">
                                          <p:val>
                                            <p:strVal val="#ppt_x-#ppt_w*1.125000"/>
                                          </p:val>
                                        </p:tav>
                                        <p:tav tm="100000">
                                          <p:val>
                                            <p:strVal val="#ppt_x"/>
                                          </p:val>
                                        </p:tav>
                                      </p:tavLst>
                                    </p:anim>
                                    <p:animEffect transition="in" filter="wipe(right)">
                                      <p:cBhvr>
                                        <p:cTn id="85" dur="500"/>
                                        <p:tgtEl>
                                          <p:spTgt spid="35"/>
                                        </p:tgtEl>
                                      </p:cBhvr>
                                    </p:animEffect>
                                  </p:childTnLst>
                                </p:cTn>
                              </p:par>
                              <p:par>
                                <p:cTn id="86" presetID="12" presetClass="entr" presetSubtype="8" fill="hold" nodeType="withEffect">
                                  <p:stCondLst>
                                    <p:cond delay="2000"/>
                                  </p:stCondLst>
                                  <p:childTnLst>
                                    <p:set>
                                      <p:cBhvr>
                                        <p:cTn id="87" dur="1" fill="hold">
                                          <p:stCondLst>
                                            <p:cond delay="0"/>
                                          </p:stCondLst>
                                        </p:cTn>
                                        <p:tgtEl>
                                          <p:spTgt spid="38"/>
                                        </p:tgtEl>
                                        <p:attrNameLst>
                                          <p:attrName>style.visibility</p:attrName>
                                        </p:attrNameLst>
                                      </p:cBhvr>
                                      <p:to>
                                        <p:strVal val="visible"/>
                                      </p:to>
                                    </p:set>
                                    <p:anim calcmode="lin" valueType="num">
                                      <p:cBhvr additive="base">
                                        <p:cTn id="88" dur="500"/>
                                        <p:tgtEl>
                                          <p:spTgt spid="38"/>
                                        </p:tgtEl>
                                        <p:attrNameLst>
                                          <p:attrName>ppt_x</p:attrName>
                                        </p:attrNameLst>
                                      </p:cBhvr>
                                      <p:tavLst>
                                        <p:tav tm="0">
                                          <p:val>
                                            <p:strVal val="#ppt_x-#ppt_w*1.125000"/>
                                          </p:val>
                                        </p:tav>
                                        <p:tav tm="100000">
                                          <p:val>
                                            <p:strVal val="#ppt_x"/>
                                          </p:val>
                                        </p:tav>
                                      </p:tavLst>
                                    </p:anim>
                                    <p:animEffect transition="in" filter="wipe(right)">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p:bldP spid="17" grpId="0"/>
      <p:bldP spid="18" grpId="0"/>
      <p:bldP spid="20" grpId="0"/>
      <p:bldP spid="21" grpId="0"/>
      <p:bldP spid="22" grpId="0"/>
      <p:bldP spid="23" grpId="0"/>
      <p:bldP spid="28" grpId="0"/>
      <p:bldP spid="29" grpId="0"/>
      <p:bldP spid="30" grpId="0"/>
      <p:bldP spid="36" grpId="0"/>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604787" y="2287941"/>
            <a:ext cx="954107" cy="400110"/>
          </a:xfrm>
          <a:prstGeom prst="rect">
            <a:avLst/>
          </a:prstGeom>
          <a:noFill/>
        </p:spPr>
        <p:txBody>
          <a:bodyPr wrap="none" rtlCol="0">
            <a:spAutoFit/>
          </a:bodyPr>
          <a:lstStyle/>
          <a:p>
            <a:r>
              <a:rPr lang="zh-TW" altLang="en-US" sz="2000" dirty="0">
                <a:solidFill>
                  <a:srgbClr val="131313"/>
                </a:solidFill>
                <a:latin typeface="Arial" panose="020B0604020202020204" pitchFamily="34" charset="0"/>
                <a:ea typeface="等线" panose="02010600030101010101" pitchFamily="2" charset="-122"/>
                <a:cs typeface="Arial" panose="020B0604020202020204" pitchFamily="34" charset="0"/>
              </a:rPr>
              <a:t>平等！</a:t>
            </a:r>
            <a:endPar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11" name="矩形 10"/>
          <p:cNvSpPr/>
          <p:nvPr/>
        </p:nvSpPr>
        <p:spPr>
          <a:xfrm>
            <a:off x="7604787" y="2690336"/>
            <a:ext cx="3963821" cy="1077218"/>
          </a:xfrm>
          <a:prstGeom prst="rect">
            <a:avLst/>
          </a:prstGeom>
        </p:spPr>
        <p:txBody>
          <a:bodyPr wrap="square">
            <a:spAutoFit/>
          </a:bodyPr>
          <a:lstStyle/>
          <a:p>
            <a:r>
              <a:rPr lang="zh-TW" altLang="en-US" sz="1600" dirty="0">
                <a:solidFill>
                  <a:srgbClr val="131313"/>
                </a:solidFill>
                <a:latin typeface="等线" panose="02010600030101010101" pitchFamily="2" charset="-122"/>
                <a:ea typeface="等线" panose="02010600030101010101" pitchFamily="2" charset="-122"/>
              </a:rPr>
              <a:t>不管整個出隊的時長是長期或短期，也不管我們接觸的對象是國小生、國中生、甚至是平服時接觸到的長輩，最重要的一直都會是要記得平等的對待彼此</a:t>
            </a:r>
            <a:endParaRPr lang="zh-CN" altLang="en-US" sz="1600" dirty="0"/>
          </a:p>
        </p:txBody>
      </p:sp>
      <p:sp>
        <p:nvSpPr>
          <p:cNvPr id="7" name="椭圆 6"/>
          <p:cNvSpPr/>
          <p:nvPr/>
        </p:nvSpPr>
        <p:spPr>
          <a:xfrm>
            <a:off x="6600056" y="2276872"/>
            <a:ext cx="864096" cy="864096"/>
          </a:xfrm>
          <a:prstGeom prst="ellipse">
            <a:avLst/>
          </a:prstGeom>
          <a:solidFill>
            <a:srgbClr val="53575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00056" y="4293096"/>
            <a:ext cx="864096" cy="864096"/>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604787" y="4387214"/>
            <a:ext cx="1467068" cy="400110"/>
          </a:xfrm>
          <a:prstGeom prst="rect">
            <a:avLst/>
          </a:prstGeom>
          <a:noFill/>
        </p:spPr>
        <p:txBody>
          <a:bodyPr wrap="none" rtlCol="0">
            <a:spAutoFit/>
          </a:bodyPr>
          <a:lstStyle/>
          <a:p>
            <a:r>
              <a:rPr lang="zh-TW" altLang="en-US" sz="2000" dirty="0">
                <a:solidFill>
                  <a:srgbClr val="131313"/>
                </a:solidFill>
                <a:latin typeface="Arial" panose="020B0604020202020204" pitchFamily="34" charset="0"/>
                <a:ea typeface="等线" panose="02010600030101010101" pitchFamily="2" charset="-122"/>
                <a:cs typeface="Arial" panose="020B0604020202020204" pitchFamily="34" charset="0"/>
              </a:rPr>
              <a:t>開放、同理</a:t>
            </a:r>
            <a:endPar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endParaRPr>
          </a:p>
        </p:txBody>
      </p:sp>
      <p:sp>
        <p:nvSpPr>
          <p:cNvPr id="17" name="矩形 16"/>
          <p:cNvSpPr/>
          <p:nvPr/>
        </p:nvSpPr>
        <p:spPr>
          <a:xfrm>
            <a:off x="7604787" y="4789609"/>
            <a:ext cx="3963821" cy="1323439"/>
          </a:xfrm>
          <a:prstGeom prst="rect">
            <a:avLst/>
          </a:prstGeom>
        </p:spPr>
        <p:txBody>
          <a:bodyPr wrap="square">
            <a:spAutoFit/>
          </a:bodyPr>
          <a:lstStyle/>
          <a:p>
            <a:r>
              <a:rPr lang="zh-TW" altLang="en-US" sz="1600" dirty="0">
                <a:solidFill>
                  <a:srgbClr val="131313"/>
                </a:solidFill>
                <a:latin typeface="等线" panose="02010600030101010101" pitchFamily="2" charset="-122"/>
                <a:ea typeface="等线" panose="02010600030101010101" pitchFamily="2" charset="-122"/>
              </a:rPr>
              <a:t>文化的不同，在接觸到的當下不管心裡出現了什麼樣的感受都是可以被理解和接受的，更重要的是在這些感受之後，要用什麼樣的心情和態度去看待和自己生長的環境截然不同的文化。</a:t>
            </a:r>
            <a:endParaRPr lang="zh-CN" altLang="en-US" sz="1600" dirty="0"/>
          </a:p>
        </p:txBody>
      </p:sp>
      <p:sp>
        <p:nvSpPr>
          <p:cNvPr id="18" name="文本框 17"/>
          <p:cNvSpPr txBox="1"/>
          <p:nvPr/>
        </p:nvSpPr>
        <p:spPr>
          <a:xfrm>
            <a:off x="5234225" y="291341"/>
            <a:ext cx="1723549" cy="461665"/>
          </a:xfrm>
          <a:prstGeom prst="rect">
            <a:avLst/>
          </a:prstGeom>
          <a:noFill/>
        </p:spPr>
        <p:txBody>
          <a:bodyPr wrap="none" rtlCol="0">
            <a:spAutoFit/>
          </a:bodyPr>
          <a:lstStyle/>
          <a:p>
            <a:r>
              <a:rPr lang="zh-TW" altLang="en-US"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出隊的心態</a:t>
            </a:r>
            <a:endParaRPr lang="en-US" altLang="zh-CN" sz="2400" dirty="0">
              <a:solidFill>
                <a:srgbClr val="F17F42"/>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9" name="矩形 18"/>
          <p:cNvSpPr/>
          <p:nvPr/>
        </p:nvSpPr>
        <p:spPr>
          <a:xfrm>
            <a:off x="5558982" y="75300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13">
            <a:extLst>
              <a:ext uri="{FF2B5EF4-FFF2-40B4-BE49-F238E27FC236}">
                <a16:creationId xmlns:a16="http://schemas.microsoft.com/office/drawing/2014/main" id="{784B371B-0C00-4FDF-8A79-3CA6137DC7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1466" y="2288282"/>
            <a:ext cx="841276" cy="841276"/>
          </a:xfrm>
          <a:prstGeom prst="rect">
            <a:avLst/>
          </a:prstGeom>
        </p:spPr>
      </p:pic>
      <p:pic>
        <p:nvPicPr>
          <p:cNvPr id="26" name="图片 16">
            <a:extLst>
              <a:ext uri="{FF2B5EF4-FFF2-40B4-BE49-F238E27FC236}">
                <a16:creationId xmlns:a16="http://schemas.microsoft.com/office/drawing/2014/main" id="{A7DE4CB0-9B75-4BB9-B049-80123F7DC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8148" y="4387214"/>
            <a:ext cx="792088" cy="792088"/>
          </a:xfrm>
          <a:prstGeom prst="rect">
            <a:avLst/>
          </a:prstGeom>
        </p:spPr>
      </p:pic>
      <p:pic>
        <p:nvPicPr>
          <p:cNvPr id="1026" name="Picture 2" descr="https://lh3.googleusercontent.com/DH7yug1PlWo7gx97oo70jl8XsV6Ksm9ZgqHMJFSVCdyQlSY9QdXExKTiFSx08M06TrZAb_9Hb-Es1O6nBktRbGjJATiYxZ-dUcRd8RgyR4m4KoCyFx936yVf_xawF8FXJPuguJU">
            <a:extLst>
              <a:ext uri="{FF2B5EF4-FFF2-40B4-BE49-F238E27FC236}">
                <a16:creationId xmlns:a16="http://schemas.microsoft.com/office/drawing/2014/main" id="{24D552A9-05AE-4C23-830B-6EE14FC56B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818202"/>
            <a:ext cx="5796136" cy="434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888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par>
                                <p:cTn id="11" presetID="37" presetClass="entr" presetSubtype="0" fill="hold" grpId="0" nodeType="withEffect">
                                  <p:stCondLst>
                                    <p:cond delay="1500"/>
                                  </p:stCondLst>
                                  <p:iterate type="lt">
                                    <p:tmPct val="5000"/>
                                  </p:iterate>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900" decel="100000" fill="hold"/>
                                        <p:tgtEl>
                                          <p:spTgt spid="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1500"/>
                                  </p:stCondLst>
                                  <p:iterate type="lt">
                                    <p:tmPct val="500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000"/>
                                  </p:stCondLst>
                                  <p:iterate type="lt">
                                    <p:tmPct val="5000"/>
                                  </p:iterate>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900" decel="100000" fill="hold"/>
                                        <p:tgtEl>
                                          <p:spTgt spid="1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2000"/>
                                  </p:stCondLst>
                                  <p:iterate type="lt">
                                    <p:tmPct val="5000"/>
                                  </p:iterate>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900" decel="100000" fill="hold"/>
                                        <p:tgtEl>
                                          <p:spTgt spid="17"/>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5" presetID="42" presetClass="entr" presetSubtype="0" fill="hold" nodeType="withEffect">
                                  <p:stCondLst>
                                    <p:cond delay="50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P spid="17" grpId="0"/>
      <p:bldP spid="18"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35360" y="332656"/>
            <a:ext cx="11305256" cy="923330"/>
          </a:xfrm>
          <a:prstGeom prst="rect">
            <a:avLst/>
          </a:prstGeom>
          <a:noFill/>
        </p:spPr>
        <p:txBody>
          <a:bodyPr wrap="square" rtlCol="0">
            <a:spAutoFit/>
          </a:bodyPr>
          <a:lstStyle/>
          <a:p>
            <a:pPr algn="ctr"/>
            <a:r>
              <a:rPr lang="zh-TW" altLang="en-US"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如何與當地人建立關係</a:t>
            </a:r>
            <a:r>
              <a:rPr lang="en-US" altLang="zh-TW" sz="5400" dirty="0">
                <a:solidFill>
                  <a:srgbClr val="F17F42"/>
                </a:solidFill>
                <a:latin typeface="標楷體" panose="03000509000000000000" pitchFamily="65" charset="-120"/>
                <a:ea typeface="標楷體" panose="03000509000000000000" pitchFamily="65" charset="-120"/>
                <a:cs typeface="Arial" panose="020B0604020202020204" pitchFamily="34" charset="0"/>
              </a:rPr>
              <a:t>?</a:t>
            </a:r>
            <a:endParaRPr lang="zh-CN" altLang="en-US" sz="5400" dirty="0">
              <a:solidFill>
                <a:srgbClr val="F17F42"/>
              </a:solidFill>
              <a:latin typeface="標楷體" panose="03000509000000000000" pitchFamily="65" charset="-120"/>
              <a:ea typeface="標楷體" panose="03000509000000000000" pitchFamily="65" charset="-120"/>
              <a:cs typeface="Arial" panose="020B0604020202020204" pitchFamily="34" charset="0"/>
            </a:endParaRPr>
          </a:p>
        </p:txBody>
      </p:sp>
      <p:sp>
        <p:nvSpPr>
          <p:cNvPr id="15" name="文本框 9">
            <a:extLst>
              <a:ext uri="{FF2B5EF4-FFF2-40B4-BE49-F238E27FC236}">
                <a16:creationId xmlns:a16="http://schemas.microsoft.com/office/drawing/2014/main" id="{80A247C3-658E-47A0-BAFC-8C6A4F8D636D}"/>
              </a:ext>
            </a:extLst>
          </p:cNvPr>
          <p:cNvSpPr txBox="1"/>
          <p:nvPr/>
        </p:nvSpPr>
        <p:spPr>
          <a:xfrm>
            <a:off x="1595500" y="2063573"/>
            <a:ext cx="9001000" cy="1323439"/>
          </a:xfrm>
          <a:prstGeom prst="rect">
            <a:avLst/>
          </a:prstGeom>
          <a:noFill/>
        </p:spPr>
        <p:txBody>
          <a:bodyPr wrap="square" rtlCol="0">
            <a:spAutoFit/>
          </a:bodyPr>
          <a:lstStyle/>
          <a:p>
            <a:r>
              <a:rPr lang="en-US" altLang="zh-TW" sz="4000" dirty="0">
                <a:ea typeface="標楷體" panose="03000509000000000000" pitchFamily="65" charset="-120"/>
              </a:rPr>
              <a:t>Q</a:t>
            </a:r>
            <a:r>
              <a:rPr lang="zh-TW" altLang="en-US" sz="4000" dirty="0">
                <a:ea typeface="標楷體" panose="03000509000000000000" pitchFamily="65" charset="-120"/>
              </a:rPr>
              <a:t>：只是經過部落的人的家中，被留下</a:t>
            </a:r>
            <a:endParaRPr lang="en-US" altLang="zh-TW" sz="4000" dirty="0">
              <a:ea typeface="標楷體" panose="03000509000000000000" pitchFamily="65" charset="-120"/>
            </a:endParaRPr>
          </a:p>
          <a:p>
            <a:r>
              <a:rPr lang="zh-TW" altLang="en-US" sz="4000" dirty="0">
                <a:ea typeface="標楷體" panose="03000509000000000000" pitchFamily="65" charset="-120"/>
              </a:rPr>
              <a:t>       來吃晚餐，你的決定會是？為什麼？</a:t>
            </a:r>
          </a:p>
        </p:txBody>
      </p:sp>
    </p:spTree>
    <p:extLst>
      <p:ext uri="{BB962C8B-B14F-4D97-AF65-F5344CB8AC3E}">
        <p14:creationId xmlns:p14="http://schemas.microsoft.com/office/powerpoint/2010/main" val="1213677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0"/>
                                        <p:tgtEl>
                                          <p:spTgt spid="13"/>
                                        </p:tgtEl>
                                      </p:cBhvr>
                                    </p:animEffect>
                                  </p:childTnLst>
                                </p:cTn>
                              </p:par>
                            </p:childTnLst>
                          </p:cTn>
                        </p:par>
                        <p:par>
                          <p:cTn id="14" fill="hold">
                            <p:stCondLst>
                              <p:cond delay="6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anim calcmode="lin" valueType="num">
                                      <p:cBhvr>
                                        <p:cTn id="1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192685" y="3583075"/>
            <a:ext cx="3775393" cy="400110"/>
          </a:xfrm>
          <a:prstGeom prst="rect">
            <a:avLst/>
          </a:prstGeom>
          <a:noFill/>
        </p:spPr>
        <p:txBody>
          <a:bodyPr wrap="none" rtlCol="0">
            <a:spAutoFit/>
          </a:bodyPr>
          <a:lstStyle/>
          <a:p>
            <a:r>
              <a:rPr lang="zh-TW" altLang="en-US" sz="2000" dirty="0">
                <a:solidFill>
                  <a:srgbClr val="131313"/>
                </a:solidFill>
                <a:latin typeface="新細明體" panose="02020500000000000000" pitchFamily="18" charset="-120"/>
                <a:ea typeface="新細明體" panose="02020500000000000000" pitchFamily="18" charset="-120"/>
                <a:cs typeface="Arial" panose="020B0604020202020204" pitchFamily="34" charset="0"/>
              </a:rPr>
              <a:t>你看到優勢觀點時想到了什麼？</a:t>
            </a:r>
            <a:endParaRPr lang="en-US" altLang="zh-CN" sz="2000" dirty="0">
              <a:solidFill>
                <a:srgbClr val="131313"/>
              </a:solidFill>
              <a:latin typeface="新細明體" panose="02020500000000000000" pitchFamily="18" charset="-120"/>
              <a:ea typeface="新細明體" panose="02020500000000000000" pitchFamily="18" charset="-120"/>
              <a:cs typeface="Arial" panose="020B0604020202020204" pitchFamily="34" charset="0"/>
            </a:endParaRPr>
          </a:p>
        </p:txBody>
      </p:sp>
      <p:sp>
        <p:nvSpPr>
          <p:cNvPr id="8" name="矩形 7"/>
          <p:cNvSpPr/>
          <p:nvPr/>
        </p:nvSpPr>
        <p:spPr>
          <a:xfrm>
            <a:off x="1559496" y="4438273"/>
            <a:ext cx="9073008" cy="1077218"/>
          </a:xfrm>
          <a:prstGeom prst="rect">
            <a:avLst/>
          </a:prstGeom>
        </p:spPr>
        <p:txBody>
          <a:bodyPr wrap="square">
            <a:spAutoFit/>
          </a:bodyPr>
          <a:lstStyle/>
          <a:p>
            <a:r>
              <a:rPr lang="zh-TW" altLang="en-US" sz="1600" dirty="0">
                <a:solidFill>
                  <a:srgbClr val="131313"/>
                </a:solidFill>
                <a:latin typeface="等线" panose="02010600030101010101" pitchFamily="2" charset="-122"/>
                <a:ea typeface="等线" panose="02010600030101010101" pitchFamily="2" charset="-122"/>
              </a:rPr>
              <a:t>        在社會工作的理論裡非常重要的論點，主要的重點是協助我們接觸的對象發掘自己ㄉ優勢，雖然我們現階段而言並不是一位具備相關專業知識的專業社工，但在助人的層面上我認為很多都是相通的，我們可以做的不只是幫助我們的服務對象找到自己的擅長之處，還可以與他們一起建構對未來更明確、更長遠的想像。</a:t>
            </a:r>
            <a:endParaRPr lang="en-US" altLang="zh-CN" sz="1600" dirty="0">
              <a:solidFill>
                <a:srgbClr val="131313"/>
              </a:solidFill>
              <a:latin typeface="等线" panose="02010600030101010101" pitchFamily="2" charset="-122"/>
              <a:ea typeface="等线" panose="02010600030101010101" pitchFamily="2" charset="-122"/>
            </a:endParaRPr>
          </a:p>
        </p:txBody>
      </p:sp>
      <p:sp>
        <p:nvSpPr>
          <p:cNvPr id="9" name="文本框 8"/>
          <p:cNvSpPr txBox="1"/>
          <p:nvPr/>
        </p:nvSpPr>
        <p:spPr>
          <a:xfrm>
            <a:off x="5372496" y="229780"/>
            <a:ext cx="1415772" cy="461665"/>
          </a:xfrm>
          <a:prstGeom prst="rect">
            <a:avLst/>
          </a:prstGeom>
          <a:noFill/>
        </p:spPr>
        <p:txBody>
          <a:bodyPr wrap="none" rtlCol="0">
            <a:spAutoFit/>
          </a:bodyPr>
          <a:lstStyle/>
          <a:p>
            <a:r>
              <a:rPr lang="zh-TW" altLang="en-US" sz="24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優勢觀點</a:t>
            </a:r>
            <a:endParaRPr lang="en-US" altLang="zh-CN" sz="2400" dirty="0">
              <a:solidFill>
                <a:srgbClr val="F17F42"/>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0" name="矩形 9"/>
          <p:cNvSpPr/>
          <p:nvPr/>
        </p:nvSpPr>
        <p:spPr>
          <a:xfrm>
            <a:off x="5558982" y="75300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5527746" y="2060848"/>
            <a:ext cx="1105273" cy="1105273"/>
            <a:chOff x="5527746" y="2060848"/>
            <a:chExt cx="1105273" cy="1105273"/>
          </a:xfrm>
        </p:grpSpPr>
        <p:sp>
          <p:nvSpPr>
            <p:cNvPr id="2" name="椭圆 1"/>
            <p:cNvSpPr/>
            <p:nvPr/>
          </p:nvSpPr>
          <p:spPr>
            <a:xfrm>
              <a:off x="5527746" y="2060848"/>
              <a:ext cx="1105273" cy="1105273"/>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534" y="2204864"/>
              <a:ext cx="899696" cy="899696"/>
            </a:xfrm>
            <a:prstGeom prst="rect">
              <a:avLst/>
            </a:prstGeom>
          </p:spPr>
        </p:pic>
      </p:grpSp>
    </p:spTree>
    <p:extLst>
      <p:ext uri="{BB962C8B-B14F-4D97-AF65-F5344CB8AC3E}">
        <p14:creationId xmlns:p14="http://schemas.microsoft.com/office/powerpoint/2010/main" val="3776871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par>
                                <p:cTn id="11" presetID="42" presetClass="entr" presetSubtype="0" fill="hold" nodeType="withEffect">
                                  <p:stCondLst>
                                    <p:cond delay="7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125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875</Words>
  <Application>Microsoft Office PowerPoint</Application>
  <PresentationFormat>寬螢幕</PresentationFormat>
  <Paragraphs>79</Paragraphs>
  <Slides>13</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vt:i4>
      </vt:variant>
    </vt:vector>
  </HeadingPairs>
  <TitlesOfParts>
    <vt:vector size="22" baseType="lpstr">
      <vt:lpstr>等线</vt:lpstr>
      <vt:lpstr>微软雅黑</vt:lpstr>
      <vt:lpstr>宋体</vt:lpstr>
      <vt:lpstr>微软雅黑 Light</vt:lpstr>
      <vt:lpstr>新細明體</vt:lpstr>
      <vt:lpstr>標楷體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張維倫</cp:lastModifiedBy>
  <cp:revision>160</cp:revision>
  <dcterms:created xsi:type="dcterms:W3CDTF">2017-01-18T01:49:11Z</dcterms:created>
  <dcterms:modified xsi:type="dcterms:W3CDTF">2022-03-09T14:31:41Z</dcterms:modified>
</cp:coreProperties>
</file>