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8" r:id="rId2"/>
    <p:sldId id="350" r:id="rId3"/>
    <p:sldId id="566" r:id="rId4"/>
    <p:sldId id="297" r:id="rId5"/>
    <p:sldId id="311" r:id="rId6"/>
    <p:sldId id="511" r:id="rId7"/>
    <p:sldId id="562" r:id="rId8"/>
    <p:sldId id="353" r:id="rId9"/>
    <p:sldId id="354" r:id="rId10"/>
    <p:sldId id="539" r:id="rId11"/>
    <p:sldId id="502" r:id="rId12"/>
    <p:sldId id="498" r:id="rId13"/>
    <p:sldId id="501" r:id="rId14"/>
    <p:sldId id="561" r:id="rId15"/>
    <p:sldId id="364" r:id="rId16"/>
    <p:sldId id="567" r:id="rId17"/>
    <p:sldId id="379" r:id="rId18"/>
    <p:sldId id="365" r:id="rId19"/>
    <p:sldId id="381" r:id="rId20"/>
    <p:sldId id="506" r:id="rId21"/>
    <p:sldId id="538" r:id="rId22"/>
    <p:sldId id="474" r:id="rId23"/>
    <p:sldId id="509" r:id="rId24"/>
    <p:sldId id="504" r:id="rId25"/>
    <p:sldId id="478" r:id="rId26"/>
    <p:sldId id="480" r:id="rId27"/>
    <p:sldId id="565" r:id="rId28"/>
    <p:sldId id="481" r:id="rId29"/>
    <p:sldId id="564" r:id="rId30"/>
  </p:sldIdLst>
  <p:sldSz cx="9144000" cy="6858000" type="screen4x3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  <a:srgbClr val="00CC66"/>
    <a:srgbClr val="FFFF99"/>
    <a:srgbClr val="00CC00"/>
    <a:srgbClr val="00CC99"/>
    <a:srgbClr val="339933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722"/>
    <p:restoredTop sz="94660"/>
  </p:normalViewPr>
  <p:slideViewPr>
    <p:cSldViewPr>
      <p:cViewPr>
        <p:scale>
          <a:sx n="82" d="100"/>
          <a:sy n="82" d="100"/>
        </p:scale>
        <p:origin x="-1002" y="-312"/>
      </p:cViewPr>
      <p:guideLst>
        <p:guide orient="horz" pos="2211"/>
        <p:guide pos="29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93EA0B-4DFA-49C5-8CA5-569D51B47E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2FF08F2-2F70-4663-A0C3-BEACAA0FA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CA4C4-8093-43BF-AFDD-7F1BB502B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6D4A5-FFC0-4EB0-8025-9F66E4B43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EA05F-C54C-4C62-BBA4-3B4BAFE85C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59C70-1DF5-4294-94A0-0AD11BF7B0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414B3-E022-4C22-A697-6A94C14B12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0000-DC93-4AFD-9C4E-5E507C6B61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20D8D-2B33-4404-8F10-7024E6CE3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0D0B4-DCB6-49AF-87D8-7CB0DC8969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78199-8437-48D8-BE0C-06A64114A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DFBA5-0F56-49D1-88FE-6A921F061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40902-2832-458B-A926-3AA74C4D3A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9A02E-12DB-47A0-A8E7-9F2184F8AF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163D7C-B241-495A-B70B-FF4E41F613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8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304800"/>
            <a:ext cx="91440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slide" Target="slide11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slide" Target="slide13.xml"/><Relationship Id="rId10" Type="http://schemas.openxmlformats.org/officeDocument/2006/relationships/image" Target="../media/image21.png"/><Relationship Id="rId4" Type="http://schemas.openxmlformats.org/officeDocument/2006/relationships/slide" Target="slide12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4"/>
          <p:cNvSpPr>
            <a:spLocks noChangeArrowheads="1" noChangeShapeType="1" noTextEdit="1"/>
          </p:cNvSpPr>
          <p:nvPr/>
        </p:nvSpPr>
        <p:spPr bwMode="auto">
          <a:xfrm>
            <a:off x="1524000" y="2138680"/>
            <a:ext cx="6019800" cy="1143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zh-CN" altLang="en-US" sz="6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物质组成的表示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2308225" y="1066800"/>
            <a:ext cx="44735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第四单元第二节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3232150" y="3505200"/>
            <a:ext cx="26352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第一课时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" y="3531870"/>
            <a:ext cx="3819831" cy="296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25"/>
          <p:cNvGrpSpPr>
            <a:grpSpLocks/>
          </p:cNvGrpSpPr>
          <p:nvPr/>
        </p:nvGrpSpPr>
        <p:grpSpPr bwMode="auto">
          <a:xfrm rot="10800000">
            <a:off x="5486400" y="609600"/>
            <a:ext cx="652463" cy="1139825"/>
            <a:chOff x="3543" y="2448"/>
            <a:chExt cx="411" cy="718"/>
          </a:xfrm>
        </p:grpSpPr>
        <p:sp>
          <p:nvSpPr>
            <p:cNvPr id="29746" name="Freeform 26"/>
            <p:cNvSpPr>
              <a:spLocks/>
            </p:cNvSpPr>
            <p:nvPr/>
          </p:nvSpPr>
          <p:spPr bwMode="auto">
            <a:xfrm rot="-1140755">
              <a:off x="3558" y="2448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Freeform 27"/>
            <p:cNvSpPr>
              <a:spLocks/>
            </p:cNvSpPr>
            <p:nvPr/>
          </p:nvSpPr>
          <p:spPr bwMode="auto">
            <a:xfrm rot="2145894">
              <a:off x="3543" y="2862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Freeform 28"/>
            <p:cNvSpPr>
              <a:spLocks/>
            </p:cNvSpPr>
            <p:nvPr/>
          </p:nvSpPr>
          <p:spPr bwMode="auto">
            <a:xfrm rot="-1140755">
              <a:off x="3724" y="2448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Freeform 29"/>
            <p:cNvSpPr>
              <a:spLocks/>
            </p:cNvSpPr>
            <p:nvPr/>
          </p:nvSpPr>
          <p:spPr bwMode="auto">
            <a:xfrm rot="2145894">
              <a:off x="3708" y="2890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Freeform 30"/>
            <p:cNvSpPr>
              <a:spLocks/>
            </p:cNvSpPr>
            <p:nvPr/>
          </p:nvSpPr>
          <p:spPr bwMode="auto">
            <a:xfrm rot="-1140755">
              <a:off x="3901" y="2448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Freeform 31"/>
            <p:cNvSpPr>
              <a:spLocks/>
            </p:cNvSpPr>
            <p:nvPr/>
          </p:nvSpPr>
          <p:spPr bwMode="auto">
            <a:xfrm rot="2145894">
              <a:off x="3885" y="2890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698" name="Text Box 32"/>
          <p:cNvSpPr txBox="1">
            <a:spLocks noChangeArrowheads="1"/>
          </p:cNvSpPr>
          <p:nvPr/>
        </p:nvSpPr>
        <p:spPr bwMode="auto">
          <a:xfrm>
            <a:off x="5867400" y="958850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2</a:t>
            </a:r>
          </a:p>
        </p:txBody>
      </p:sp>
      <p:sp>
        <p:nvSpPr>
          <p:cNvPr id="29699" name="Text Box 33"/>
          <p:cNvSpPr txBox="1">
            <a:spLocks noChangeArrowheads="1"/>
          </p:cNvSpPr>
          <p:nvPr/>
        </p:nvSpPr>
        <p:spPr bwMode="auto">
          <a:xfrm>
            <a:off x="5562600" y="958850"/>
            <a:ext cx="381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8</a:t>
            </a:r>
          </a:p>
        </p:txBody>
      </p:sp>
      <p:sp>
        <p:nvSpPr>
          <p:cNvPr id="15389" name="Text Box 34"/>
          <p:cNvSpPr txBox="1">
            <a:spLocks noChangeArrowheads="1"/>
          </p:cNvSpPr>
          <p:nvPr/>
        </p:nvSpPr>
        <p:spPr bwMode="auto">
          <a:xfrm>
            <a:off x="5181600" y="958850"/>
            <a:ext cx="533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98059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9701" name="Text Box 35"/>
          <p:cNvSpPr txBox="1">
            <a:spLocks noChangeArrowheads="1"/>
          </p:cNvSpPr>
          <p:nvPr/>
        </p:nvSpPr>
        <p:spPr bwMode="auto">
          <a:xfrm>
            <a:off x="6858000" y="736600"/>
            <a:ext cx="91440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>
                <a:solidFill>
                  <a:schemeClr val="accent2"/>
                </a:solidFill>
                <a:ea typeface="黑体" pitchFamily="2" charset="-122"/>
              </a:rPr>
              <a:t>Cl</a:t>
            </a:r>
          </a:p>
        </p:txBody>
      </p:sp>
      <p:sp>
        <p:nvSpPr>
          <p:cNvPr id="15374" name="Text Box 37"/>
          <p:cNvSpPr txBox="1">
            <a:spLocks noChangeArrowheads="1"/>
          </p:cNvSpPr>
          <p:nvPr/>
        </p:nvSpPr>
        <p:spPr bwMode="auto">
          <a:xfrm>
            <a:off x="3733800" y="16478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1</a:t>
            </a:r>
          </a:p>
        </p:txBody>
      </p:sp>
      <p:sp>
        <p:nvSpPr>
          <p:cNvPr id="29703" name="Freeform 38"/>
          <p:cNvSpPr>
            <a:spLocks/>
          </p:cNvSpPr>
          <p:nvPr/>
        </p:nvSpPr>
        <p:spPr bwMode="auto">
          <a:xfrm rot="-1140755">
            <a:off x="2905125" y="1568450"/>
            <a:ext cx="84138" cy="438150"/>
          </a:xfrm>
          <a:custGeom>
            <a:avLst/>
            <a:gdLst>
              <a:gd name="T0" fmla="*/ 0 w 256"/>
              <a:gd name="T1" fmla="*/ 0 h 864"/>
              <a:gd name="T2" fmla="*/ 2147483647 w 256"/>
              <a:gd name="T3" fmla="*/ 2147483647 h 864"/>
              <a:gd name="T4" fmla="*/ 2147483647 w 256"/>
              <a:gd name="T5" fmla="*/ 214748364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Freeform 39"/>
          <p:cNvSpPr>
            <a:spLocks/>
          </p:cNvSpPr>
          <p:nvPr/>
        </p:nvSpPr>
        <p:spPr bwMode="auto">
          <a:xfrm rot="2145894">
            <a:off x="2881313" y="2225675"/>
            <a:ext cx="84137" cy="438150"/>
          </a:xfrm>
          <a:custGeom>
            <a:avLst/>
            <a:gdLst>
              <a:gd name="T0" fmla="*/ 0 w 256"/>
              <a:gd name="T1" fmla="*/ 0 h 864"/>
              <a:gd name="T2" fmla="*/ 2147483647 w 256"/>
              <a:gd name="T3" fmla="*/ 2147483647 h 864"/>
              <a:gd name="T4" fmla="*/ 2147483647 w 256"/>
              <a:gd name="T5" fmla="*/ 214748364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5" name="Freeform 40"/>
          <p:cNvSpPr>
            <a:spLocks/>
          </p:cNvSpPr>
          <p:nvPr/>
        </p:nvSpPr>
        <p:spPr bwMode="auto">
          <a:xfrm rot="-1140755">
            <a:off x="3168650" y="1568450"/>
            <a:ext cx="84138" cy="438150"/>
          </a:xfrm>
          <a:custGeom>
            <a:avLst/>
            <a:gdLst>
              <a:gd name="T0" fmla="*/ 0 w 256"/>
              <a:gd name="T1" fmla="*/ 0 h 864"/>
              <a:gd name="T2" fmla="*/ 2147483647 w 256"/>
              <a:gd name="T3" fmla="*/ 2147483647 h 864"/>
              <a:gd name="T4" fmla="*/ 2147483647 w 256"/>
              <a:gd name="T5" fmla="*/ 214748364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6" name="Freeform 41"/>
          <p:cNvSpPr>
            <a:spLocks/>
          </p:cNvSpPr>
          <p:nvPr/>
        </p:nvSpPr>
        <p:spPr bwMode="auto">
          <a:xfrm rot="2145894">
            <a:off x="3143250" y="2270125"/>
            <a:ext cx="84138" cy="438150"/>
          </a:xfrm>
          <a:custGeom>
            <a:avLst/>
            <a:gdLst>
              <a:gd name="T0" fmla="*/ 0 w 256"/>
              <a:gd name="T1" fmla="*/ 0 h 864"/>
              <a:gd name="T2" fmla="*/ 2147483647 w 256"/>
              <a:gd name="T3" fmla="*/ 2147483647 h 864"/>
              <a:gd name="T4" fmla="*/ 2147483647 w 256"/>
              <a:gd name="T5" fmla="*/ 214748364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7" name="Text Box 42"/>
          <p:cNvSpPr txBox="1">
            <a:spLocks noChangeArrowheads="1"/>
          </p:cNvSpPr>
          <p:nvPr/>
        </p:nvSpPr>
        <p:spPr bwMode="auto">
          <a:xfrm>
            <a:off x="2819400" y="1876425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98059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9708" name="Text Box 43"/>
          <p:cNvSpPr txBox="1">
            <a:spLocks noChangeArrowheads="1"/>
          </p:cNvSpPr>
          <p:nvPr/>
        </p:nvSpPr>
        <p:spPr bwMode="auto">
          <a:xfrm>
            <a:off x="3124200" y="1876425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8</a:t>
            </a:r>
          </a:p>
        </p:txBody>
      </p: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3424238" y="1568450"/>
            <a:ext cx="109537" cy="1139825"/>
            <a:chOff x="3424238" y="2511425"/>
            <a:chExt cx="109538" cy="1139825"/>
          </a:xfrm>
        </p:grpSpPr>
        <p:sp>
          <p:nvSpPr>
            <p:cNvPr id="29744" name="Freeform 44"/>
            <p:cNvSpPr>
              <a:spLocks/>
            </p:cNvSpPr>
            <p:nvPr/>
          </p:nvSpPr>
          <p:spPr bwMode="auto">
            <a:xfrm rot="-1140755">
              <a:off x="3449638" y="251142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Freeform 45"/>
            <p:cNvSpPr>
              <a:spLocks/>
            </p:cNvSpPr>
            <p:nvPr/>
          </p:nvSpPr>
          <p:spPr bwMode="auto">
            <a:xfrm rot="2145894">
              <a:off x="3424238" y="321310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0" name="Text Box 47"/>
          <p:cNvSpPr txBox="1">
            <a:spLocks noChangeArrowheads="1"/>
          </p:cNvSpPr>
          <p:nvPr/>
        </p:nvSpPr>
        <p:spPr bwMode="auto">
          <a:xfrm>
            <a:off x="990600" y="1727200"/>
            <a:ext cx="1295400" cy="708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>
                <a:solidFill>
                  <a:schemeClr val="accent2"/>
                </a:solidFill>
                <a:ea typeface="黑体" pitchFamily="2" charset="-122"/>
              </a:rPr>
              <a:t>Mg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5181600" y="942975"/>
            <a:ext cx="533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98059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828800" y="3962400"/>
            <a:ext cx="23510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D60093"/>
                </a:solidFill>
                <a:ea typeface="黑体" pitchFamily="2" charset="-122"/>
              </a:rPr>
              <a:t>MgCl</a:t>
            </a:r>
            <a:r>
              <a:rPr lang="en-US" altLang="zh-CN" sz="6000" b="1" baseline="-25000">
                <a:solidFill>
                  <a:srgbClr val="D60093"/>
                </a:solidFill>
                <a:ea typeface="黑体" pitchFamily="2" charset="-122"/>
              </a:rPr>
              <a:t>2</a:t>
            </a:r>
          </a:p>
        </p:txBody>
      </p:sp>
      <p:grpSp>
        <p:nvGrpSpPr>
          <p:cNvPr id="29713" name="Group 25"/>
          <p:cNvGrpSpPr>
            <a:grpSpLocks/>
          </p:cNvGrpSpPr>
          <p:nvPr/>
        </p:nvGrpSpPr>
        <p:grpSpPr bwMode="auto">
          <a:xfrm rot="10800000">
            <a:off x="5486400" y="2286000"/>
            <a:ext cx="652463" cy="1139825"/>
            <a:chOff x="3543" y="2448"/>
            <a:chExt cx="411" cy="718"/>
          </a:xfrm>
        </p:grpSpPr>
        <p:sp>
          <p:nvSpPr>
            <p:cNvPr id="29738" name="Freeform 26"/>
            <p:cNvSpPr>
              <a:spLocks/>
            </p:cNvSpPr>
            <p:nvPr/>
          </p:nvSpPr>
          <p:spPr bwMode="auto">
            <a:xfrm rot="-1140755">
              <a:off x="3558" y="2448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Freeform 27"/>
            <p:cNvSpPr>
              <a:spLocks/>
            </p:cNvSpPr>
            <p:nvPr/>
          </p:nvSpPr>
          <p:spPr bwMode="auto">
            <a:xfrm rot="2145894">
              <a:off x="3543" y="2862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Freeform 28"/>
            <p:cNvSpPr>
              <a:spLocks/>
            </p:cNvSpPr>
            <p:nvPr/>
          </p:nvSpPr>
          <p:spPr bwMode="auto">
            <a:xfrm rot="-1140755">
              <a:off x="3724" y="2448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Freeform 29"/>
            <p:cNvSpPr>
              <a:spLocks/>
            </p:cNvSpPr>
            <p:nvPr/>
          </p:nvSpPr>
          <p:spPr bwMode="auto">
            <a:xfrm rot="2145894">
              <a:off x="3708" y="2890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Freeform 30"/>
            <p:cNvSpPr>
              <a:spLocks/>
            </p:cNvSpPr>
            <p:nvPr/>
          </p:nvSpPr>
          <p:spPr bwMode="auto">
            <a:xfrm rot="-1140755">
              <a:off x="3901" y="2448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Freeform 31"/>
            <p:cNvSpPr>
              <a:spLocks/>
            </p:cNvSpPr>
            <p:nvPr/>
          </p:nvSpPr>
          <p:spPr bwMode="auto">
            <a:xfrm rot="2145894">
              <a:off x="3885" y="2890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4" name="Text Box 32"/>
          <p:cNvSpPr txBox="1">
            <a:spLocks noChangeArrowheads="1"/>
          </p:cNvSpPr>
          <p:nvPr/>
        </p:nvSpPr>
        <p:spPr bwMode="auto">
          <a:xfrm>
            <a:off x="5867400" y="2635250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2</a:t>
            </a:r>
          </a:p>
        </p:txBody>
      </p:sp>
      <p:sp>
        <p:nvSpPr>
          <p:cNvPr id="29715" name="Text Box 33"/>
          <p:cNvSpPr txBox="1">
            <a:spLocks noChangeArrowheads="1"/>
          </p:cNvSpPr>
          <p:nvPr/>
        </p:nvSpPr>
        <p:spPr bwMode="auto">
          <a:xfrm>
            <a:off x="5562600" y="2635250"/>
            <a:ext cx="381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8</a:t>
            </a:r>
          </a:p>
        </p:txBody>
      </p:sp>
      <p:sp>
        <p:nvSpPr>
          <p:cNvPr id="29716" name="Text Box 35"/>
          <p:cNvSpPr txBox="1">
            <a:spLocks noChangeArrowheads="1"/>
          </p:cNvSpPr>
          <p:nvPr/>
        </p:nvSpPr>
        <p:spPr bwMode="auto">
          <a:xfrm>
            <a:off x="6858000" y="2495550"/>
            <a:ext cx="91440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>
                <a:solidFill>
                  <a:schemeClr val="accent2"/>
                </a:solidFill>
                <a:ea typeface="黑体" pitchFamily="2" charset="-122"/>
              </a:rPr>
              <a:t>Cl</a:t>
            </a: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181600" y="2638425"/>
            <a:ext cx="533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98059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3429000" y="1876425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2</a:t>
            </a: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3733800" y="21050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1</a:t>
            </a:r>
          </a:p>
        </p:txBody>
      </p: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5181600" y="2638425"/>
            <a:ext cx="533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98059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5" name="椭圆 44">
            <a:hlinkClick r:id="rId2" action="ppaction://hlinksldjump"/>
          </p:cNvPr>
          <p:cNvSpPr/>
          <p:nvPr/>
        </p:nvSpPr>
        <p:spPr>
          <a:xfrm>
            <a:off x="3810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9722" name="组合 48"/>
          <p:cNvGrpSpPr>
            <a:grpSpLocks/>
          </p:cNvGrpSpPr>
          <p:nvPr/>
        </p:nvGrpSpPr>
        <p:grpSpPr bwMode="auto">
          <a:xfrm>
            <a:off x="6172200" y="758825"/>
            <a:ext cx="838200" cy="762000"/>
            <a:chOff x="3962400" y="5066980"/>
            <a:chExt cx="838200" cy="762640"/>
          </a:xfrm>
        </p:grpSpPr>
        <p:sp>
          <p:nvSpPr>
            <p:cNvPr id="50" name="椭圆 49"/>
            <p:cNvSpPr/>
            <p:nvPr/>
          </p:nvSpPr>
          <p:spPr>
            <a:xfrm>
              <a:off x="4038600" y="5105112"/>
              <a:ext cx="685800" cy="686376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962400" y="5066980"/>
              <a:ext cx="838200" cy="7626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+17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723" name="组合 52"/>
          <p:cNvGrpSpPr>
            <a:grpSpLocks/>
          </p:cNvGrpSpPr>
          <p:nvPr/>
        </p:nvGrpSpPr>
        <p:grpSpPr bwMode="auto">
          <a:xfrm>
            <a:off x="6172200" y="2435225"/>
            <a:ext cx="838200" cy="762000"/>
            <a:chOff x="3962400" y="5066980"/>
            <a:chExt cx="838200" cy="762640"/>
          </a:xfrm>
        </p:grpSpPr>
        <p:sp>
          <p:nvSpPr>
            <p:cNvPr id="54" name="椭圆 53"/>
            <p:cNvSpPr/>
            <p:nvPr/>
          </p:nvSpPr>
          <p:spPr>
            <a:xfrm>
              <a:off x="4038600" y="5105112"/>
              <a:ext cx="685800" cy="686376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962400" y="5066980"/>
              <a:ext cx="838200" cy="762640"/>
            </a:xfrm>
            <a:prstGeom prst="ellipse">
              <a:avLst/>
            </a:prstGeom>
            <a:noFill/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+17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724" name="组合 55"/>
          <p:cNvGrpSpPr>
            <a:grpSpLocks/>
          </p:cNvGrpSpPr>
          <p:nvPr/>
        </p:nvGrpSpPr>
        <p:grpSpPr bwMode="auto">
          <a:xfrm>
            <a:off x="1981200" y="1749425"/>
            <a:ext cx="838200" cy="762000"/>
            <a:chOff x="3962400" y="5066980"/>
            <a:chExt cx="838200" cy="762640"/>
          </a:xfrm>
        </p:grpSpPr>
        <p:sp>
          <p:nvSpPr>
            <p:cNvPr id="57" name="椭圆 56"/>
            <p:cNvSpPr/>
            <p:nvPr/>
          </p:nvSpPr>
          <p:spPr>
            <a:xfrm>
              <a:off x="4038600" y="5105112"/>
              <a:ext cx="685800" cy="686376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962400" y="5066980"/>
              <a:ext cx="838200" cy="762640"/>
            </a:xfrm>
            <a:prstGeom prst="ellipse">
              <a:avLst/>
            </a:prstGeom>
            <a:noFill/>
            <a:ln>
              <a:solidFill>
                <a:schemeClr val="accent5">
                  <a:lumMod val="2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+12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725" name="图片 51" descr="图片2"/>
          <p:cNvPicPr>
            <a:picLocks noChangeAspect="1"/>
          </p:cNvPicPr>
          <p:nvPr/>
        </p:nvPicPr>
        <p:blipFill>
          <a:blip r:embed="rId3">
            <a:lum bright="12000"/>
          </a:blip>
          <a:srcRect/>
          <a:stretch>
            <a:fillRect/>
          </a:stretch>
        </p:blipFill>
        <p:spPr bwMode="auto">
          <a:xfrm>
            <a:off x="5943600" y="3732213"/>
            <a:ext cx="2593975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1111 L 0.17292 -0.111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00000" y="-610000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-0.01111 L 0.16059 0.0666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00000" y="390000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9" grpId="0"/>
      <p:bldP spid="15374" grpId="0"/>
      <p:bldP spid="15374" grpId="1"/>
      <p:bldP spid="15374" grpId="2"/>
      <p:bldP spid="27" grpId="0"/>
      <p:bldP spid="27" grpId="1"/>
      <p:bldP spid="28" grpId="0"/>
      <p:bldP spid="40" grpId="0"/>
      <p:bldP spid="40" grpId="1"/>
      <p:bldP spid="42" grpId="0"/>
      <p:bldP spid="42" grpId="1"/>
      <p:bldP spid="43" grpId="0"/>
      <p:bldP spid="43" grpId="1"/>
      <p:bldP spid="43" grpId="2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3" descr="C:\Users\Administrator\Desktop\QQ图片2016092809032ww1.PNG"/>
          <p:cNvPicPr>
            <a:picLocks noChangeAspect="1"/>
          </p:cNvPicPr>
          <p:nvPr/>
        </p:nvPicPr>
        <p:blipFill>
          <a:blip r:embed="rId2">
            <a:lum bright="22000"/>
          </a:blip>
          <a:srcRect/>
          <a:stretch>
            <a:fillRect/>
          </a:stretch>
        </p:blipFill>
        <p:spPr bwMode="auto">
          <a:xfrm>
            <a:off x="6172200" y="3676650"/>
            <a:ext cx="2362200" cy="269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22" name="Group 25"/>
          <p:cNvGrpSpPr>
            <a:grpSpLocks/>
          </p:cNvGrpSpPr>
          <p:nvPr/>
        </p:nvGrpSpPr>
        <p:grpSpPr bwMode="auto">
          <a:xfrm rot="10800000">
            <a:off x="5638800" y="1865313"/>
            <a:ext cx="652463" cy="1139825"/>
            <a:chOff x="3543" y="2448"/>
            <a:chExt cx="411" cy="718"/>
          </a:xfrm>
        </p:grpSpPr>
        <p:sp>
          <p:nvSpPr>
            <p:cNvPr id="30747" name="Freeform 26"/>
            <p:cNvSpPr>
              <a:spLocks/>
            </p:cNvSpPr>
            <p:nvPr/>
          </p:nvSpPr>
          <p:spPr bwMode="auto">
            <a:xfrm rot="-1140755">
              <a:off x="3558" y="2448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Freeform 27"/>
            <p:cNvSpPr>
              <a:spLocks/>
            </p:cNvSpPr>
            <p:nvPr/>
          </p:nvSpPr>
          <p:spPr bwMode="auto">
            <a:xfrm rot="2145894">
              <a:off x="3543" y="2862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Freeform 28"/>
            <p:cNvSpPr>
              <a:spLocks/>
            </p:cNvSpPr>
            <p:nvPr/>
          </p:nvSpPr>
          <p:spPr bwMode="auto">
            <a:xfrm rot="-1140755">
              <a:off x="3724" y="2448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Freeform 29"/>
            <p:cNvSpPr>
              <a:spLocks/>
            </p:cNvSpPr>
            <p:nvPr/>
          </p:nvSpPr>
          <p:spPr bwMode="auto">
            <a:xfrm rot="2145894">
              <a:off x="3708" y="2890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Freeform 30"/>
            <p:cNvSpPr>
              <a:spLocks/>
            </p:cNvSpPr>
            <p:nvPr/>
          </p:nvSpPr>
          <p:spPr bwMode="auto">
            <a:xfrm rot="-1140755">
              <a:off x="3901" y="2448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Freeform 31"/>
            <p:cNvSpPr>
              <a:spLocks/>
            </p:cNvSpPr>
            <p:nvPr/>
          </p:nvSpPr>
          <p:spPr bwMode="auto">
            <a:xfrm rot="2145894">
              <a:off x="3885" y="2890"/>
              <a:ext cx="53" cy="276"/>
            </a:xfrm>
            <a:custGeom>
              <a:avLst/>
              <a:gdLst>
                <a:gd name="T0" fmla="*/ 0 w 256"/>
                <a:gd name="T1" fmla="*/ 0 h 864"/>
                <a:gd name="T2" fmla="*/ 0 w 256"/>
                <a:gd name="T3" fmla="*/ 0 h 864"/>
                <a:gd name="T4" fmla="*/ 0 w 256"/>
                <a:gd name="T5" fmla="*/ 0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3" name="Text Box 32"/>
          <p:cNvSpPr txBox="1">
            <a:spLocks noChangeArrowheads="1"/>
          </p:cNvSpPr>
          <p:nvPr/>
        </p:nvSpPr>
        <p:spPr bwMode="auto">
          <a:xfrm>
            <a:off x="6019800" y="2212975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2</a:t>
            </a:r>
          </a:p>
        </p:txBody>
      </p:sp>
      <p:sp>
        <p:nvSpPr>
          <p:cNvPr id="30724" name="Text Box 33"/>
          <p:cNvSpPr txBox="1">
            <a:spLocks noChangeArrowheads="1"/>
          </p:cNvSpPr>
          <p:nvPr/>
        </p:nvSpPr>
        <p:spPr bwMode="auto">
          <a:xfrm>
            <a:off x="5715000" y="2212975"/>
            <a:ext cx="381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8</a:t>
            </a:r>
          </a:p>
        </p:txBody>
      </p:sp>
      <p:sp>
        <p:nvSpPr>
          <p:cNvPr id="15389" name="Text Box 34"/>
          <p:cNvSpPr txBox="1">
            <a:spLocks noChangeArrowheads="1"/>
          </p:cNvSpPr>
          <p:nvPr/>
        </p:nvSpPr>
        <p:spPr bwMode="auto">
          <a:xfrm>
            <a:off x="5334000" y="2212975"/>
            <a:ext cx="533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98059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0726" name="Text Box 35"/>
          <p:cNvSpPr txBox="1">
            <a:spLocks noChangeArrowheads="1"/>
          </p:cNvSpPr>
          <p:nvPr/>
        </p:nvSpPr>
        <p:spPr bwMode="auto">
          <a:xfrm>
            <a:off x="7010400" y="2098675"/>
            <a:ext cx="91440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>
                <a:solidFill>
                  <a:schemeClr val="accent2"/>
                </a:solidFill>
                <a:ea typeface="黑体" pitchFamily="2" charset="-122"/>
              </a:rPr>
              <a:t>Cl</a:t>
            </a:r>
          </a:p>
        </p:txBody>
      </p:sp>
      <p:sp>
        <p:nvSpPr>
          <p:cNvPr id="15374" name="Text Box 37"/>
          <p:cNvSpPr txBox="1">
            <a:spLocks noChangeArrowheads="1"/>
          </p:cNvSpPr>
          <p:nvPr/>
        </p:nvSpPr>
        <p:spPr bwMode="auto">
          <a:xfrm>
            <a:off x="3576638" y="2216150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1</a:t>
            </a:r>
          </a:p>
        </p:txBody>
      </p:sp>
      <p:sp>
        <p:nvSpPr>
          <p:cNvPr id="30728" name="Freeform 38"/>
          <p:cNvSpPr>
            <a:spLocks/>
          </p:cNvSpPr>
          <p:nvPr/>
        </p:nvSpPr>
        <p:spPr bwMode="auto">
          <a:xfrm rot="-1140755">
            <a:off x="3057525" y="1908175"/>
            <a:ext cx="84138" cy="438150"/>
          </a:xfrm>
          <a:custGeom>
            <a:avLst/>
            <a:gdLst>
              <a:gd name="T0" fmla="*/ 0 w 256"/>
              <a:gd name="T1" fmla="*/ 0 h 864"/>
              <a:gd name="T2" fmla="*/ 2147483647 w 256"/>
              <a:gd name="T3" fmla="*/ 2147483647 h 864"/>
              <a:gd name="T4" fmla="*/ 2147483647 w 256"/>
              <a:gd name="T5" fmla="*/ 214748364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9" name="Freeform 39"/>
          <p:cNvSpPr>
            <a:spLocks/>
          </p:cNvSpPr>
          <p:nvPr/>
        </p:nvSpPr>
        <p:spPr bwMode="auto">
          <a:xfrm rot="2145894">
            <a:off x="3033713" y="2565400"/>
            <a:ext cx="84137" cy="438150"/>
          </a:xfrm>
          <a:custGeom>
            <a:avLst/>
            <a:gdLst>
              <a:gd name="T0" fmla="*/ 0 w 256"/>
              <a:gd name="T1" fmla="*/ 0 h 864"/>
              <a:gd name="T2" fmla="*/ 2147483647 w 256"/>
              <a:gd name="T3" fmla="*/ 2147483647 h 864"/>
              <a:gd name="T4" fmla="*/ 2147483647 w 256"/>
              <a:gd name="T5" fmla="*/ 214748364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0" name="Freeform 40"/>
          <p:cNvSpPr>
            <a:spLocks/>
          </p:cNvSpPr>
          <p:nvPr/>
        </p:nvSpPr>
        <p:spPr bwMode="auto">
          <a:xfrm rot="-1140755">
            <a:off x="3321050" y="1908175"/>
            <a:ext cx="84138" cy="438150"/>
          </a:xfrm>
          <a:custGeom>
            <a:avLst/>
            <a:gdLst>
              <a:gd name="T0" fmla="*/ 0 w 256"/>
              <a:gd name="T1" fmla="*/ 0 h 864"/>
              <a:gd name="T2" fmla="*/ 2147483647 w 256"/>
              <a:gd name="T3" fmla="*/ 2147483647 h 864"/>
              <a:gd name="T4" fmla="*/ 2147483647 w 256"/>
              <a:gd name="T5" fmla="*/ 214748364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1" name="Freeform 41"/>
          <p:cNvSpPr>
            <a:spLocks/>
          </p:cNvSpPr>
          <p:nvPr/>
        </p:nvSpPr>
        <p:spPr bwMode="auto">
          <a:xfrm rot="2145894">
            <a:off x="3295650" y="2609850"/>
            <a:ext cx="84138" cy="438150"/>
          </a:xfrm>
          <a:custGeom>
            <a:avLst/>
            <a:gdLst>
              <a:gd name="T0" fmla="*/ 0 w 256"/>
              <a:gd name="T1" fmla="*/ 0 h 864"/>
              <a:gd name="T2" fmla="*/ 2147483647 w 256"/>
              <a:gd name="T3" fmla="*/ 2147483647 h 864"/>
              <a:gd name="T4" fmla="*/ 2147483647 w 256"/>
              <a:gd name="T5" fmla="*/ 214748364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2" name="Text Box 42"/>
          <p:cNvSpPr txBox="1">
            <a:spLocks noChangeArrowheads="1"/>
          </p:cNvSpPr>
          <p:nvPr/>
        </p:nvSpPr>
        <p:spPr bwMode="auto">
          <a:xfrm>
            <a:off x="2971800" y="2216150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98059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0733" name="Text Box 43"/>
          <p:cNvSpPr txBox="1">
            <a:spLocks noChangeArrowheads="1"/>
          </p:cNvSpPr>
          <p:nvPr/>
        </p:nvSpPr>
        <p:spPr bwMode="auto">
          <a:xfrm>
            <a:off x="3276600" y="2216150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8</a:t>
            </a:r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3576638" y="1908175"/>
            <a:ext cx="109537" cy="1139825"/>
            <a:chOff x="3424238" y="2511425"/>
            <a:chExt cx="109538" cy="1139825"/>
          </a:xfrm>
        </p:grpSpPr>
        <p:sp>
          <p:nvSpPr>
            <p:cNvPr id="30745" name="Freeform 44"/>
            <p:cNvSpPr>
              <a:spLocks/>
            </p:cNvSpPr>
            <p:nvPr/>
          </p:nvSpPr>
          <p:spPr bwMode="auto">
            <a:xfrm rot="-1140755">
              <a:off x="3449638" y="251142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Freeform 45"/>
            <p:cNvSpPr>
              <a:spLocks/>
            </p:cNvSpPr>
            <p:nvPr/>
          </p:nvSpPr>
          <p:spPr bwMode="auto">
            <a:xfrm rot="2145894">
              <a:off x="3424238" y="321310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5" name="Text Box 47"/>
          <p:cNvSpPr txBox="1">
            <a:spLocks noChangeArrowheads="1"/>
          </p:cNvSpPr>
          <p:nvPr/>
        </p:nvSpPr>
        <p:spPr bwMode="auto">
          <a:xfrm>
            <a:off x="1371600" y="2038350"/>
            <a:ext cx="91440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>
                <a:solidFill>
                  <a:schemeClr val="accent2"/>
                </a:solidFill>
                <a:ea typeface="黑体" pitchFamily="2" charset="-122"/>
              </a:rPr>
              <a:t>Na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5334000" y="2197100"/>
            <a:ext cx="533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98059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0738" name="Text Box 6"/>
          <p:cNvSpPr txBox="1">
            <a:spLocks noChangeArrowheads="1"/>
          </p:cNvSpPr>
          <p:nvPr/>
        </p:nvSpPr>
        <p:spPr bwMode="auto">
          <a:xfrm>
            <a:off x="1905000" y="3962400"/>
            <a:ext cx="2743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000" b="1">
                <a:solidFill>
                  <a:srgbClr val="D60093"/>
                </a:solidFill>
                <a:ea typeface="黑体" pitchFamily="2" charset="-122"/>
              </a:rPr>
              <a:t>NaCl</a:t>
            </a:r>
          </a:p>
        </p:txBody>
      </p:sp>
      <p:sp>
        <p:nvSpPr>
          <p:cNvPr id="30" name="椭圆 29">
            <a:hlinkClick r:id="rId3" action="ppaction://hlinksldjump"/>
          </p:cNvPr>
          <p:cNvSpPr/>
          <p:nvPr/>
        </p:nvSpPr>
        <p:spPr>
          <a:xfrm>
            <a:off x="3810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0739" name="组合 30"/>
          <p:cNvGrpSpPr>
            <a:grpSpLocks/>
          </p:cNvGrpSpPr>
          <p:nvPr/>
        </p:nvGrpSpPr>
        <p:grpSpPr bwMode="auto">
          <a:xfrm>
            <a:off x="2133600" y="2057400"/>
            <a:ext cx="838200" cy="762000"/>
            <a:chOff x="3962400" y="5066980"/>
            <a:chExt cx="838200" cy="762640"/>
          </a:xfrm>
        </p:grpSpPr>
        <p:sp>
          <p:nvSpPr>
            <p:cNvPr id="32" name="椭圆 31"/>
            <p:cNvSpPr/>
            <p:nvPr/>
          </p:nvSpPr>
          <p:spPr>
            <a:xfrm>
              <a:off x="4038600" y="5105112"/>
              <a:ext cx="685800" cy="686376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962400" y="5066980"/>
              <a:ext cx="838200" cy="762640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+11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33"/>
          <p:cNvGrpSpPr/>
          <p:nvPr/>
        </p:nvGrpSpPr>
        <p:grpSpPr>
          <a:xfrm>
            <a:off x="6324600" y="2057400"/>
            <a:ext cx="838200" cy="762640"/>
            <a:chOff x="3962400" y="5066980"/>
            <a:chExt cx="838200" cy="762640"/>
          </a:xfrm>
          <a:noFill/>
        </p:grpSpPr>
        <p:sp>
          <p:nvSpPr>
            <p:cNvPr id="35" name="椭圆 34"/>
            <p:cNvSpPr/>
            <p:nvPr/>
          </p:nvSpPr>
          <p:spPr>
            <a:xfrm>
              <a:off x="4038600" y="5105400"/>
              <a:ext cx="685800" cy="685800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962400" y="5066980"/>
              <a:ext cx="838200" cy="762640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+17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0.19809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00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9" grpId="0"/>
      <p:bldP spid="15374" grpId="0"/>
      <p:bldP spid="15374" grpId="1"/>
      <p:bldP spid="15374" grpId="2"/>
      <p:bldP spid="27" grpId="0"/>
      <p:bldP spid="27" grpId="1"/>
      <p:bldP spid="307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828800" y="3937000"/>
            <a:ext cx="20526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solidFill>
                  <a:srgbClr val="D60093"/>
                </a:solidFill>
                <a:ea typeface="黑体" pitchFamily="2" charset="-122"/>
              </a:rPr>
              <a:t>Na</a:t>
            </a:r>
            <a:r>
              <a:rPr lang="en-US" altLang="zh-CN" sz="6000" b="1" baseline="-25000">
                <a:solidFill>
                  <a:srgbClr val="D60093"/>
                </a:solidFill>
                <a:ea typeface="黑体" pitchFamily="2" charset="-122"/>
              </a:rPr>
              <a:t>2</a:t>
            </a:r>
            <a:r>
              <a:rPr lang="en-US" altLang="zh-CN" sz="6000" b="1">
                <a:solidFill>
                  <a:srgbClr val="D60093"/>
                </a:solidFill>
                <a:ea typeface="黑体" pitchFamily="2" charset="-122"/>
              </a:rPr>
              <a:t>O</a:t>
            </a:r>
            <a:endParaRPr lang="en-US" altLang="zh-CN" sz="6000" b="1" baseline="-25000">
              <a:solidFill>
                <a:srgbClr val="D60093"/>
              </a:solidFill>
              <a:ea typeface="黑体" pitchFamily="2" charset="-122"/>
            </a:endParaRPr>
          </a:p>
        </p:txBody>
      </p:sp>
      <p:grpSp>
        <p:nvGrpSpPr>
          <p:cNvPr id="31746" name="组合 107"/>
          <p:cNvGrpSpPr>
            <a:grpSpLocks/>
          </p:cNvGrpSpPr>
          <p:nvPr/>
        </p:nvGrpSpPr>
        <p:grpSpPr bwMode="auto">
          <a:xfrm>
            <a:off x="914400" y="2441575"/>
            <a:ext cx="2643188" cy="1139825"/>
            <a:chOff x="914400" y="4651375"/>
            <a:chExt cx="2642870" cy="1139825"/>
          </a:xfrm>
        </p:grpSpPr>
        <p:sp>
          <p:nvSpPr>
            <p:cNvPr id="31784" name="Freeform 38"/>
            <p:cNvSpPr>
              <a:spLocks/>
            </p:cNvSpPr>
            <p:nvPr/>
          </p:nvSpPr>
          <p:spPr bwMode="auto">
            <a:xfrm rot="-1140755">
              <a:off x="2828925" y="465137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Freeform 39"/>
            <p:cNvSpPr>
              <a:spLocks/>
            </p:cNvSpPr>
            <p:nvPr/>
          </p:nvSpPr>
          <p:spPr bwMode="auto">
            <a:xfrm rot="2145894">
              <a:off x="2805113" y="530860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Freeform 40"/>
            <p:cNvSpPr>
              <a:spLocks/>
            </p:cNvSpPr>
            <p:nvPr/>
          </p:nvSpPr>
          <p:spPr bwMode="auto">
            <a:xfrm rot="-1140755">
              <a:off x="3092450" y="465137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Freeform 41"/>
            <p:cNvSpPr>
              <a:spLocks/>
            </p:cNvSpPr>
            <p:nvPr/>
          </p:nvSpPr>
          <p:spPr bwMode="auto">
            <a:xfrm rot="2145894">
              <a:off x="3067050" y="535305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Text Box 42"/>
            <p:cNvSpPr txBox="1">
              <a:spLocks noChangeArrowheads="1"/>
            </p:cNvSpPr>
            <p:nvPr/>
          </p:nvSpPr>
          <p:spPr bwMode="auto">
            <a:xfrm>
              <a:off x="2590800" y="4959350"/>
              <a:ext cx="5969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98059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89" name="Text Box 43"/>
            <p:cNvSpPr txBox="1">
              <a:spLocks noChangeArrowheads="1"/>
            </p:cNvSpPr>
            <p:nvPr/>
          </p:nvSpPr>
          <p:spPr bwMode="auto">
            <a:xfrm>
              <a:off x="2903220" y="4959350"/>
              <a:ext cx="6540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52548"/>
                  </a:solidFill>
                  <a:latin typeface="Times New Roman" pitchFamily="18" charset="0"/>
                  <a:ea typeface="华文行楷"/>
                  <a:cs typeface="华文行楷"/>
                </a:rPr>
                <a:t>8</a:t>
              </a:r>
            </a:p>
          </p:txBody>
        </p:sp>
        <p:sp>
          <p:nvSpPr>
            <p:cNvPr id="31790" name="Text Box 47"/>
            <p:cNvSpPr txBox="1">
              <a:spLocks noChangeArrowheads="1"/>
            </p:cNvSpPr>
            <p:nvPr/>
          </p:nvSpPr>
          <p:spPr bwMode="auto">
            <a:xfrm>
              <a:off x="914400" y="4784725"/>
              <a:ext cx="11430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accent2"/>
                  </a:solidFill>
                  <a:ea typeface="黑体" pitchFamily="2" charset="-122"/>
                </a:rPr>
                <a:t>Na</a:t>
              </a:r>
            </a:p>
          </p:txBody>
        </p:sp>
      </p:grpSp>
      <p:sp>
        <p:nvSpPr>
          <p:cNvPr id="31747" name="Text Box 43"/>
          <p:cNvSpPr txBox="1">
            <a:spLocks noChangeArrowheads="1"/>
          </p:cNvSpPr>
          <p:nvPr/>
        </p:nvSpPr>
        <p:spPr bwMode="auto">
          <a:xfrm>
            <a:off x="2903538" y="993775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8</a:t>
            </a:r>
          </a:p>
        </p:txBody>
      </p:sp>
      <p:grpSp>
        <p:nvGrpSpPr>
          <p:cNvPr id="31748" name="组合 106"/>
          <p:cNvGrpSpPr>
            <a:grpSpLocks/>
          </p:cNvGrpSpPr>
          <p:nvPr/>
        </p:nvGrpSpPr>
        <p:grpSpPr bwMode="auto">
          <a:xfrm>
            <a:off x="914400" y="685800"/>
            <a:ext cx="2330450" cy="1139825"/>
            <a:chOff x="914400" y="2895600"/>
            <a:chExt cx="2331085" cy="1139825"/>
          </a:xfrm>
        </p:grpSpPr>
        <p:sp>
          <p:nvSpPr>
            <p:cNvPr id="31778" name="Freeform 38"/>
            <p:cNvSpPr>
              <a:spLocks/>
            </p:cNvSpPr>
            <p:nvPr/>
          </p:nvSpPr>
          <p:spPr bwMode="auto">
            <a:xfrm rot="-1140755">
              <a:off x="2828925" y="289560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Freeform 39"/>
            <p:cNvSpPr>
              <a:spLocks/>
            </p:cNvSpPr>
            <p:nvPr/>
          </p:nvSpPr>
          <p:spPr bwMode="auto">
            <a:xfrm rot="2145894">
              <a:off x="2805113" y="355282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Freeform 40"/>
            <p:cNvSpPr>
              <a:spLocks/>
            </p:cNvSpPr>
            <p:nvPr/>
          </p:nvSpPr>
          <p:spPr bwMode="auto">
            <a:xfrm rot="-1140755">
              <a:off x="3092450" y="289560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Freeform 41"/>
            <p:cNvSpPr>
              <a:spLocks/>
            </p:cNvSpPr>
            <p:nvPr/>
          </p:nvSpPr>
          <p:spPr bwMode="auto">
            <a:xfrm rot="2145894">
              <a:off x="3067050" y="359727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Text Box 42"/>
            <p:cNvSpPr txBox="1">
              <a:spLocks noChangeArrowheads="1"/>
            </p:cNvSpPr>
            <p:nvPr/>
          </p:nvSpPr>
          <p:spPr bwMode="auto">
            <a:xfrm>
              <a:off x="2648585" y="3203575"/>
              <a:ext cx="5969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98059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83" name="Text Box 47"/>
            <p:cNvSpPr txBox="1">
              <a:spLocks noChangeArrowheads="1"/>
            </p:cNvSpPr>
            <p:nvPr/>
          </p:nvSpPr>
          <p:spPr bwMode="auto">
            <a:xfrm>
              <a:off x="914400" y="3028950"/>
              <a:ext cx="11430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accent2"/>
                  </a:solidFill>
                  <a:ea typeface="黑体" pitchFamily="2" charset="-122"/>
                </a:rPr>
                <a:t>Na</a:t>
              </a:r>
            </a:p>
          </p:txBody>
        </p:sp>
      </p:grpSp>
      <p:sp>
        <p:nvSpPr>
          <p:cNvPr id="31749" name="Freeform 26"/>
          <p:cNvSpPr>
            <a:spLocks/>
          </p:cNvSpPr>
          <p:nvPr/>
        </p:nvSpPr>
        <p:spPr bwMode="auto">
          <a:xfrm rot="9659245">
            <a:off x="5802313" y="2225675"/>
            <a:ext cx="84137" cy="438150"/>
          </a:xfrm>
          <a:custGeom>
            <a:avLst/>
            <a:gdLst>
              <a:gd name="T0" fmla="*/ 0 w 256"/>
              <a:gd name="T1" fmla="*/ 0 h 864"/>
              <a:gd name="T2" fmla="*/ 0 w 256"/>
              <a:gd name="T3" fmla="*/ 0 h 864"/>
              <a:gd name="T4" fmla="*/ 0 w 256"/>
              <a:gd name="T5" fmla="*/ 0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0" name="Freeform 27"/>
          <p:cNvSpPr>
            <a:spLocks/>
          </p:cNvSpPr>
          <p:nvPr/>
        </p:nvSpPr>
        <p:spPr bwMode="auto">
          <a:xfrm rot="-8654106">
            <a:off x="5826125" y="1568450"/>
            <a:ext cx="84138" cy="438150"/>
          </a:xfrm>
          <a:custGeom>
            <a:avLst/>
            <a:gdLst>
              <a:gd name="T0" fmla="*/ 0 w 256"/>
              <a:gd name="T1" fmla="*/ 0 h 864"/>
              <a:gd name="T2" fmla="*/ 0 w 256"/>
              <a:gd name="T3" fmla="*/ 0 h 864"/>
              <a:gd name="T4" fmla="*/ 0 w 256"/>
              <a:gd name="T5" fmla="*/ 0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1" name="Freeform 30"/>
          <p:cNvSpPr>
            <a:spLocks/>
          </p:cNvSpPr>
          <p:nvPr/>
        </p:nvSpPr>
        <p:spPr bwMode="auto">
          <a:xfrm rot="9659245">
            <a:off x="5486400" y="2225675"/>
            <a:ext cx="84138" cy="438150"/>
          </a:xfrm>
          <a:custGeom>
            <a:avLst/>
            <a:gdLst>
              <a:gd name="T0" fmla="*/ 0 w 256"/>
              <a:gd name="T1" fmla="*/ 0 h 864"/>
              <a:gd name="T2" fmla="*/ 0 w 256"/>
              <a:gd name="T3" fmla="*/ 0 h 864"/>
              <a:gd name="T4" fmla="*/ 0 w 256"/>
              <a:gd name="T5" fmla="*/ 0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2" name="Freeform 31"/>
          <p:cNvSpPr>
            <a:spLocks/>
          </p:cNvSpPr>
          <p:nvPr/>
        </p:nvSpPr>
        <p:spPr bwMode="auto">
          <a:xfrm rot="-8654106">
            <a:off x="5511800" y="1524000"/>
            <a:ext cx="84138" cy="438150"/>
          </a:xfrm>
          <a:custGeom>
            <a:avLst/>
            <a:gdLst>
              <a:gd name="T0" fmla="*/ 0 w 256"/>
              <a:gd name="T1" fmla="*/ 0 h 864"/>
              <a:gd name="T2" fmla="*/ 0 w 256"/>
              <a:gd name="T3" fmla="*/ 0 h 864"/>
              <a:gd name="T4" fmla="*/ 0 w 256"/>
              <a:gd name="T5" fmla="*/ 0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3" name="Text Box 32"/>
          <p:cNvSpPr txBox="1">
            <a:spLocks noChangeArrowheads="1"/>
          </p:cNvSpPr>
          <p:nvPr/>
        </p:nvSpPr>
        <p:spPr bwMode="auto">
          <a:xfrm>
            <a:off x="5562600" y="1873250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2</a:t>
            </a:r>
          </a:p>
        </p:txBody>
      </p:sp>
      <p:sp>
        <p:nvSpPr>
          <p:cNvPr id="31754" name="Text Box 35"/>
          <p:cNvSpPr txBox="1">
            <a:spLocks noChangeArrowheads="1"/>
          </p:cNvSpPr>
          <p:nvPr/>
        </p:nvSpPr>
        <p:spPr bwMode="auto">
          <a:xfrm>
            <a:off x="6629400" y="1676400"/>
            <a:ext cx="91440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>
                <a:solidFill>
                  <a:schemeClr val="accent2"/>
                </a:solidFill>
                <a:ea typeface="黑体" pitchFamily="2" charset="-122"/>
              </a:rPr>
              <a:t>O</a:t>
            </a:r>
          </a:p>
        </p:txBody>
      </p:sp>
      <p:sp>
        <p:nvSpPr>
          <p:cNvPr id="97" name="Text Box 34"/>
          <p:cNvSpPr txBox="1">
            <a:spLocks noChangeArrowheads="1"/>
          </p:cNvSpPr>
          <p:nvPr/>
        </p:nvSpPr>
        <p:spPr bwMode="auto">
          <a:xfrm>
            <a:off x="5181600" y="1881188"/>
            <a:ext cx="533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98059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8" name="Text Box 37"/>
          <p:cNvSpPr txBox="1">
            <a:spLocks noChangeArrowheads="1"/>
          </p:cNvSpPr>
          <p:nvPr/>
        </p:nvSpPr>
        <p:spPr bwMode="auto">
          <a:xfrm>
            <a:off x="3187700" y="993775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1</a:t>
            </a:r>
          </a:p>
        </p:txBody>
      </p:sp>
      <p:sp>
        <p:nvSpPr>
          <p:cNvPr id="99" name="Text Box 37"/>
          <p:cNvSpPr txBox="1">
            <a:spLocks noChangeArrowheads="1"/>
          </p:cNvSpPr>
          <p:nvPr/>
        </p:nvSpPr>
        <p:spPr bwMode="auto">
          <a:xfrm>
            <a:off x="3187700" y="2749550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1</a:t>
            </a:r>
          </a:p>
        </p:txBody>
      </p:sp>
      <p:sp>
        <p:nvSpPr>
          <p:cNvPr id="100" name="Text Box 34"/>
          <p:cNvSpPr txBox="1">
            <a:spLocks noChangeArrowheads="1"/>
          </p:cNvSpPr>
          <p:nvPr/>
        </p:nvSpPr>
        <p:spPr bwMode="auto">
          <a:xfrm>
            <a:off x="5181600" y="1876425"/>
            <a:ext cx="533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98059F"/>
                </a:solidFill>
                <a:latin typeface="Times New Roman" pitchFamily="18" charset="0"/>
              </a:rPr>
              <a:t>8</a:t>
            </a:r>
          </a:p>
        </p:txBody>
      </p: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3348038" y="685800"/>
            <a:ext cx="109537" cy="1139825"/>
            <a:chOff x="3424238" y="2511425"/>
            <a:chExt cx="109538" cy="1139825"/>
          </a:xfrm>
        </p:grpSpPr>
        <p:sp>
          <p:nvSpPr>
            <p:cNvPr id="31776" name="Freeform 44"/>
            <p:cNvSpPr>
              <a:spLocks/>
            </p:cNvSpPr>
            <p:nvPr/>
          </p:nvSpPr>
          <p:spPr bwMode="auto">
            <a:xfrm rot="-1140755">
              <a:off x="3449638" y="251142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Freeform 45"/>
            <p:cNvSpPr>
              <a:spLocks/>
            </p:cNvSpPr>
            <p:nvPr/>
          </p:nvSpPr>
          <p:spPr bwMode="auto">
            <a:xfrm rot="2145894">
              <a:off x="3424238" y="321310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3348038" y="2439988"/>
            <a:ext cx="109537" cy="1139825"/>
            <a:chOff x="3424238" y="2511425"/>
            <a:chExt cx="109538" cy="1139825"/>
          </a:xfrm>
        </p:grpSpPr>
        <p:sp>
          <p:nvSpPr>
            <p:cNvPr id="31774" name="Freeform 44"/>
            <p:cNvSpPr>
              <a:spLocks/>
            </p:cNvSpPr>
            <p:nvPr/>
          </p:nvSpPr>
          <p:spPr bwMode="auto">
            <a:xfrm rot="-1140755">
              <a:off x="3449638" y="251142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Freeform 45"/>
            <p:cNvSpPr>
              <a:spLocks/>
            </p:cNvSpPr>
            <p:nvPr/>
          </p:nvSpPr>
          <p:spPr bwMode="auto">
            <a:xfrm rot="2145894">
              <a:off x="3424238" y="321310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椭圆 44">
            <a:hlinkClick r:id="rId2" action="ppaction://hlinksldjump"/>
          </p:cNvPr>
          <p:cNvSpPr/>
          <p:nvPr/>
        </p:nvSpPr>
        <p:spPr>
          <a:xfrm>
            <a:off x="3810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" name="组合 45"/>
          <p:cNvGrpSpPr/>
          <p:nvPr/>
        </p:nvGrpSpPr>
        <p:grpSpPr>
          <a:xfrm>
            <a:off x="1905000" y="838200"/>
            <a:ext cx="838200" cy="762640"/>
            <a:chOff x="3962400" y="5066980"/>
            <a:chExt cx="838200" cy="762640"/>
          </a:xfrm>
          <a:noFill/>
        </p:grpSpPr>
        <p:sp>
          <p:nvSpPr>
            <p:cNvPr id="47" name="椭圆 46"/>
            <p:cNvSpPr/>
            <p:nvPr/>
          </p:nvSpPr>
          <p:spPr>
            <a:xfrm>
              <a:off x="4038600" y="5105400"/>
              <a:ext cx="685800" cy="685800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962400" y="5066980"/>
              <a:ext cx="838200" cy="762640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+11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763" name="组合 48"/>
          <p:cNvGrpSpPr>
            <a:grpSpLocks/>
          </p:cNvGrpSpPr>
          <p:nvPr/>
        </p:nvGrpSpPr>
        <p:grpSpPr bwMode="auto">
          <a:xfrm>
            <a:off x="1905000" y="2590800"/>
            <a:ext cx="838200" cy="762000"/>
            <a:chOff x="3962400" y="5066980"/>
            <a:chExt cx="838200" cy="762640"/>
          </a:xfrm>
        </p:grpSpPr>
        <p:sp>
          <p:nvSpPr>
            <p:cNvPr id="50" name="椭圆 49"/>
            <p:cNvSpPr/>
            <p:nvPr/>
          </p:nvSpPr>
          <p:spPr>
            <a:xfrm>
              <a:off x="4038600" y="5105112"/>
              <a:ext cx="685800" cy="686376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962400" y="5066980"/>
              <a:ext cx="838200" cy="762640"/>
            </a:xfrm>
            <a:prstGeom prst="ellipse">
              <a:avLst/>
            </a:prstGeom>
            <a:noFill/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+11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764" name="组合 51"/>
          <p:cNvGrpSpPr>
            <a:grpSpLocks/>
          </p:cNvGrpSpPr>
          <p:nvPr/>
        </p:nvGrpSpPr>
        <p:grpSpPr bwMode="auto">
          <a:xfrm>
            <a:off x="5943600" y="1676400"/>
            <a:ext cx="838200" cy="762000"/>
            <a:chOff x="3962400" y="5066340"/>
            <a:chExt cx="838200" cy="762640"/>
          </a:xfrm>
        </p:grpSpPr>
        <p:sp>
          <p:nvSpPr>
            <p:cNvPr id="53" name="椭圆 52"/>
            <p:cNvSpPr/>
            <p:nvPr/>
          </p:nvSpPr>
          <p:spPr>
            <a:xfrm>
              <a:off x="4038600" y="5106061"/>
              <a:ext cx="685800" cy="684787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62400" y="5066340"/>
              <a:ext cx="838200" cy="762640"/>
            </a:xfrm>
            <a:prstGeom prst="ellipse">
              <a:avLst/>
            </a:prstGeom>
            <a:noFill/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+8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1765" name="Picture 2" descr="http://a0.att.hudong.com/25/82/01300542713635140834821078361_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38" y="3657600"/>
            <a:ext cx="2900362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2581E-6 L 0.18541 0.111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0000" y="5600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14616E-6 L 0.18472 -0.112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00" y="-5600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7" grpId="0"/>
      <p:bldP spid="98" grpId="0"/>
      <p:bldP spid="98" grpId="1"/>
      <p:bldP spid="98" grpId="2"/>
      <p:bldP spid="99" grpId="0"/>
      <p:bldP spid="99" grpId="1"/>
      <p:bldP spid="99" grpId="2"/>
      <p:bldP spid="100" grpId="0"/>
      <p:bldP spid="10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6475" y="4098925"/>
            <a:ext cx="4784725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971800"/>
            <a:ext cx="480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6138" y="469900"/>
            <a:ext cx="4868862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3505200" y="712788"/>
            <a:ext cx="533400" cy="384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900" b="1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2855913" y="1308100"/>
            <a:ext cx="344487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1</a:t>
            </a:r>
          </a:p>
        </p:txBody>
      </p:sp>
      <p:grpSp>
        <p:nvGrpSpPr>
          <p:cNvPr id="50" name="组合 25"/>
          <p:cNvGrpSpPr>
            <a:grpSpLocks/>
          </p:cNvGrpSpPr>
          <p:nvPr/>
        </p:nvGrpSpPr>
        <p:grpSpPr bwMode="auto">
          <a:xfrm>
            <a:off x="2779713" y="1228725"/>
            <a:ext cx="109537" cy="912813"/>
            <a:chOff x="3424238" y="2511425"/>
            <a:chExt cx="109538" cy="1139825"/>
          </a:xfrm>
        </p:grpSpPr>
        <p:sp>
          <p:nvSpPr>
            <p:cNvPr id="32809" name="Freeform 44"/>
            <p:cNvSpPr>
              <a:spLocks/>
            </p:cNvSpPr>
            <p:nvPr/>
          </p:nvSpPr>
          <p:spPr bwMode="auto">
            <a:xfrm rot="-1140755">
              <a:off x="3449638" y="251142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Freeform 45"/>
            <p:cNvSpPr>
              <a:spLocks/>
            </p:cNvSpPr>
            <p:nvPr/>
          </p:nvSpPr>
          <p:spPr bwMode="auto">
            <a:xfrm rot="2145894">
              <a:off x="3424238" y="321310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3505200" y="696913"/>
            <a:ext cx="533400" cy="384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900" b="1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3505200" y="2054225"/>
            <a:ext cx="533400" cy="3857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900" b="1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>
            <a:off x="2762250" y="1458913"/>
            <a:ext cx="6540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2</a:t>
            </a:r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2855913" y="1630363"/>
            <a:ext cx="344487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1</a:t>
            </a:r>
          </a:p>
        </p:txBody>
      </p:sp>
      <p:sp>
        <p:nvSpPr>
          <p:cNvPr id="57" name="Text Box 34"/>
          <p:cNvSpPr txBox="1">
            <a:spLocks noChangeArrowheads="1"/>
          </p:cNvSpPr>
          <p:nvPr/>
        </p:nvSpPr>
        <p:spPr bwMode="auto">
          <a:xfrm>
            <a:off x="3505200" y="2054225"/>
            <a:ext cx="533400" cy="3857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900" b="1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2780" name="Text Box 6"/>
          <p:cNvSpPr txBox="1">
            <a:spLocks noChangeArrowheads="1"/>
          </p:cNvSpPr>
          <p:nvPr/>
        </p:nvSpPr>
        <p:spPr bwMode="auto">
          <a:xfrm>
            <a:off x="5894388" y="1219200"/>
            <a:ext cx="198755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000" b="1">
                <a:solidFill>
                  <a:srgbClr val="D60093"/>
                </a:solidFill>
                <a:ea typeface="黑体" pitchFamily="2" charset="-122"/>
              </a:rPr>
              <a:t>MgCl</a:t>
            </a:r>
            <a:r>
              <a:rPr lang="en-US" altLang="zh-CN" sz="5000" b="1" baseline="-25000">
                <a:solidFill>
                  <a:srgbClr val="D60093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59" name="Text Box 6"/>
          <p:cNvSpPr txBox="1"/>
          <p:nvPr/>
        </p:nvSpPr>
        <p:spPr>
          <a:xfrm>
            <a:off x="6046788" y="609600"/>
            <a:ext cx="828675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+2</a:t>
            </a:r>
            <a:endParaRPr lang="en-US" altLang="zh-CN" sz="44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0" name="Text Box 6"/>
          <p:cNvSpPr txBox="1"/>
          <p:nvPr/>
        </p:nvSpPr>
        <p:spPr>
          <a:xfrm>
            <a:off x="6934200" y="609600"/>
            <a:ext cx="685800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-1</a:t>
            </a:r>
            <a:endParaRPr lang="en-US" altLang="zh-CN" sz="44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2783" name="AutoShape 46"/>
          <p:cNvSpPr>
            <a:spLocks noChangeArrowheads="1"/>
          </p:cNvSpPr>
          <p:nvPr/>
        </p:nvSpPr>
        <p:spPr bwMode="auto">
          <a:xfrm>
            <a:off x="762000" y="457200"/>
            <a:ext cx="75438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AutoShape 46"/>
          <p:cNvSpPr>
            <a:spLocks noChangeArrowheads="1"/>
          </p:cNvSpPr>
          <p:nvPr/>
        </p:nvSpPr>
        <p:spPr bwMode="auto">
          <a:xfrm>
            <a:off x="762000" y="2835275"/>
            <a:ext cx="754380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AutoShape 46"/>
          <p:cNvSpPr>
            <a:spLocks noChangeArrowheads="1"/>
          </p:cNvSpPr>
          <p:nvPr/>
        </p:nvSpPr>
        <p:spPr bwMode="auto">
          <a:xfrm>
            <a:off x="762000" y="4038600"/>
            <a:ext cx="7543800" cy="2362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3581400" y="3240088"/>
            <a:ext cx="533400" cy="384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900" b="1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2846388" y="3224213"/>
            <a:ext cx="6540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1</a:t>
            </a:r>
          </a:p>
        </p:txBody>
      </p:sp>
      <p:grpSp>
        <p:nvGrpSpPr>
          <p:cNvPr id="24" name="组合 25"/>
          <p:cNvGrpSpPr>
            <a:grpSpLocks/>
          </p:cNvGrpSpPr>
          <p:nvPr/>
        </p:nvGrpSpPr>
        <p:grpSpPr bwMode="auto">
          <a:xfrm>
            <a:off x="2873375" y="2974975"/>
            <a:ext cx="109538" cy="911225"/>
            <a:chOff x="3424238" y="2511425"/>
            <a:chExt cx="109538" cy="1139825"/>
          </a:xfrm>
        </p:grpSpPr>
        <p:sp>
          <p:nvSpPr>
            <p:cNvPr id="32807" name="Freeform 44"/>
            <p:cNvSpPr>
              <a:spLocks/>
            </p:cNvSpPr>
            <p:nvPr/>
          </p:nvSpPr>
          <p:spPr bwMode="auto">
            <a:xfrm rot="-1140755">
              <a:off x="3449638" y="251142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Freeform 45"/>
            <p:cNvSpPr>
              <a:spLocks/>
            </p:cNvSpPr>
            <p:nvPr/>
          </p:nvSpPr>
          <p:spPr bwMode="auto">
            <a:xfrm rot="2145894">
              <a:off x="3424238" y="321310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3581400" y="3224213"/>
            <a:ext cx="533400" cy="384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900" b="1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2790" name="Text Box 6"/>
          <p:cNvSpPr txBox="1">
            <a:spLocks noChangeArrowheads="1"/>
          </p:cNvSpPr>
          <p:nvPr/>
        </p:nvSpPr>
        <p:spPr bwMode="auto">
          <a:xfrm>
            <a:off x="5943600" y="3176588"/>
            <a:ext cx="1981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000" b="1">
                <a:solidFill>
                  <a:srgbClr val="D60093"/>
                </a:solidFill>
                <a:ea typeface="黑体" pitchFamily="2" charset="-122"/>
              </a:rPr>
              <a:t>NaCl</a:t>
            </a:r>
          </a:p>
        </p:txBody>
      </p:sp>
      <p:sp>
        <p:nvSpPr>
          <p:cNvPr id="29" name="Text Box 6"/>
          <p:cNvSpPr txBox="1"/>
          <p:nvPr/>
        </p:nvSpPr>
        <p:spPr>
          <a:xfrm>
            <a:off x="5970588" y="2735263"/>
            <a:ext cx="828675" cy="769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+1</a:t>
            </a:r>
            <a:endParaRPr lang="en-US" altLang="zh-CN" sz="44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0" name="Text Box 6"/>
          <p:cNvSpPr txBox="1"/>
          <p:nvPr/>
        </p:nvSpPr>
        <p:spPr>
          <a:xfrm>
            <a:off x="6858000" y="2735263"/>
            <a:ext cx="685800" cy="769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-1</a:t>
            </a:r>
            <a:endParaRPr lang="en-US" altLang="zh-CN" sz="44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2793" name="Text Box 6"/>
          <p:cNvSpPr txBox="1">
            <a:spLocks noChangeArrowheads="1"/>
          </p:cNvSpPr>
          <p:nvPr/>
        </p:nvSpPr>
        <p:spPr bwMode="auto">
          <a:xfrm>
            <a:off x="5943600" y="4876800"/>
            <a:ext cx="17399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D60093"/>
                </a:solidFill>
                <a:ea typeface="黑体" pitchFamily="2" charset="-122"/>
              </a:rPr>
              <a:t>Na</a:t>
            </a:r>
            <a:r>
              <a:rPr lang="en-US" altLang="zh-CN" sz="5000" b="1" baseline="-25000">
                <a:solidFill>
                  <a:srgbClr val="D60093"/>
                </a:solidFill>
                <a:ea typeface="黑体" pitchFamily="2" charset="-122"/>
              </a:rPr>
              <a:t>2</a:t>
            </a:r>
            <a:r>
              <a:rPr lang="en-US" altLang="zh-CN" sz="5000" b="1">
                <a:solidFill>
                  <a:srgbClr val="D60093"/>
                </a:solidFill>
                <a:ea typeface="黑体" pitchFamily="2" charset="-122"/>
              </a:rPr>
              <a:t>O</a:t>
            </a:r>
            <a:endParaRPr lang="en-US" altLang="zh-CN" sz="5000" b="1" baseline="-25000">
              <a:solidFill>
                <a:srgbClr val="D60093"/>
              </a:solidFill>
              <a:ea typeface="黑体" pitchFamily="2" charset="-122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810000" y="5037138"/>
            <a:ext cx="533400" cy="385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9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2782888" y="4343400"/>
            <a:ext cx="6540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9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1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2776538" y="5751513"/>
            <a:ext cx="6540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9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1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3810000" y="5032375"/>
            <a:ext cx="533400" cy="3857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900" b="1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grpSp>
        <p:nvGrpSpPr>
          <p:cNvPr id="42" name="组合 25"/>
          <p:cNvGrpSpPr>
            <a:grpSpLocks/>
          </p:cNvGrpSpPr>
          <p:nvPr/>
        </p:nvGrpSpPr>
        <p:grpSpPr bwMode="auto">
          <a:xfrm>
            <a:off x="2979738" y="4097338"/>
            <a:ext cx="109537" cy="911225"/>
            <a:chOff x="3424238" y="2511425"/>
            <a:chExt cx="109538" cy="1139825"/>
          </a:xfrm>
        </p:grpSpPr>
        <p:sp>
          <p:nvSpPr>
            <p:cNvPr id="32805" name="Freeform 44"/>
            <p:cNvSpPr>
              <a:spLocks/>
            </p:cNvSpPr>
            <p:nvPr/>
          </p:nvSpPr>
          <p:spPr bwMode="auto">
            <a:xfrm rot="-1140755">
              <a:off x="3449638" y="251142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Freeform 45"/>
            <p:cNvSpPr>
              <a:spLocks/>
            </p:cNvSpPr>
            <p:nvPr/>
          </p:nvSpPr>
          <p:spPr bwMode="auto">
            <a:xfrm rot="2145894">
              <a:off x="3424238" y="321310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25"/>
          <p:cNvGrpSpPr>
            <a:grpSpLocks/>
          </p:cNvGrpSpPr>
          <p:nvPr/>
        </p:nvGrpSpPr>
        <p:grpSpPr bwMode="auto">
          <a:xfrm>
            <a:off x="2979738" y="5503863"/>
            <a:ext cx="109537" cy="911225"/>
            <a:chOff x="3424238" y="2511425"/>
            <a:chExt cx="109538" cy="1139825"/>
          </a:xfrm>
        </p:grpSpPr>
        <p:sp>
          <p:nvSpPr>
            <p:cNvPr id="32803" name="Freeform 44"/>
            <p:cNvSpPr>
              <a:spLocks/>
            </p:cNvSpPr>
            <p:nvPr/>
          </p:nvSpPr>
          <p:spPr bwMode="auto">
            <a:xfrm rot="-1140755">
              <a:off x="3449638" y="251142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Freeform 45"/>
            <p:cNvSpPr>
              <a:spLocks/>
            </p:cNvSpPr>
            <p:nvPr/>
          </p:nvSpPr>
          <p:spPr bwMode="auto">
            <a:xfrm rot="2145894">
              <a:off x="3424238" y="3213100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" name="Text Box 6"/>
          <p:cNvSpPr txBox="1"/>
          <p:nvPr/>
        </p:nvSpPr>
        <p:spPr>
          <a:xfrm>
            <a:off x="5967413" y="4343400"/>
            <a:ext cx="828675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+1</a:t>
            </a:r>
            <a:endParaRPr lang="en-US" altLang="zh-CN" sz="44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2" name="Text Box 6"/>
          <p:cNvSpPr txBox="1"/>
          <p:nvPr/>
        </p:nvSpPr>
        <p:spPr>
          <a:xfrm>
            <a:off x="6854825" y="4343400"/>
            <a:ext cx="685800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-2</a:t>
            </a:r>
            <a:endParaRPr lang="en-US" altLang="zh-CN" sz="44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2802" name="WordArt 4"/>
          <p:cNvSpPr>
            <a:spLocks noTextEdit="1"/>
          </p:cNvSpPr>
          <p:nvPr/>
        </p:nvSpPr>
        <p:spPr bwMode="auto">
          <a:xfrm>
            <a:off x="0" y="-152400"/>
            <a:ext cx="28194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/>
                <a:ea typeface="宋体"/>
              </a:rPr>
              <a:t>体验化合价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47062E-7 L 0.06893 -0.080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-40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35123E-6 L 0.07726 0.0608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30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36927E-6 L 0.07795 2.36927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09323 0.0942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470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09392 -0.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500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49" grpId="1"/>
      <p:bldP spid="49" grpId="2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7" grpId="0"/>
      <p:bldP spid="59" grpId="0"/>
      <p:bldP spid="60" grpId="0"/>
      <p:bldP spid="22" grpId="0"/>
      <p:bldP spid="23" grpId="0"/>
      <p:bldP spid="23" grpId="1"/>
      <p:bldP spid="23" grpId="2"/>
      <p:bldP spid="27" grpId="0"/>
      <p:bldP spid="27" grpId="1"/>
      <p:bldP spid="29" grpId="0"/>
      <p:bldP spid="30" grpId="0"/>
      <p:bldP spid="38" grpId="0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WordArt 47"/>
          <p:cNvSpPr>
            <a:spLocks noTextEdit="1"/>
          </p:cNvSpPr>
          <p:nvPr/>
        </p:nvSpPr>
        <p:spPr bwMode="auto">
          <a:xfrm>
            <a:off x="228600" y="0"/>
            <a:ext cx="2209800" cy="838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endParaRPr lang="zh-CN" altLang="en-US" sz="3600" b="1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华文新魏"/>
            </a:endParaRPr>
          </a:p>
        </p:txBody>
      </p:sp>
      <p:sp>
        <p:nvSpPr>
          <p:cNvPr id="33794" name="Rectangle 49"/>
          <p:cNvSpPr>
            <a:spLocks noChangeArrowheads="1"/>
          </p:cNvSpPr>
          <p:nvPr/>
        </p:nvSpPr>
        <p:spPr bwMode="auto">
          <a:xfrm>
            <a:off x="2614613" y="1676400"/>
            <a:ext cx="2095500" cy="12969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Text Box 51"/>
          <p:cNvSpPr txBox="1">
            <a:spLocks noChangeArrowheads="1"/>
          </p:cNvSpPr>
          <p:nvPr/>
        </p:nvSpPr>
        <p:spPr bwMode="auto">
          <a:xfrm>
            <a:off x="4178300" y="2124075"/>
            <a:ext cx="62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1</a:t>
            </a:r>
          </a:p>
        </p:txBody>
      </p:sp>
      <p:sp>
        <p:nvSpPr>
          <p:cNvPr id="33796" name="Freeform 52"/>
          <p:cNvSpPr>
            <a:spLocks/>
          </p:cNvSpPr>
          <p:nvPr/>
        </p:nvSpPr>
        <p:spPr bwMode="auto">
          <a:xfrm rot="-1140755">
            <a:off x="3725863" y="1797050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Freeform 53"/>
          <p:cNvSpPr>
            <a:spLocks/>
          </p:cNvSpPr>
          <p:nvPr/>
        </p:nvSpPr>
        <p:spPr bwMode="auto">
          <a:xfrm rot="2145894">
            <a:off x="3702050" y="2454275"/>
            <a:ext cx="80963" cy="438150"/>
          </a:xfrm>
          <a:custGeom>
            <a:avLst/>
            <a:gdLst>
              <a:gd name="T0" fmla="*/ 0 w 256"/>
              <a:gd name="T1" fmla="*/ 0 h 864"/>
              <a:gd name="T2" fmla="*/ 24005212 w 256"/>
              <a:gd name="T3" fmla="*/ 111096888 h 864"/>
              <a:gd name="T4" fmla="*/ 9602020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8" name="Freeform 54"/>
          <p:cNvSpPr>
            <a:spLocks/>
          </p:cNvSpPr>
          <p:nvPr/>
        </p:nvSpPr>
        <p:spPr bwMode="auto">
          <a:xfrm rot="-1140755">
            <a:off x="3975100" y="1797050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9" name="Freeform 55"/>
          <p:cNvSpPr>
            <a:spLocks/>
          </p:cNvSpPr>
          <p:nvPr/>
        </p:nvSpPr>
        <p:spPr bwMode="auto">
          <a:xfrm rot="2145894">
            <a:off x="3951288" y="2498725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Text Box 56"/>
          <p:cNvSpPr txBox="1">
            <a:spLocks noChangeArrowheads="1"/>
          </p:cNvSpPr>
          <p:nvPr/>
        </p:nvSpPr>
        <p:spPr bwMode="auto">
          <a:xfrm>
            <a:off x="3665538" y="21145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3801" name="Text Box 57"/>
          <p:cNvSpPr txBox="1">
            <a:spLocks noChangeArrowheads="1"/>
          </p:cNvSpPr>
          <p:nvPr/>
        </p:nvSpPr>
        <p:spPr bwMode="auto">
          <a:xfrm>
            <a:off x="3952875" y="2125663"/>
            <a:ext cx="62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8</a:t>
            </a:r>
          </a:p>
        </p:txBody>
      </p:sp>
      <p:sp>
        <p:nvSpPr>
          <p:cNvPr id="33802" name="Freeform 58"/>
          <p:cNvSpPr>
            <a:spLocks/>
          </p:cNvSpPr>
          <p:nvPr/>
        </p:nvSpPr>
        <p:spPr bwMode="auto">
          <a:xfrm rot="-1140755">
            <a:off x="4241800" y="1797050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3" name="Freeform 59"/>
          <p:cNvSpPr>
            <a:spLocks/>
          </p:cNvSpPr>
          <p:nvPr/>
        </p:nvSpPr>
        <p:spPr bwMode="auto">
          <a:xfrm rot="2145894">
            <a:off x="4217988" y="2498725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Oval 60"/>
          <p:cNvSpPr>
            <a:spLocks noChangeArrowheads="1"/>
          </p:cNvSpPr>
          <p:nvPr/>
        </p:nvSpPr>
        <p:spPr bwMode="auto">
          <a:xfrm>
            <a:off x="3200400" y="2159000"/>
            <a:ext cx="434975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/>
              <a:t>+11</a:t>
            </a:r>
          </a:p>
        </p:txBody>
      </p:sp>
      <p:sp>
        <p:nvSpPr>
          <p:cNvPr id="33805" name="Text Box 61"/>
          <p:cNvSpPr txBox="1">
            <a:spLocks noChangeArrowheads="1"/>
          </p:cNvSpPr>
          <p:nvPr/>
        </p:nvSpPr>
        <p:spPr bwMode="auto">
          <a:xfrm>
            <a:off x="2500313" y="2071688"/>
            <a:ext cx="868362" cy="5857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Na</a:t>
            </a:r>
          </a:p>
        </p:txBody>
      </p:sp>
      <p:grpSp>
        <p:nvGrpSpPr>
          <p:cNvPr id="33806" name="Group 91"/>
          <p:cNvGrpSpPr>
            <a:grpSpLocks/>
          </p:cNvGrpSpPr>
          <p:nvPr/>
        </p:nvGrpSpPr>
        <p:grpSpPr bwMode="auto">
          <a:xfrm>
            <a:off x="2514600" y="3308350"/>
            <a:ext cx="2495550" cy="2376488"/>
            <a:chOff x="3878" y="1661"/>
            <a:chExt cx="1810" cy="1497"/>
          </a:xfrm>
        </p:grpSpPr>
        <p:sp>
          <p:nvSpPr>
            <p:cNvPr id="33865" name="Rectangle 92"/>
            <p:cNvSpPr>
              <a:spLocks noChangeArrowheads="1"/>
            </p:cNvSpPr>
            <p:nvPr/>
          </p:nvSpPr>
          <p:spPr bwMode="auto">
            <a:xfrm>
              <a:off x="3878" y="1797"/>
              <a:ext cx="1542" cy="1361"/>
            </a:xfrm>
            <a:prstGeom prst="rect">
              <a:avLst/>
            </a:prstGeom>
            <a:solidFill>
              <a:schemeClr val="accent1">
                <a:alpha val="3803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3866" name="Rectangle 93"/>
            <p:cNvSpPr>
              <a:spLocks noChangeArrowheads="1"/>
            </p:cNvSpPr>
            <p:nvPr/>
          </p:nvSpPr>
          <p:spPr bwMode="auto">
            <a:xfrm>
              <a:off x="3919" y="1661"/>
              <a:ext cx="1769" cy="1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/>
              </a:r>
              <a:br>
                <a:rPr lang="en-US" altLang="zh-CN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</a:br>
              <a:r>
                <a:rPr lang="en-US" altLang="zh-CN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/>
              </a:r>
              <a:br>
                <a:rPr lang="en-US" altLang="zh-CN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</a:b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每个钠原子</a:t>
              </a: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400" b="1" u="sng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失</a:t>
              </a: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去</a:t>
              </a:r>
              <a:r>
                <a:rPr lang="zh-CN" altLang="en-US" sz="2400" b="1" u="sng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一个</a:t>
              </a: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电子，</a:t>
              </a: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钠元素表现</a:t>
              </a:r>
              <a:b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</a:b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为</a:t>
              </a:r>
              <a:r>
                <a:rPr lang="en-US" altLang="zh-CN" sz="2400" b="1" u="sng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+1</a:t>
              </a:r>
              <a:r>
                <a:rPr lang="zh-CN" altLang="en-US" sz="2400" b="1" u="sng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价</a:t>
              </a: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。 </a:t>
              </a:r>
              <a:b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</a:br>
              <a:endPara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3807" name="Group 94"/>
          <p:cNvGrpSpPr>
            <a:grpSpLocks/>
          </p:cNvGrpSpPr>
          <p:nvPr/>
        </p:nvGrpSpPr>
        <p:grpSpPr bwMode="auto">
          <a:xfrm>
            <a:off x="304800" y="3308350"/>
            <a:ext cx="2819400" cy="2376488"/>
            <a:chOff x="3381" y="1661"/>
            <a:chExt cx="1776" cy="1497"/>
          </a:xfrm>
        </p:grpSpPr>
        <p:sp>
          <p:nvSpPr>
            <p:cNvPr id="33863" name="Rectangle 95"/>
            <p:cNvSpPr>
              <a:spLocks noChangeArrowheads="1"/>
            </p:cNvSpPr>
            <p:nvPr/>
          </p:nvSpPr>
          <p:spPr bwMode="auto">
            <a:xfrm>
              <a:off x="3381" y="1797"/>
              <a:ext cx="1296" cy="1361"/>
            </a:xfrm>
            <a:prstGeom prst="rect">
              <a:avLst/>
            </a:prstGeom>
            <a:solidFill>
              <a:schemeClr val="accent1">
                <a:alpha val="3803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3864" name="Rectangle 96"/>
            <p:cNvSpPr>
              <a:spLocks noChangeArrowheads="1"/>
            </p:cNvSpPr>
            <p:nvPr/>
          </p:nvSpPr>
          <p:spPr bwMode="auto">
            <a:xfrm>
              <a:off x="3388" y="1661"/>
              <a:ext cx="1769" cy="1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/>
              </a:r>
              <a:br>
                <a:rPr lang="en-US" altLang="zh-CN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</a:b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每个镁原子</a:t>
              </a: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400" b="1" u="sng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失</a:t>
              </a: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去</a:t>
              </a:r>
              <a:r>
                <a:rPr lang="zh-CN" altLang="en-US" sz="2400" b="1" u="sng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二个</a:t>
              </a: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电子，</a:t>
              </a: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镁元素表现</a:t>
              </a:r>
              <a:b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</a:b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为</a:t>
              </a:r>
              <a:r>
                <a:rPr lang="en-US" altLang="zh-CN" sz="2400" b="1" u="sng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+2</a:t>
              </a:r>
              <a:r>
                <a:rPr lang="zh-CN" altLang="en-US" sz="2400" b="1" u="sng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价</a:t>
              </a: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。 </a:t>
              </a:r>
              <a:b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</a:br>
              <a:endPara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3808" name="Group 97"/>
          <p:cNvGrpSpPr>
            <a:grpSpLocks/>
          </p:cNvGrpSpPr>
          <p:nvPr/>
        </p:nvGrpSpPr>
        <p:grpSpPr bwMode="auto">
          <a:xfrm>
            <a:off x="4724400" y="3308350"/>
            <a:ext cx="2808288" cy="2376488"/>
            <a:chOff x="2863" y="1661"/>
            <a:chExt cx="1769" cy="1497"/>
          </a:xfrm>
        </p:grpSpPr>
        <p:sp>
          <p:nvSpPr>
            <p:cNvPr id="33861" name="Rectangle 98"/>
            <p:cNvSpPr>
              <a:spLocks noChangeArrowheads="1"/>
            </p:cNvSpPr>
            <p:nvPr/>
          </p:nvSpPr>
          <p:spPr bwMode="auto">
            <a:xfrm>
              <a:off x="2905" y="1797"/>
              <a:ext cx="1254" cy="1361"/>
            </a:xfrm>
            <a:prstGeom prst="rect">
              <a:avLst/>
            </a:prstGeom>
            <a:solidFill>
              <a:schemeClr val="accent1">
                <a:alpha val="3803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3862" name="Rectangle 99"/>
            <p:cNvSpPr>
              <a:spLocks noChangeArrowheads="1"/>
            </p:cNvSpPr>
            <p:nvPr/>
          </p:nvSpPr>
          <p:spPr bwMode="auto">
            <a:xfrm>
              <a:off x="2863" y="1661"/>
              <a:ext cx="1769" cy="1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每个氯原子</a:t>
              </a: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400" b="1" u="sng">
                  <a:solidFill>
                    <a:srgbClr val="00B050"/>
                  </a:solidFill>
                  <a:latin typeface="黑体" pitchFamily="2" charset="-122"/>
                  <a:ea typeface="黑体" pitchFamily="2" charset="-122"/>
                </a:rPr>
                <a:t>得</a:t>
              </a: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到</a:t>
              </a:r>
              <a:r>
                <a:rPr lang="zh-CN" altLang="en-US" sz="2400" b="1" u="sng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一个</a:t>
              </a: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电子，</a:t>
              </a: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氯元素表现</a:t>
              </a:r>
              <a:b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</a:b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为</a:t>
              </a:r>
              <a:r>
                <a:rPr lang="en-US" altLang="zh-CN" sz="2400" b="1" u="sng">
                  <a:solidFill>
                    <a:srgbClr val="00B050"/>
                  </a:solidFill>
                  <a:latin typeface="黑体" pitchFamily="2" charset="-122"/>
                  <a:ea typeface="黑体" pitchFamily="2" charset="-122"/>
                </a:rPr>
                <a:t>-1</a:t>
              </a:r>
              <a:r>
                <a:rPr lang="zh-CN" altLang="en-US" sz="2400" b="1" u="sng">
                  <a:solidFill>
                    <a:srgbClr val="00B050"/>
                  </a:solidFill>
                  <a:latin typeface="黑体" pitchFamily="2" charset="-122"/>
                  <a:ea typeface="黑体" pitchFamily="2" charset="-122"/>
                </a:rPr>
                <a:t>价</a:t>
              </a:r>
              <a:r>
                <a:rPr lang="zh-CN" altLang="en-US" sz="2400" b="1">
                  <a:solidFill>
                    <a:schemeClr val="accent2"/>
                  </a:solidFill>
                </a:rPr>
                <a:t>。</a:t>
              </a:r>
            </a:p>
          </p:txBody>
        </p:sp>
      </p:grpSp>
      <p:sp>
        <p:nvSpPr>
          <p:cNvPr id="33809" name="Rectangle 49"/>
          <p:cNvSpPr>
            <a:spLocks noChangeArrowheads="1"/>
          </p:cNvSpPr>
          <p:nvPr/>
        </p:nvSpPr>
        <p:spPr bwMode="auto">
          <a:xfrm>
            <a:off x="293688" y="1690688"/>
            <a:ext cx="2095500" cy="12969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Text Box 51"/>
          <p:cNvSpPr txBox="1">
            <a:spLocks noChangeArrowheads="1"/>
          </p:cNvSpPr>
          <p:nvPr/>
        </p:nvSpPr>
        <p:spPr bwMode="auto">
          <a:xfrm>
            <a:off x="1893888" y="2138363"/>
            <a:ext cx="620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2</a:t>
            </a:r>
          </a:p>
        </p:txBody>
      </p:sp>
      <p:sp>
        <p:nvSpPr>
          <p:cNvPr id="33811" name="Freeform 52"/>
          <p:cNvSpPr>
            <a:spLocks/>
          </p:cNvSpPr>
          <p:nvPr/>
        </p:nvSpPr>
        <p:spPr bwMode="auto">
          <a:xfrm rot="-1140755">
            <a:off x="1389063" y="1811338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2" name="Freeform 53"/>
          <p:cNvSpPr>
            <a:spLocks/>
          </p:cNvSpPr>
          <p:nvPr/>
        </p:nvSpPr>
        <p:spPr bwMode="auto">
          <a:xfrm rot="2145894">
            <a:off x="1366838" y="2468563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3" name="Freeform 54"/>
          <p:cNvSpPr>
            <a:spLocks/>
          </p:cNvSpPr>
          <p:nvPr/>
        </p:nvSpPr>
        <p:spPr bwMode="auto">
          <a:xfrm rot="-1140755">
            <a:off x="1639888" y="1811338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4" name="Freeform 55"/>
          <p:cNvSpPr>
            <a:spLocks/>
          </p:cNvSpPr>
          <p:nvPr/>
        </p:nvSpPr>
        <p:spPr bwMode="auto">
          <a:xfrm rot="2145894">
            <a:off x="1616075" y="2513013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5" name="Text Box 56"/>
          <p:cNvSpPr txBox="1">
            <a:spLocks noChangeArrowheads="1"/>
          </p:cNvSpPr>
          <p:nvPr/>
        </p:nvSpPr>
        <p:spPr bwMode="auto">
          <a:xfrm>
            <a:off x="1328738" y="2128838"/>
            <a:ext cx="56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3816" name="Text Box 57"/>
          <p:cNvSpPr txBox="1">
            <a:spLocks noChangeArrowheads="1"/>
          </p:cNvSpPr>
          <p:nvPr/>
        </p:nvSpPr>
        <p:spPr bwMode="auto">
          <a:xfrm>
            <a:off x="1616075" y="2128838"/>
            <a:ext cx="62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8</a:t>
            </a:r>
          </a:p>
        </p:txBody>
      </p:sp>
      <p:sp>
        <p:nvSpPr>
          <p:cNvPr id="33817" name="Freeform 58"/>
          <p:cNvSpPr>
            <a:spLocks/>
          </p:cNvSpPr>
          <p:nvPr/>
        </p:nvSpPr>
        <p:spPr bwMode="auto">
          <a:xfrm rot="-1140755">
            <a:off x="1906588" y="1811338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8" name="Freeform 59"/>
          <p:cNvSpPr>
            <a:spLocks/>
          </p:cNvSpPr>
          <p:nvPr/>
        </p:nvSpPr>
        <p:spPr bwMode="auto">
          <a:xfrm rot="2145894">
            <a:off x="1881188" y="2513013"/>
            <a:ext cx="80962" cy="438150"/>
          </a:xfrm>
          <a:custGeom>
            <a:avLst/>
            <a:gdLst>
              <a:gd name="T0" fmla="*/ 0 w 256"/>
              <a:gd name="T1" fmla="*/ 0 h 864"/>
              <a:gd name="T2" fmla="*/ 24004599 w 256"/>
              <a:gd name="T3" fmla="*/ 111096888 h 864"/>
              <a:gd name="T4" fmla="*/ 9601901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9" name="Oval 60"/>
          <p:cNvSpPr>
            <a:spLocks noChangeArrowheads="1"/>
          </p:cNvSpPr>
          <p:nvPr/>
        </p:nvSpPr>
        <p:spPr bwMode="auto">
          <a:xfrm>
            <a:off x="865188" y="2173288"/>
            <a:ext cx="433387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/>
              <a:t>+12</a:t>
            </a:r>
          </a:p>
        </p:txBody>
      </p:sp>
      <p:sp>
        <p:nvSpPr>
          <p:cNvPr id="33820" name="Text Box 61"/>
          <p:cNvSpPr txBox="1">
            <a:spLocks noChangeArrowheads="1"/>
          </p:cNvSpPr>
          <p:nvPr/>
        </p:nvSpPr>
        <p:spPr bwMode="auto">
          <a:xfrm>
            <a:off x="179388" y="2085975"/>
            <a:ext cx="868362" cy="584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Mg</a:t>
            </a:r>
          </a:p>
        </p:txBody>
      </p:sp>
      <p:sp>
        <p:nvSpPr>
          <p:cNvPr id="33821" name="Rectangle 49"/>
          <p:cNvSpPr>
            <a:spLocks noChangeArrowheads="1"/>
          </p:cNvSpPr>
          <p:nvPr/>
        </p:nvSpPr>
        <p:spPr bwMode="auto">
          <a:xfrm>
            <a:off x="6989763" y="1676400"/>
            <a:ext cx="1790700" cy="12969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2" name="Freeform 52"/>
          <p:cNvSpPr>
            <a:spLocks/>
          </p:cNvSpPr>
          <p:nvPr/>
        </p:nvSpPr>
        <p:spPr bwMode="auto">
          <a:xfrm rot="-1140755">
            <a:off x="8008938" y="1797050"/>
            <a:ext cx="80962" cy="438150"/>
          </a:xfrm>
          <a:custGeom>
            <a:avLst/>
            <a:gdLst>
              <a:gd name="T0" fmla="*/ 0 w 256"/>
              <a:gd name="T1" fmla="*/ 0 h 864"/>
              <a:gd name="T2" fmla="*/ 24004599 w 256"/>
              <a:gd name="T3" fmla="*/ 111096888 h 864"/>
              <a:gd name="T4" fmla="*/ 9601901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23" name="Freeform 53"/>
          <p:cNvSpPr>
            <a:spLocks/>
          </p:cNvSpPr>
          <p:nvPr/>
        </p:nvSpPr>
        <p:spPr bwMode="auto">
          <a:xfrm rot="2145894">
            <a:off x="7986713" y="2454275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24" name="Freeform 54"/>
          <p:cNvSpPr>
            <a:spLocks/>
          </p:cNvSpPr>
          <p:nvPr/>
        </p:nvSpPr>
        <p:spPr bwMode="auto">
          <a:xfrm rot="-1140755">
            <a:off x="8259763" y="1797050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25" name="Freeform 55"/>
          <p:cNvSpPr>
            <a:spLocks/>
          </p:cNvSpPr>
          <p:nvPr/>
        </p:nvSpPr>
        <p:spPr bwMode="auto">
          <a:xfrm rot="2145894">
            <a:off x="8235950" y="2498725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26" name="Text Box 56"/>
          <p:cNvSpPr txBox="1">
            <a:spLocks noChangeArrowheads="1"/>
          </p:cNvSpPr>
          <p:nvPr/>
        </p:nvSpPr>
        <p:spPr bwMode="auto">
          <a:xfrm>
            <a:off x="7948613" y="2114550"/>
            <a:ext cx="56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3827" name="Text Box 57"/>
          <p:cNvSpPr txBox="1">
            <a:spLocks noChangeArrowheads="1"/>
          </p:cNvSpPr>
          <p:nvPr/>
        </p:nvSpPr>
        <p:spPr bwMode="auto">
          <a:xfrm>
            <a:off x="8237538" y="2125663"/>
            <a:ext cx="620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6</a:t>
            </a:r>
          </a:p>
        </p:txBody>
      </p:sp>
      <p:sp>
        <p:nvSpPr>
          <p:cNvPr id="33828" name="Oval 60"/>
          <p:cNvSpPr>
            <a:spLocks noChangeArrowheads="1"/>
          </p:cNvSpPr>
          <p:nvPr/>
        </p:nvSpPr>
        <p:spPr bwMode="auto">
          <a:xfrm>
            <a:off x="7485063" y="2159000"/>
            <a:ext cx="433387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/>
              <a:t>+8</a:t>
            </a:r>
          </a:p>
        </p:txBody>
      </p:sp>
      <p:sp>
        <p:nvSpPr>
          <p:cNvPr id="33829" name="Text Box 61"/>
          <p:cNvSpPr txBox="1">
            <a:spLocks noChangeArrowheads="1"/>
          </p:cNvSpPr>
          <p:nvPr/>
        </p:nvSpPr>
        <p:spPr bwMode="auto">
          <a:xfrm>
            <a:off x="6875463" y="2071688"/>
            <a:ext cx="868362" cy="5857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O</a:t>
            </a:r>
          </a:p>
        </p:txBody>
      </p:sp>
      <p:sp>
        <p:nvSpPr>
          <p:cNvPr id="33830" name="Rectangle 49"/>
          <p:cNvSpPr>
            <a:spLocks noChangeArrowheads="1"/>
          </p:cNvSpPr>
          <p:nvPr/>
        </p:nvSpPr>
        <p:spPr bwMode="auto">
          <a:xfrm>
            <a:off x="4891088" y="1690688"/>
            <a:ext cx="1943100" cy="12969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1" name="Text Box 51"/>
          <p:cNvSpPr txBox="1">
            <a:spLocks noChangeArrowheads="1"/>
          </p:cNvSpPr>
          <p:nvPr/>
        </p:nvSpPr>
        <p:spPr bwMode="auto">
          <a:xfrm>
            <a:off x="6362700" y="2138363"/>
            <a:ext cx="62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7</a:t>
            </a:r>
          </a:p>
        </p:txBody>
      </p:sp>
      <p:sp>
        <p:nvSpPr>
          <p:cNvPr id="33832" name="Freeform 52"/>
          <p:cNvSpPr>
            <a:spLocks/>
          </p:cNvSpPr>
          <p:nvPr/>
        </p:nvSpPr>
        <p:spPr bwMode="auto">
          <a:xfrm rot="-1140755">
            <a:off x="5895975" y="1811338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33" name="Freeform 53"/>
          <p:cNvSpPr>
            <a:spLocks/>
          </p:cNvSpPr>
          <p:nvPr/>
        </p:nvSpPr>
        <p:spPr bwMode="auto">
          <a:xfrm rot="2145894">
            <a:off x="5873750" y="2468563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34" name="Freeform 54"/>
          <p:cNvSpPr>
            <a:spLocks/>
          </p:cNvSpPr>
          <p:nvPr/>
        </p:nvSpPr>
        <p:spPr bwMode="auto">
          <a:xfrm rot="-1140755">
            <a:off x="6145213" y="1811338"/>
            <a:ext cx="80962" cy="438150"/>
          </a:xfrm>
          <a:custGeom>
            <a:avLst/>
            <a:gdLst>
              <a:gd name="T0" fmla="*/ 0 w 256"/>
              <a:gd name="T1" fmla="*/ 0 h 864"/>
              <a:gd name="T2" fmla="*/ 24004599 w 256"/>
              <a:gd name="T3" fmla="*/ 111096888 h 864"/>
              <a:gd name="T4" fmla="*/ 9601901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35" name="Freeform 55"/>
          <p:cNvSpPr>
            <a:spLocks/>
          </p:cNvSpPr>
          <p:nvPr/>
        </p:nvSpPr>
        <p:spPr bwMode="auto">
          <a:xfrm rot="2145894">
            <a:off x="6121400" y="2513013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36" name="Text Box 56"/>
          <p:cNvSpPr txBox="1">
            <a:spLocks noChangeArrowheads="1"/>
          </p:cNvSpPr>
          <p:nvPr/>
        </p:nvSpPr>
        <p:spPr bwMode="auto">
          <a:xfrm>
            <a:off x="5835650" y="2128838"/>
            <a:ext cx="56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3837" name="Text Box 57"/>
          <p:cNvSpPr txBox="1">
            <a:spLocks noChangeArrowheads="1"/>
          </p:cNvSpPr>
          <p:nvPr/>
        </p:nvSpPr>
        <p:spPr bwMode="auto">
          <a:xfrm>
            <a:off x="6122988" y="2139950"/>
            <a:ext cx="620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52548"/>
                </a:solidFill>
                <a:latin typeface="Times New Roman" pitchFamily="18" charset="0"/>
                <a:ea typeface="华文行楷"/>
                <a:cs typeface="华文行楷"/>
              </a:rPr>
              <a:t>8</a:t>
            </a:r>
          </a:p>
        </p:txBody>
      </p:sp>
      <p:sp>
        <p:nvSpPr>
          <p:cNvPr id="33838" name="Freeform 58"/>
          <p:cNvSpPr>
            <a:spLocks/>
          </p:cNvSpPr>
          <p:nvPr/>
        </p:nvSpPr>
        <p:spPr bwMode="auto">
          <a:xfrm rot="-1140755">
            <a:off x="6411913" y="1811338"/>
            <a:ext cx="80962" cy="438150"/>
          </a:xfrm>
          <a:custGeom>
            <a:avLst/>
            <a:gdLst>
              <a:gd name="T0" fmla="*/ 0 w 256"/>
              <a:gd name="T1" fmla="*/ 0 h 864"/>
              <a:gd name="T2" fmla="*/ 24004599 w 256"/>
              <a:gd name="T3" fmla="*/ 111096888 h 864"/>
              <a:gd name="T4" fmla="*/ 9601901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39" name="Freeform 59"/>
          <p:cNvSpPr>
            <a:spLocks/>
          </p:cNvSpPr>
          <p:nvPr/>
        </p:nvSpPr>
        <p:spPr bwMode="auto">
          <a:xfrm rot="2145894">
            <a:off x="6388100" y="2513013"/>
            <a:ext cx="79375" cy="438150"/>
          </a:xfrm>
          <a:custGeom>
            <a:avLst/>
            <a:gdLst>
              <a:gd name="T0" fmla="*/ 0 w 256"/>
              <a:gd name="T1" fmla="*/ 0 h 864"/>
              <a:gd name="T2" fmla="*/ 23072699 w 256"/>
              <a:gd name="T3" fmla="*/ 111096888 h 864"/>
              <a:gd name="T4" fmla="*/ 9229202 w 256"/>
              <a:gd name="T5" fmla="*/ 222193777 h 864"/>
              <a:gd name="T6" fmla="*/ 0 60000 65536"/>
              <a:gd name="T7" fmla="*/ 0 60000 65536"/>
              <a:gd name="T8" fmla="*/ 0 60000 65536"/>
              <a:gd name="T9" fmla="*/ 0 w 256"/>
              <a:gd name="T10" fmla="*/ 0 h 864"/>
              <a:gd name="T11" fmla="*/ 256 w 2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864">
                <a:moveTo>
                  <a:pt x="0" y="0"/>
                </a:moveTo>
                <a:cubicBezTo>
                  <a:pt x="112" y="144"/>
                  <a:pt x="224" y="288"/>
                  <a:pt x="240" y="432"/>
                </a:cubicBezTo>
                <a:cubicBezTo>
                  <a:pt x="256" y="576"/>
                  <a:pt x="176" y="720"/>
                  <a:pt x="96" y="8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40" name="Oval 60"/>
          <p:cNvSpPr>
            <a:spLocks noChangeArrowheads="1"/>
          </p:cNvSpPr>
          <p:nvPr/>
        </p:nvSpPr>
        <p:spPr bwMode="auto">
          <a:xfrm>
            <a:off x="5387975" y="2173288"/>
            <a:ext cx="433388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/>
              <a:t>+17</a:t>
            </a:r>
          </a:p>
        </p:txBody>
      </p:sp>
      <p:sp>
        <p:nvSpPr>
          <p:cNvPr id="33841" name="Text Box 61"/>
          <p:cNvSpPr txBox="1">
            <a:spLocks noChangeArrowheads="1"/>
          </p:cNvSpPr>
          <p:nvPr/>
        </p:nvSpPr>
        <p:spPr bwMode="auto">
          <a:xfrm>
            <a:off x="4776788" y="2085975"/>
            <a:ext cx="868362" cy="584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Cl</a:t>
            </a:r>
          </a:p>
        </p:txBody>
      </p:sp>
      <p:grpSp>
        <p:nvGrpSpPr>
          <p:cNvPr id="33842" name="Group 91"/>
          <p:cNvGrpSpPr>
            <a:grpSpLocks/>
          </p:cNvGrpSpPr>
          <p:nvPr/>
        </p:nvGrpSpPr>
        <p:grpSpPr bwMode="auto">
          <a:xfrm>
            <a:off x="6846888" y="3508375"/>
            <a:ext cx="2297112" cy="2160588"/>
            <a:chOff x="3878" y="1797"/>
            <a:chExt cx="1447" cy="1361"/>
          </a:xfrm>
        </p:grpSpPr>
        <p:sp>
          <p:nvSpPr>
            <p:cNvPr id="33859" name="Rectangle 92"/>
            <p:cNvSpPr>
              <a:spLocks noChangeArrowheads="1"/>
            </p:cNvSpPr>
            <p:nvPr/>
          </p:nvSpPr>
          <p:spPr bwMode="auto">
            <a:xfrm>
              <a:off x="3878" y="1797"/>
              <a:ext cx="1344" cy="1361"/>
            </a:xfrm>
            <a:prstGeom prst="rect">
              <a:avLst/>
            </a:prstGeom>
            <a:solidFill>
              <a:schemeClr val="accent1">
                <a:alpha val="3803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3860" name="Rectangle 93"/>
            <p:cNvSpPr>
              <a:spLocks noChangeArrowheads="1"/>
            </p:cNvSpPr>
            <p:nvPr/>
          </p:nvSpPr>
          <p:spPr bwMode="auto">
            <a:xfrm>
              <a:off x="3926" y="1883"/>
              <a:ext cx="1399" cy="1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每个氧原子</a:t>
              </a: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400" b="1" u="sng">
                  <a:solidFill>
                    <a:srgbClr val="00B050"/>
                  </a:solidFill>
                  <a:latin typeface="黑体" pitchFamily="2" charset="-122"/>
                  <a:ea typeface="黑体" pitchFamily="2" charset="-122"/>
                </a:rPr>
                <a:t>得</a:t>
              </a: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到</a:t>
              </a:r>
              <a:r>
                <a:rPr lang="zh-CN" altLang="en-US" sz="2400" b="1" u="sng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两个</a:t>
              </a: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电子</a:t>
              </a: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氧元素表现</a:t>
              </a: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为</a:t>
              </a:r>
              <a:r>
                <a:rPr lang="en-US" altLang="zh-CN" sz="2400" b="1" u="sng">
                  <a:solidFill>
                    <a:srgbClr val="00B050"/>
                  </a:solidFill>
                  <a:latin typeface="黑体" pitchFamily="2" charset="-122"/>
                  <a:ea typeface="黑体" pitchFamily="2" charset="-122"/>
                </a:rPr>
                <a:t>-2</a:t>
              </a:r>
              <a:r>
                <a:rPr lang="zh-CN" altLang="en-US" sz="2400" b="1" u="sng">
                  <a:solidFill>
                    <a:srgbClr val="00B050"/>
                  </a:solidFill>
                  <a:latin typeface="黑体" pitchFamily="2" charset="-122"/>
                  <a:ea typeface="黑体" pitchFamily="2" charset="-122"/>
                </a:rPr>
                <a:t>价</a:t>
              </a:r>
              <a:r>
                <a:rPr lang="zh-CN" altLang="en-US" sz="24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。</a:t>
              </a:r>
            </a:p>
          </p:txBody>
        </p:sp>
      </p:grpSp>
      <p:grpSp>
        <p:nvGrpSpPr>
          <p:cNvPr id="33843" name="组合 131"/>
          <p:cNvGrpSpPr>
            <a:grpSpLocks/>
          </p:cNvGrpSpPr>
          <p:nvPr/>
        </p:nvGrpSpPr>
        <p:grpSpPr bwMode="auto">
          <a:xfrm>
            <a:off x="649288" y="450850"/>
            <a:ext cx="1484312" cy="957263"/>
            <a:chOff x="914400" y="451629"/>
            <a:chExt cx="1484702" cy="956702"/>
          </a:xfrm>
        </p:grpSpPr>
        <p:sp>
          <p:nvSpPr>
            <p:cNvPr id="33856" name="Text Box 4"/>
            <p:cNvSpPr txBox="1">
              <a:spLocks noChangeArrowheads="1"/>
            </p:cNvSpPr>
            <p:nvPr/>
          </p:nvSpPr>
          <p:spPr bwMode="auto">
            <a:xfrm>
              <a:off x="914400" y="451629"/>
              <a:ext cx="762000" cy="38124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+2</a:t>
              </a:r>
            </a:p>
          </p:txBody>
        </p:sp>
        <p:sp>
          <p:nvSpPr>
            <p:cNvPr id="33857" name="Text Box 4"/>
            <p:cNvSpPr txBox="1">
              <a:spLocks noChangeArrowheads="1"/>
            </p:cNvSpPr>
            <p:nvPr/>
          </p:nvSpPr>
          <p:spPr bwMode="auto">
            <a:xfrm>
              <a:off x="1600200" y="451629"/>
              <a:ext cx="762000" cy="38124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-1</a:t>
              </a:r>
            </a:p>
          </p:txBody>
        </p:sp>
        <p:sp>
          <p:nvSpPr>
            <p:cNvPr id="33858" name="TextBox 124"/>
            <p:cNvSpPr txBox="1">
              <a:spLocks noChangeArrowheads="1"/>
            </p:cNvSpPr>
            <p:nvPr/>
          </p:nvSpPr>
          <p:spPr bwMode="auto">
            <a:xfrm>
              <a:off x="914400" y="762000"/>
              <a:ext cx="148470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zh-CN" sz="3600" b="1">
                  <a:ea typeface="Arial Unicode MS"/>
                  <a:cs typeface="Arial Unicode MS"/>
                </a:rPr>
                <a:t>MgCl</a:t>
              </a:r>
              <a:r>
                <a:rPr lang="pt-BR" altLang="zh-CN" sz="3600" b="1" baseline="-25000">
                  <a:ea typeface="Arial Unicode MS"/>
                  <a:cs typeface="Arial Unicode MS"/>
                </a:rPr>
                <a:t>2</a:t>
              </a:r>
              <a:endParaRPr lang="zh-CN" altLang="en-US" sz="3600"/>
            </a:p>
          </p:txBody>
        </p:sp>
      </p:grpSp>
      <p:grpSp>
        <p:nvGrpSpPr>
          <p:cNvPr id="33844" name="组合 130"/>
          <p:cNvGrpSpPr>
            <a:grpSpLocks/>
          </p:cNvGrpSpPr>
          <p:nvPr/>
        </p:nvGrpSpPr>
        <p:grpSpPr bwMode="auto">
          <a:xfrm>
            <a:off x="2935288" y="450850"/>
            <a:ext cx="1284287" cy="957263"/>
            <a:chOff x="2895600" y="451629"/>
            <a:chExt cx="1283825" cy="956702"/>
          </a:xfrm>
        </p:grpSpPr>
        <p:sp>
          <p:nvSpPr>
            <p:cNvPr id="33853" name="Text Box 4"/>
            <p:cNvSpPr txBox="1">
              <a:spLocks noChangeArrowheads="1"/>
            </p:cNvSpPr>
            <p:nvPr/>
          </p:nvSpPr>
          <p:spPr bwMode="auto">
            <a:xfrm>
              <a:off x="2925500" y="451629"/>
              <a:ext cx="762000" cy="38124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+1</a:t>
              </a:r>
            </a:p>
          </p:txBody>
        </p:sp>
        <p:sp>
          <p:nvSpPr>
            <p:cNvPr id="33854" name="Text Box 4"/>
            <p:cNvSpPr txBox="1">
              <a:spLocks noChangeArrowheads="1"/>
            </p:cNvSpPr>
            <p:nvPr/>
          </p:nvSpPr>
          <p:spPr bwMode="auto">
            <a:xfrm>
              <a:off x="3569825" y="451629"/>
              <a:ext cx="609600" cy="37993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-1</a:t>
              </a:r>
            </a:p>
          </p:txBody>
        </p:sp>
        <p:sp>
          <p:nvSpPr>
            <p:cNvPr id="33855" name="TextBox 125"/>
            <p:cNvSpPr txBox="1">
              <a:spLocks noChangeArrowheads="1"/>
            </p:cNvSpPr>
            <p:nvPr/>
          </p:nvSpPr>
          <p:spPr bwMode="auto">
            <a:xfrm>
              <a:off x="2895600" y="762000"/>
              <a:ext cx="12362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zh-CN" sz="3600" b="1">
                  <a:ea typeface="Arial Unicode MS"/>
                  <a:cs typeface="Arial Unicode MS"/>
                </a:rPr>
                <a:t>N</a:t>
              </a:r>
              <a:r>
                <a:rPr lang="en-US" altLang="zh-CN" sz="3600" b="1">
                  <a:ea typeface="Arial Unicode MS"/>
                  <a:cs typeface="Arial Unicode MS"/>
                </a:rPr>
                <a:t>aCl</a:t>
              </a:r>
              <a:endParaRPr lang="zh-CN" altLang="en-US" sz="3600"/>
            </a:p>
          </p:txBody>
        </p:sp>
      </p:grpSp>
      <p:grpSp>
        <p:nvGrpSpPr>
          <p:cNvPr id="33845" name="组合 129"/>
          <p:cNvGrpSpPr>
            <a:grpSpLocks/>
          </p:cNvGrpSpPr>
          <p:nvPr/>
        </p:nvGrpSpPr>
        <p:grpSpPr bwMode="auto">
          <a:xfrm>
            <a:off x="5181600" y="450850"/>
            <a:ext cx="1336675" cy="957263"/>
            <a:chOff x="4724400" y="451629"/>
            <a:chExt cx="1336875" cy="956702"/>
          </a:xfrm>
        </p:grpSpPr>
        <p:sp>
          <p:nvSpPr>
            <p:cNvPr id="33850" name="Text Box 4"/>
            <p:cNvSpPr txBox="1">
              <a:spLocks noChangeArrowheads="1"/>
            </p:cNvSpPr>
            <p:nvPr/>
          </p:nvSpPr>
          <p:spPr bwMode="auto">
            <a:xfrm>
              <a:off x="4752375" y="451629"/>
              <a:ext cx="762000" cy="38124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+1</a:t>
              </a:r>
            </a:p>
          </p:txBody>
        </p:sp>
        <p:sp>
          <p:nvSpPr>
            <p:cNvPr id="33851" name="Text Box 4"/>
            <p:cNvSpPr txBox="1">
              <a:spLocks noChangeArrowheads="1"/>
            </p:cNvSpPr>
            <p:nvPr/>
          </p:nvSpPr>
          <p:spPr bwMode="auto">
            <a:xfrm>
              <a:off x="5451675" y="451629"/>
              <a:ext cx="609600" cy="38124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-2</a:t>
              </a:r>
            </a:p>
          </p:txBody>
        </p:sp>
        <p:sp>
          <p:nvSpPr>
            <p:cNvPr id="33852" name="TextBox 126"/>
            <p:cNvSpPr txBox="1">
              <a:spLocks noChangeArrowheads="1"/>
            </p:cNvSpPr>
            <p:nvPr/>
          </p:nvSpPr>
          <p:spPr bwMode="auto">
            <a:xfrm>
              <a:off x="4724400" y="762000"/>
              <a:ext cx="130516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zh-CN" sz="3600" b="1">
                  <a:ea typeface="Arial Unicode MS"/>
                  <a:cs typeface="Arial Unicode MS"/>
                </a:rPr>
                <a:t>N</a:t>
              </a:r>
              <a:r>
                <a:rPr lang="en-US" altLang="zh-CN" sz="3600" b="1">
                  <a:ea typeface="Arial Unicode MS"/>
                  <a:cs typeface="Arial Unicode MS"/>
                </a:rPr>
                <a:t>a</a:t>
              </a:r>
              <a:r>
                <a:rPr lang="pt-BR" altLang="zh-CN" sz="3600" b="1" baseline="-25000">
                  <a:ea typeface="Arial Unicode MS"/>
                  <a:cs typeface="Arial Unicode MS"/>
                </a:rPr>
                <a:t>2</a:t>
              </a:r>
              <a:r>
                <a:rPr lang="en-US" altLang="zh-CN" sz="3600" b="1">
                  <a:ea typeface="Arial Unicode MS"/>
                  <a:cs typeface="Arial Unicode MS"/>
                </a:rPr>
                <a:t>O</a:t>
              </a:r>
              <a:endParaRPr lang="zh-CN" altLang="en-US" sz="3600"/>
            </a:p>
          </p:txBody>
        </p:sp>
      </p:grpSp>
      <p:grpSp>
        <p:nvGrpSpPr>
          <p:cNvPr id="33846" name="组合 128"/>
          <p:cNvGrpSpPr>
            <a:grpSpLocks/>
          </p:cNvGrpSpPr>
          <p:nvPr/>
        </p:nvGrpSpPr>
        <p:grpSpPr bwMode="auto">
          <a:xfrm>
            <a:off x="7315200" y="457200"/>
            <a:ext cx="1295400" cy="950913"/>
            <a:chOff x="6553200" y="457200"/>
            <a:chExt cx="1295400" cy="951131"/>
          </a:xfrm>
        </p:grpSpPr>
        <p:sp>
          <p:nvSpPr>
            <p:cNvPr id="33847" name="Text Box 4"/>
            <p:cNvSpPr txBox="1">
              <a:spLocks noChangeArrowheads="1"/>
            </p:cNvSpPr>
            <p:nvPr/>
          </p:nvSpPr>
          <p:spPr bwMode="auto">
            <a:xfrm>
              <a:off x="6629400" y="457200"/>
              <a:ext cx="609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+2</a:t>
              </a:r>
            </a:p>
          </p:txBody>
        </p:sp>
        <p:sp>
          <p:nvSpPr>
            <p:cNvPr id="33848" name="Text Box 4"/>
            <p:cNvSpPr txBox="1">
              <a:spLocks noChangeArrowheads="1"/>
            </p:cNvSpPr>
            <p:nvPr/>
          </p:nvSpPr>
          <p:spPr bwMode="auto">
            <a:xfrm>
              <a:off x="7086600" y="457200"/>
              <a:ext cx="7620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-2</a:t>
              </a:r>
            </a:p>
          </p:txBody>
        </p:sp>
        <p:sp>
          <p:nvSpPr>
            <p:cNvPr id="33849" name="TextBox 127"/>
            <p:cNvSpPr txBox="1">
              <a:spLocks noChangeArrowheads="1"/>
            </p:cNvSpPr>
            <p:nvPr/>
          </p:nvSpPr>
          <p:spPr bwMode="auto">
            <a:xfrm>
              <a:off x="6553200" y="762000"/>
              <a:ext cx="12105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zh-CN" sz="3600" b="1">
                  <a:ea typeface="Arial Unicode MS"/>
                  <a:cs typeface="Arial Unicode MS"/>
                </a:rPr>
                <a:t>Mg</a:t>
              </a:r>
              <a:r>
                <a:rPr lang="en-US" altLang="zh-CN" sz="3600" b="1">
                  <a:ea typeface="Arial Unicode MS"/>
                  <a:cs typeface="Arial Unicode MS"/>
                </a:rPr>
                <a:t>O</a:t>
              </a:r>
              <a:endParaRPr lang="zh-CN" altLang="en-US" sz="3600"/>
            </a:p>
          </p:txBody>
        </p:sp>
      </p:grpSp>
    </p:spTree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012825"/>
            <a:ext cx="242252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072063" y="3411538"/>
            <a:ext cx="1657350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800" b="1">
                <a:solidFill>
                  <a:srgbClr val="000066"/>
                </a:solidFill>
                <a:ea typeface="黑体" pitchFamily="2" charset="-122"/>
              </a:rPr>
              <a:t>Cl</a:t>
            </a:r>
            <a:endParaRPr lang="en-US" altLang="en-US" sz="6000" b="1" baseline="30000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5292725" y="3006725"/>
            <a:ext cx="288925" cy="287338"/>
          </a:xfrm>
          <a:prstGeom prst="ellipse">
            <a:avLst/>
          </a:prstGeom>
          <a:solidFill>
            <a:srgbClr val="D600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5940425" y="3006725"/>
            <a:ext cx="288925" cy="287338"/>
          </a:xfrm>
          <a:prstGeom prst="ellipse">
            <a:avLst/>
          </a:prstGeom>
          <a:solidFill>
            <a:srgbClr val="D600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6515100" y="3727450"/>
            <a:ext cx="288925" cy="287338"/>
          </a:xfrm>
          <a:prstGeom prst="ellipse">
            <a:avLst/>
          </a:prstGeom>
          <a:solidFill>
            <a:srgbClr val="D600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4716463" y="3654425"/>
            <a:ext cx="288925" cy="287338"/>
          </a:xfrm>
          <a:prstGeom prst="ellipse">
            <a:avLst/>
          </a:prstGeom>
          <a:solidFill>
            <a:srgbClr val="D600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6515100" y="4230688"/>
            <a:ext cx="288925" cy="287337"/>
          </a:xfrm>
          <a:prstGeom prst="ellipse">
            <a:avLst/>
          </a:prstGeom>
          <a:solidFill>
            <a:srgbClr val="D600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940425" y="4879975"/>
            <a:ext cx="288925" cy="287338"/>
          </a:xfrm>
          <a:prstGeom prst="ellipse">
            <a:avLst/>
          </a:prstGeom>
          <a:solidFill>
            <a:srgbClr val="D600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292725" y="4879975"/>
            <a:ext cx="288925" cy="287338"/>
          </a:xfrm>
          <a:prstGeom prst="ellipse">
            <a:avLst/>
          </a:prstGeom>
          <a:solidFill>
            <a:srgbClr val="D600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524000" y="3360738"/>
            <a:ext cx="1371600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800" b="1">
                <a:solidFill>
                  <a:srgbClr val="990000"/>
                </a:solidFill>
                <a:cs typeface="Arial" charset="0"/>
              </a:rPr>
              <a:t>H</a:t>
            </a:r>
            <a:r>
              <a:rPr lang="en-US" altLang="zh-CN" sz="8800" b="1">
                <a:solidFill>
                  <a:srgbClr val="000066"/>
                </a:solidFill>
                <a:cs typeface="Arial" charset="0"/>
              </a:rPr>
              <a:t> </a:t>
            </a:r>
            <a:endParaRPr lang="en-US" altLang="en-US" sz="6000" b="1" baseline="3000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71691" name="Oval 11"/>
          <p:cNvSpPr>
            <a:spLocks noChangeArrowheads="1"/>
          </p:cNvSpPr>
          <p:nvPr/>
        </p:nvSpPr>
        <p:spPr bwMode="auto">
          <a:xfrm>
            <a:off x="2843213" y="4159250"/>
            <a:ext cx="288925" cy="28733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zh-CN" sz="6000" b="1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4000500" y="3092450"/>
            <a:ext cx="647700" cy="18002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3348038" y="5383213"/>
            <a:ext cx="2665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共用电子对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0" y="5454650"/>
            <a:ext cx="403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（电子对偏离）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435600" y="5454650"/>
            <a:ext cx="370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（电子对偏向）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2036763" y="2116138"/>
            <a:ext cx="7207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5537200" y="2116138"/>
            <a:ext cx="7207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1676400" y="2116138"/>
            <a:ext cx="7207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+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105400" y="2116138"/>
            <a:ext cx="7207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</a:t>
            </a:r>
          </a:p>
        </p:txBody>
      </p:sp>
      <p:pic>
        <p:nvPicPr>
          <p:cNvPr id="34836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-173038"/>
            <a:ext cx="2643188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37" name="组合 30"/>
          <p:cNvGrpSpPr>
            <a:grpSpLocks/>
          </p:cNvGrpSpPr>
          <p:nvPr/>
        </p:nvGrpSpPr>
        <p:grpSpPr bwMode="auto">
          <a:xfrm>
            <a:off x="1908175" y="1052513"/>
            <a:ext cx="2209800" cy="942975"/>
            <a:chOff x="708040" y="2790825"/>
            <a:chExt cx="2731410" cy="1095375"/>
          </a:xfrm>
        </p:grpSpPr>
        <p:sp>
          <p:nvSpPr>
            <p:cNvPr id="34839" name="Freeform 38"/>
            <p:cNvSpPr>
              <a:spLocks/>
            </p:cNvSpPr>
            <p:nvPr/>
          </p:nvSpPr>
          <p:spPr bwMode="auto">
            <a:xfrm rot="-1140755">
              <a:off x="2905125" y="2790825"/>
              <a:ext cx="84138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Freeform 39"/>
            <p:cNvSpPr>
              <a:spLocks/>
            </p:cNvSpPr>
            <p:nvPr/>
          </p:nvSpPr>
          <p:spPr bwMode="auto">
            <a:xfrm rot="2145894">
              <a:off x="2881313" y="3448050"/>
              <a:ext cx="84137" cy="438150"/>
            </a:xfrm>
            <a:custGeom>
              <a:avLst/>
              <a:gdLst>
                <a:gd name="T0" fmla="*/ 0 w 256"/>
                <a:gd name="T1" fmla="*/ 0 h 864"/>
                <a:gd name="T2" fmla="*/ 2147483647 w 256"/>
                <a:gd name="T3" fmla="*/ 2147483647 h 864"/>
                <a:gd name="T4" fmla="*/ 2147483647 w 256"/>
                <a:gd name="T5" fmla="*/ 2147483647 h 864"/>
                <a:gd name="T6" fmla="*/ 0 60000 65536"/>
                <a:gd name="T7" fmla="*/ 0 60000 65536"/>
                <a:gd name="T8" fmla="*/ 0 60000 65536"/>
                <a:gd name="T9" fmla="*/ 0 w 256"/>
                <a:gd name="T10" fmla="*/ 0 h 864"/>
                <a:gd name="T11" fmla="*/ 256 w 2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864">
                  <a:moveTo>
                    <a:pt x="0" y="0"/>
                  </a:moveTo>
                  <a:cubicBezTo>
                    <a:pt x="112" y="144"/>
                    <a:pt x="224" y="288"/>
                    <a:pt x="240" y="432"/>
                  </a:cubicBezTo>
                  <a:cubicBezTo>
                    <a:pt x="256" y="576"/>
                    <a:pt x="176" y="720"/>
                    <a:pt x="96" y="8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Text Box 42"/>
            <p:cNvSpPr txBox="1">
              <a:spLocks noChangeArrowheads="1"/>
            </p:cNvSpPr>
            <p:nvPr/>
          </p:nvSpPr>
          <p:spPr bwMode="auto">
            <a:xfrm>
              <a:off x="2842935" y="3098784"/>
              <a:ext cx="596515" cy="531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708040" y="2949415"/>
              <a:ext cx="1577625" cy="72656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500" b="1">
                  <a:solidFill>
                    <a:schemeClr val="accent2"/>
                  </a:solidFill>
                  <a:ea typeface="黑体" pitchFamily="2" charset="-122"/>
                </a:rPr>
                <a:t>H</a:t>
              </a:r>
            </a:p>
          </p:txBody>
        </p:sp>
        <p:grpSp>
          <p:nvGrpSpPr>
            <p:cNvPr id="34843" name="组合 55"/>
            <p:cNvGrpSpPr>
              <a:grpSpLocks/>
            </p:cNvGrpSpPr>
            <p:nvPr/>
          </p:nvGrpSpPr>
          <p:grpSpPr bwMode="auto">
            <a:xfrm>
              <a:off x="1981200" y="2971800"/>
              <a:ext cx="838200" cy="762000"/>
              <a:chOff x="3962400" y="5066980"/>
              <a:chExt cx="838200" cy="76264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039247" y="5105480"/>
                <a:ext cx="684816" cy="684723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62400" y="5066980"/>
                <a:ext cx="838200" cy="76264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2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+1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4838" name="WordArt 8"/>
          <p:cNvSpPr>
            <a:spLocks noTextEdit="1"/>
          </p:cNvSpPr>
          <p:nvPr/>
        </p:nvSpPr>
        <p:spPr bwMode="auto">
          <a:xfrm>
            <a:off x="250825" y="0"/>
            <a:ext cx="385127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黑体"/>
                <a:ea typeface="黑体"/>
              </a:rPr>
              <a:t>氢气在氯气中燃烧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0023 L 0.14965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00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-0.05521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1"/>
      <p:bldP spid="71691" grpId="0" animBg="1"/>
      <p:bldP spid="71692" grpId="0" animBg="1"/>
      <p:bldP spid="71693" grpId="0"/>
      <p:bldP spid="71694" grpId="0"/>
      <p:bldP spid="71695" grpId="0"/>
      <p:bldP spid="71696" grpId="0"/>
      <p:bldP spid="71697" grpId="0"/>
      <p:bldP spid="71698" grpId="0"/>
      <p:bldP spid="716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WordArt 2"/>
          <p:cNvSpPr>
            <a:spLocks noChangeArrowheads="1" noChangeShapeType="1" noTextEdit="1"/>
          </p:cNvSpPr>
          <p:nvPr/>
        </p:nvSpPr>
        <p:spPr bwMode="auto">
          <a:xfrm>
            <a:off x="2514600" y="457200"/>
            <a:ext cx="40386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>
                <a:ln w="19050">
                  <a:solidFill>
                    <a:srgbClr val="CC0066"/>
                  </a:solidFill>
                  <a:round/>
                  <a:headEnd/>
                  <a:tailEnd/>
                </a:ln>
                <a:solidFill>
                  <a:srgbClr val="CC0066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化合价的数值判定</a:t>
            </a:r>
          </a:p>
        </p:txBody>
      </p:sp>
      <p:graphicFrame>
        <p:nvGraphicFramePr>
          <p:cNvPr id="49155" name="Group 3"/>
          <p:cNvGraphicFramePr>
            <a:graphicFrameLocks noGrp="1"/>
          </p:cNvGraphicFramePr>
          <p:nvPr>
            <p:ph/>
          </p:nvPr>
        </p:nvGraphicFramePr>
        <p:xfrm>
          <a:off x="609600" y="1219200"/>
          <a:ext cx="8153400" cy="5303838"/>
        </p:xfrm>
        <a:graphic>
          <a:graphicData uri="http://schemas.openxmlformats.org/drawingml/2006/table">
            <a:tbl>
              <a:tblPr/>
              <a:tblGrid>
                <a:gridCol w="2416175"/>
                <a:gridCol w="3019425"/>
                <a:gridCol w="27178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 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数值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正负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离子构成的物质如：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NaCl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MgCl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4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分子构成的物质如：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HCl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0" name="Text Box 21"/>
          <p:cNvSpPr txBox="1">
            <a:spLocks noChangeArrowheads="1"/>
          </p:cNvSpPr>
          <p:nvPr/>
        </p:nvSpPr>
        <p:spPr bwMode="auto">
          <a:xfrm>
            <a:off x="4556125" y="58134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208338" y="2994025"/>
            <a:ext cx="2493962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3200" b="1">
                <a:solidFill>
                  <a:srgbClr val="CC0066"/>
                </a:solidFill>
              </a:rPr>
              <a:t>一个原子</a:t>
            </a:r>
            <a:r>
              <a:rPr lang="zh-CN" altLang="en-US" sz="3200" b="1">
                <a:solidFill>
                  <a:srgbClr val="000000"/>
                </a:solidFill>
              </a:rPr>
              <a:t>得失电子的数目</a:t>
            </a:r>
            <a:endParaRPr lang="zh-CN" altLang="en-US" sz="3200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6181725" y="2978150"/>
            <a:ext cx="249396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3200" b="1">
                <a:solidFill>
                  <a:srgbClr val="CC0066"/>
                </a:solidFill>
              </a:rPr>
              <a:t>失</a:t>
            </a:r>
            <a:r>
              <a:rPr lang="zh-CN" altLang="en-US" sz="3200" b="1">
                <a:solidFill>
                  <a:srgbClr val="000000"/>
                </a:solidFill>
              </a:rPr>
              <a:t>电子显</a:t>
            </a:r>
            <a:r>
              <a:rPr lang="zh-CN" altLang="en-US" sz="3200" b="1">
                <a:solidFill>
                  <a:srgbClr val="CC0066"/>
                </a:solidFill>
              </a:rPr>
              <a:t>正</a:t>
            </a:r>
            <a:r>
              <a:rPr lang="zh-CN" altLang="en-US" sz="3200" b="1">
                <a:solidFill>
                  <a:srgbClr val="000000"/>
                </a:solidFill>
              </a:rPr>
              <a:t>价</a:t>
            </a:r>
          </a:p>
          <a:p>
            <a:r>
              <a:rPr lang="zh-CN" altLang="en-US" sz="3200" b="1">
                <a:solidFill>
                  <a:srgbClr val="CC0066"/>
                </a:solidFill>
              </a:rPr>
              <a:t>得</a:t>
            </a:r>
            <a:r>
              <a:rPr lang="zh-CN" altLang="en-US" sz="3200" b="1">
                <a:solidFill>
                  <a:srgbClr val="000000"/>
                </a:solidFill>
              </a:rPr>
              <a:t>电子显</a:t>
            </a:r>
            <a:r>
              <a:rPr lang="zh-CN" altLang="en-US" sz="3200" b="1">
                <a:solidFill>
                  <a:srgbClr val="CC0066"/>
                </a:solidFill>
              </a:rPr>
              <a:t>负</a:t>
            </a:r>
            <a:r>
              <a:rPr lang="zh-CN" altLang="en-US" sz="3200" b="1">
                <a:solidFill>
                  <a:srgbClr val="000000"/>
                </a:solidFill>
              </a:rPr>
              <a:t>价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3151188" y="4645025"/>
            <a:ext cx="2743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66"/>
                </a:solidFill>
              </a:rPr>
              <a:t>一个原子</a:t>
            </a:r>
            <a:r>
              <a:rPr lang="zh-CN" altLang="en-US" sz="3200" b="1">
                <a:solidFill>
                  <a:srgbClr val="000000"/>
                </a:solidFill>
              </a:rPr>
              <a:t>形成共用电子对的数目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6207125" y="4349750"/>
            <a:ext cx="2493963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</a:rPr>
              <a:t>电子对</a:t>
            </a:r>
            <a:r>
              <a:rPr lang="zh-CN" altLang="en-US" sz="3200" b="1">
                <a:solidFill>
                  <a:srgbClr val="CC0066"/>
                </a:solidFill>
              </a:rPr>
              <a:t>偏离</a:t>
            </a:r>
            <a:r>
              <a:rPr lang="zh-CN" altLang="en-US" sz="3200" b="1">
                <a:solidFill>
                  <a:srgbClr val="000000"/>
                </a:solidFill>
              </a:rPr>
              <a:t>的一方显</a:t>
            </a:r>
            <a:r>
              <a:rPr lang="zh-CN" altLang="en-US" sz="3200" b="1">
                <a:solidFill>
                  <a:srgbClr val="CC0066"/>
                </a:solidFill>
              </a:rPr>
              <a:t>正价</a:t>
            </a:r>
            <a:r>
              <a:rPr lang="zh-CN" altLang="en-US" sz="3200" b="1">
                <a:solidFill>
                  <a:srgbClr val="000000"/>
                </a:solidFill>
              </a:rPr>
              <a:t>，电子对</a:t>
            </a:r>
            <a:r>
              <a:rPr lang="zh-CN" altLang="en-US" sz="3200" b="1">
                <a:solidFill>
                  <a:srgbClr val="CC0066"/>
                </a:solidFill>
              </a:rPr>
              <a:t>偏向</a:t>
            </a:r>
            <a:r>
              <a:rPr lang="zh-CN" altLang="en-US" sz="3200" b="1">
                <a:solidFill>
                  <a:srgbClr val="000000"/>
                </a:solidFill>
              </a:rPr>
              <a:t>的一方显</a:t>
            </a:r>
            <a:r>
              <a:rPr lang="zh-CN" altLang="en-US" sz="3200" b="1">
                <a:solidFill>
                  <a:srgbClr val="CC0066"/>
                </a:solidFill>
              </a:rPr>
              <a:t>负价</a:t>
            </a:r>
            <a:endParaRPr lang="zh-CN" altLang="en-US" sz="32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4" grpId="0"/>
      <p:bldP spid="49175" grpId="0"/>
      <p:bldP spid="49176" grpId="0"/>
      <p:bldP spid="491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94"/>
          <p:cNvSpPr>
            <a:spLocks noChangeArrowheads="1"/>
          </p:cNvSpPr>
          <p:nvPr/>
        </p:nvSpPr>
        <p:spPr bwMode="auto">
          <a:xfrm>
            <a:off x="2133600" y="152400"/>
            <a:ext cx="5667375" cy="1384995"/>
          </a:xfrm>
          <a:prstGeom prst="rect">
            <a:avLst/>
          </a:prstGeom>
          <a:solidFill>
            <a:schemeClr val="accent5"/>
          </a:solidFill>
          <a:ln w="22225">
            <a:noFill/>
            <a:miter lim="800000"/>
          </a:ln>
          <a:effectLst>
            <a:softEdge rad="317500"/>
          </a:effec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常见元素在化合物中</a:t>
            </a:r>
            <a:endParaRPr lang="en-US" altLang="zh-CN" sz="36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的主要化合价   </a:t>
            </a:r>
          </a:p>
        </p:txBody>
      </p:sp>
      <p:grpSp>
        <p:nvGrpSpPr>
          <p:cNvPr id="36868" name="组合 33797"/>
          <p:cNvGrpSpPr>
            <a:grpSpLocks/>
          </p:cNvGrpSpPr>
          <p:nvPr/>
        </p:nvGrpSpPr>
        <p:grpSpPr bwMode="auto">
          <a:xfrm>
            <a:off x="381000" y="1828800"/>
            <a:ext cx="8305800" cy="4419600"/>
            <a:chOff x="1980" y="8772"/>
            <a:chExt cx="8310" cy="3900"/>
          </a:xfrm>
        </p:grpSpPr>
        <p:pic>
          <p:nvPicPr>
            <p:cNvPr id="36870" name="图片 3379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0" y="8892"/>
              <a:ext cx="8310" cy="3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1" name="矩形 33799"/>
            <p:cNvSpPr>
              <a:spLocks noChangeArrowheads="1"/>
            </p:cNvSpPr>
            <p:nvPr/>
          </p:nvSpPr>
          <p:spPr bwMode="auto">
            <a:xfrm>
              <a:off x="1980" y="8772"/>
              <a:ext cx="8280" cy="390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sp>
        <p:nvSpPr>
          <p:cNvPr id="36869" name="WordArt 4"/>
          <p:cNvSpPr>
            <a:spLocks noTextEdit="1"/>
          </p:cNvSpPr>
          <p:nvPr/>
        </p:nvSpPr>
        <p:spPr bwMode="auto">
          <a:xfrm>
            <a:off x="0" y="-304800"/>
            <a:ext cx="28194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/>
                <a:ea typeface="宋体"/>
              </a:rPr>
              <a:t>体验化合价</a:t>
            </a:r>
          </a:p>
        </p:txBody>
      </p:sp>
    </p:spTree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4"/>
          <p:cNvSpPr>
            <a:spLocks noChangeArrowheads="1"/>
          </p:cNvSpPr>
          <p:nvPr/>
        </p:nvSpPr>
        <p:spPr bwMode="auto">
          <a:xfrm>
            <a:off x="942975" y="168275"/>
            <a:ext cx="7210425" cy="553998"/>
          </a:xfrm>
          <a:prstGeom prst="rect">
            <a:avLst/>
          </a:prstGeom>
          <a:solidFill>
            <a:schemeClr val="accent5"/>
          </a:solidFill>
          <a:ln w="22225">
            <a:solidFill>
              <a:srgbClr val="FF00FF"/>
            </a:solidFill>
            <a:miter lim="800000"/>
          </a:ln>
          <a:effectLst>
            <a:softEdge rad="127000"/>
          </a:effec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常见元素在化合物中的主要化合价</a:t>
            </a: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700088" y="6091238"/>
            <a:ext cx="7369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氢元素的化合价为</a:t>
            </a:r>
            <a:r>
              <a:rPr lang="en-US" altLang="zh-CN" sz="24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+1</a:t>
            </a:r>
            <a:r>
              <a:rPr lang="zh-CN" altLang="en-US" sz="24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价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，氧元素的化合价为</a:t>
            </a:r>
            <a:r>
              <a:rPr lang="en-US" altLang="zh-CN" sz="24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-2</a:t>
            </a:r>
            <a:r>
              <a:rPr lang="zh-CN" altLang="en-US" sz="24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价</a:t>
            </a:r>
            <a:r>
              <a:rPr lang="zh-CN" altLang="en-US" sz="24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733425" y="4551363"/>
            <a:ext cx="3906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金属元素通常显</a:t>
            </a:r>
            <a:r>
              <a:rPr lang="zh-CN" altLang="en-US" sz="24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正价</a:t>
            </a:r>
            <a:endParaRPr lang="zh-CN" altLang="en-US" sz="24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754063" y="5084763"/>
            <a:ext cx="6359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非金属元素既有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负价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，也有</a:t>
            </a:r>
            <a:r>
              <a:rPr lang="zh-CN" altLang="en-US" sz="24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正价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754063" y="5562600"/>
            <a:ext cx="525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有些元素表现为</a:t>
            </a:r>
            <a:r>
              <a:rPr lang="zh-CN" altLang="en-US" sz="24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多种化合价</a:t>
            </a:r>
            <a:r>
              <a:rPr lang="zh-CN" altLang="en-US" sz="24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pic>
        <p:nvPicPr>
          <p:cNvPr id="89105" name="Picture 17" descr="BD14795_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9638" y="6227763"/>
            <a:ext cx="14605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106" name="Picture 18" descr="BD14795_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6463" y="4725988"/>
            <a:ext cx="14605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107" name="Picture 19" descr="BD14795_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0750" y="5254625"/>
            <a:ext cx="14605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108" name="Picture 20" descr="BD14795_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6463" y="5792788"/>
            <a:ext cx="14605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900" name="组合 34830"/>
          <p:cNvGrpSpPr>
            <a:grpSpLocks/>
          </p:cNvGrpSpPr>
          <p:nvPr/>
        </p:nvGrpSpPr>
        <p:grpSpPr bwMode="auto">
          <a:xfrm>
            <a:off x="457200" y="762000"/>
            <a:ext cx="8305800" cy="3810000"/>
            <a:chOff x="1980" y="8772"/>
            <a:chExt cx="8310" cy="3900"/>
          </a:xfrm>
        </p:grpSpPr>
        <p:pic>
          <p:nvPicPr>
            <p:cNvPr id="37901" name="图片 3483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80" y="8892"/>
              <a:ext cx="8310" cy="3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2" name="矩形 34832"/>
            <p:cNvSpPr>
              <a:spLocks noChangeArrowheads="1"/>
            </p:cNvSpPr>
            <p:nvPr/>
          </p:nvSpPr>
          <p:spPr bwMode="auto">
            <a:xfrm>
              <a:off x="1980" y="8772"/>
              <a:ext cx="8280" cy="390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9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10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9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10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9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10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9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108"/>
                  </p:tgtEl>
                </p:cond>
              </p:nextCondLst>
            </p:seq>
          </p:childTnLst>
        </p:cTn>
      </p:par>
    </p:tnLst>
    <p:bldLst>
      <p:bldP spid="89100" grpId="0"/>
      <p:bldP spid="89101" grpId="0"/>
      <p:bldP spid="89102" grpId="0"/>
      <p:bldP spid="89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2112963"/>
            <a:ext cx="9144000" cy="2154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pt-BR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defRPr/>
            </a:pPr>
            <a:r>
              <a:rPr lang="pt-BR" altLang="zh-CN" sz="3800" b="1" dirty="0">
                <a:latin typeface="+mj-lt"/>
                <a:ea typeface="Arial Unicode MS" panose="020B0604020202020204" pitchFamily="34" charset="-122"/>
              </a:rPr>
              <a:t>MgCl</a:t>
            </a:r>
            <a:r>
              <a:rPr lang="pt-BR" altLang="zh-CN" sz="3800" b="1" baseline="-25000" dirty="0">
                <a:latin typeface="+mj-lt"/>
                <a:ea typeface="Arial Unicode MS" panose="020B0604020202020204" pitchFamily="34" charset="-122"/>
              </a:rPr>
              <a:t>2</a:t>
            </a:r>
            <a:r>
              <a:rPr lang="pt-BR" altLang="zh-CN" sz="3800" b="1" dirty="0">
                <a:latin typeface="+mj-lt"/>
                <a:ea typeface="Arial Unicode MS" panose="020B0604020202020204" pitchFamily="34" charset="-122"/>
              </a:rPr>
              <a:t>    MgO   NaCl   Na</a:t>
            </a:r>
            <a:r>
              <a:rPr lang="pt-BR" altLang="zh-CN" sz="3800" b="1" baseline="-25000" dirty="0">
                <a:latin typeface="+mj-lt"/>
                <a:ea typeface="Arial Unicode MS" panose="020B0604020202020204" pitchFamily="34" charset="-122"/>
              </a:rPr>
              <a:t>2</a:t>
            </a:r>
            <a:r>
              <a:rPr lang="pt-BR" altLang="zh-CN" sz="3800" b="1" dirty="0">
                <a:latin typeface="+mj-lt"/>
                <a:ea typeface="Arial Unicode MS" panose="020B0604020202020204" pitchFamily="34" charset="-122"/>
              </a:rPr>
              <a:t>O    H</a:t>
            </a:r>
            <a:r>
              <a:rPr lang="pt-BR" altLang="zh-CN" sz="3800" b="1" baseline="-25000" dirty="0">
                <a:latin typeface="+mj-lt"/>
                <a:ea typeface="Arial Unicode MS" panose="020B0604020202020204" pitchFamily="34" charset="-122"/>
              </a:rPr>
              <a:t>2</a:t>
            </a:r>
            <a:r>
              <a:rPr lang="pt-BR" altLang="zh-CN" sz="3800" b="1" dirty="0">
                <a:latin typeface="+mj-lt"/>
                <a:ea typeface="Arial Unicode MS" panose="020B0604020202020204" pitchFamily="34" charset="-122"/>
              </a:rPr>
              <a:t>O</a:t>
            </a:r>
            <a:r>
              <a:rPr lang="zh-CN" altLang="zh-CN" sz="3800" b="1" dirty="0">
                <a:latin typeface="+mj-lt"/>
                <a:ea typeface="Arial Unicode MS" panose="020B0604020202020204" pitchFamily="34" charset="-122"/>
              </a:rPr>
              <a:t> </a:t>
            </a:r>
            <a:r>
              <a:rPr lang="en-US" altLang="zh-CN" sz="3800" b="1" dirty="0">
                <a:latin typeface="+mj-lt"/>
                <a:ea typeface="Arial Unicode MS" panose="020B0604020202020204" pitchFamily="34" charset="-122"/>
              </a:rPr>
              <a:t>  </a:t>
            </a:r>
            <a:r>
              <a:rPr lang="pt-BR" altLang="zh-CN" sz="3800" b="1" dirty="0">
                <a:latin typeface="+mj-lt"/>
                <a:ea typeface="Arial Unicode MS" panose="020B0604020202020204" pitchFamily="34" charset="-122"/>
              </a:rPr>
              <a:t>HCl</a:t>
            </a:r>
          </a:p>
          <a:p>
            <a:pPr>
              <a:defRPr/>
            </a:pPr>
            <a:endParaRPr lang="pt-BR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defRPr/>
            </a:pP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81" name="矩形 36880"/>
          <p:cNvSpPr>
            <a:spLocks noChangeArrowheads="1"/>
          </p:cNvSpPr>
          <p:nvPr/>
        </p:nvSpPr>
        <p:spPr bwMode="auto">
          <a:xfrm>
            <a:off x="107950" y="5373688"/>
            <a:ext cx="9667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pt-BR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在化合物中，各元素正负化合价之和为</a:t>
            </a:r>
            <a:r>
              <a:rPr lang="zh-CN" altLang="en-US" sz="3600" b="1" u="sng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36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1525" name="组合 21524"/>
          <p:cNvGrpSpPr>
            <a:grpSpLocks/>
          </p:cNvGrpSpPr>
          <p:nvPr/>
        </p:nvGrpSpPr>
        <p:grpSpPr bwMode="auto">
          <a:xfrm>
            <a:off x="0" y="2317750"/>
            <a:ext cx="8915400" cy="461963"/>
            <a:chOff x="0" y="1460"/>
            <a:chExt cx="5616" cy="291"/>
          </a:xfrm>
        </p:grpSpPr>
        <p:sp>
          <p:nvSpPr>
            <p:cNvPr id="38920" name="Text Box 4"/>
            <p:cNvSpPr txBox="1">
              <a:spLocks noChangeArrowheads="1"/>
            </p:cNvSpPr>
            <p:nvPr/>
          </p:nvSpPr>
          <p:spPr bwMode="auto">
            <a:xfrm>
              <a:off x="2112" y="1460"/>
              <a:ext cx="48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+1</a:t>
              </a:r>
            </a:p>
          </p:txBody>
        </p:sp>
        <p:sp>
          <p:nvSpPr>
            <p:cNvPr id="38921" name="Text Box 4"/>
            <p:cNvSpPr txBox="1">
              <a:spLocks noChangeArrowheads="1"/>
            </p:cNvSpPr>
            <p:nvPr/>
          </p:nvSpPr>
          <p:spPr bwMode="auto">
            <a:xfrm>
              <a:off x="0" y="1460"/>
              <a:ext cx="48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+2</a:t>
              </a:r>
            </a:p>
          </p:txBody>
        </p:sp>
        <p:sp>
          <p:nvSpPr>
            <p:cNvPr id="38922" name="Text Box 4"/>
            <p:cNvSpPr txBox="1">
              <a:spLocks noChangeArrowheads="1"/>
            </p:cNvSpPr>
            <p:nvPr/>
          </p:nvSpPr>
          <p:spPr bwMode="auto">
            <a:xfrm>
              <a:off x="3072" y="1460"/>
              <a:ext cx="48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+1</a:t>
              </a:r>
            </a:p>
          </p:txBody>
        </p:sp>
        <p:sp>
          <p:nvSpPr>
            <p:cNvPr id="38923" name="Text Box 4"/>
            <p:cNvSpPr txBox="1">
              <a:spLocks noChangeArrowheads="1"/>
            </p:cNvSpPr>
            <p:nvPr/>
          </p:nvSpPr>
          <p:spPr bwMode="auto">
            <a:xfrm>
              <a:off x="1248" y="1460"/>
              <a:ext cx="38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+2</a:t>
              </a:r>
            </a:p>
          </p:txBody>
        </p:sp>
        <p:sp>
          <p:nvSpPr>
            <p:cNvPr id="38924" name="Text Box 4"/>
            <p:cNvSpPr txBox="1">
              <a:spLocks noChangeArrowheads="1"/>
            </p:cNvSpPr>
            <p:nvPr/>
          </p:nvSpPr>
          <p:spPr bwMode="auto">
            <a:xfrm>
              <a:off x="2544" y="1460"/>
              <a:ext cx="384" cy="29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-1</a:t>
              </a:r>
            </a:p>
          </p:txBody>
        </p:sp>
        <p:sp>
          <p:nvSpPr>
            <p:cNvPr id="38925" name="Text Box 4"/>
            <p:cNvSpPr txBox="1">
              <a:spLocks noChangeArrowheads="1"/>
            </p:cNvSpPr>
            <p:nvPr/>
          </p:nvSpPr>
          <p:spPr bwMode="auto">
            <a:xfrm>
              <a:off x="1536" y="1460"/>
              <a:ext cx="48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-2</a:t>
              </a:r>
            </a:p>
          </p:txBody>
        </p:sp>
        <p:sp>
          <p:nvSpPr>
            <p:cNvPr id="38926" name="Text Box 4"/>
            <p:cNvSpPr txBox="1">
              <a:spLocks noChangeArrowheads="1"/>
            </p:cNvSpPr>
            <p:nvPr/>
          </p:nvSpPr>
          <p:spPr bwMode="auto">
            <a:xfrm>
              <a:off x="4080" y="1460"/>
              <a:ext cx="48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+1</a:t>
              </a:r>
            </a:p>
          </p:txBody>
        </p:sp>
        <p:sp>
          <p:nvSpPr>
            <p:cNvPr id="38927" name="Text Box 4"/>
            <p:cNvSpPr txBox="1">
              <a:spLocks noChangeArrowheads="1"/>
            </p:cNvSpPr>
            <p:nvPr/>
          </p:nvSpPr>
          <p:spPr bwMode="auto">
            <a:xfrm>
              <a:off x="4848" y="1460"/>
              <a:ext cx="48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+1</a:t>
              </a:r>
            </a:p>
          </p:txBody>
        </p:sp>
        <p:sp>
          <p:nvSpPr>
            <p:cNvPr id="38928" name="Text Box 4"/>
            <p:cNvSpPr txBox="1">
              <a:spLocks noChangeArrowheads="1"/>
            </p:cNvSpPr>
            <p:nvPr/>
          </p:nvSpPr>
          <p:spPr bwMode="auto">
            <a:xfrm>
              <a:off x="432" y="1460"/>
              <a:ext cx="48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-1</a:t>
              </a:r>
            </a:p>
          </p:txBody>
        </p:sp>
        <p:sp>
          <p:nvSpPr>
            <p:cNvPr id="38929" name="Text Box 4"/>
            <p:cNvSpPr txBox="1">
              <a:spLocks noChangeArrowheads="1"/>
            </p:cNvSpPr>
            <p:nvPr/>
          </p:nvSpPr>
          <p:spPr bwMode="auto">
            <a:xfrm>
              <a:off x="3552" y="1460"/>
              <a:ext cx="38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-2</a:t>
              </a:r>
            </a:p>
          </p:txBody>
        </p:sp>
        <p:sp>
          <p:nvSpPr>
            <p:cNvPr id="38930" name="Text Box 4"/>
            <p:cNvSpPr txBox="1">
              <a:spLocks noChangeArrowheads="1"/>
            </p:cNvSpPr>
            <p:nvPr/>
          </p:nvSpPr>
          <p:spPr bwMode="auto">
            <a:xfrm>
              <a:off x="4416" y="1460"/>
              <a:ext cx="38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-2</a:t>
              </a:r>
            </a:p>
          </p:txBody>
        </p:sp>
        <p:sp>
          <p:nvSpPr>
            <p:cNvPr id="38931" name="Text Box 4"/>
            <p:cNvSpPr txBox="1">
              <a:spLocks noChangeArrowheads="1"/>
            </p:cNvSpPr>
            <p:nvPr/>
          </p:nvSpPr>
          <p:spPr bwMode="auto">
            <a:xfrm>
              <a:off x="5136" y="1460"/>
              <a:ext cx="48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-1</a:t>
              </a:r>
            </a:p>
          </p:txBody>
        </p:sp>
      </p:grp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956550" y="5300663"/>
            <a:ext cx="7207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零</a:t>
            </a:r>
          </a:p>
        </p:txBody>
      </p:sp>
      <p:sp>
        <p:nvSpPr>
          <p:cNvPr id="38917" name="TextBox 18"/>
          <p:cNvSpPr txBox="1">
            <a:spLocks noChangeArrowheads="1"/>
          </p:cNvSpPr>
          <p:nvPr/>
        </p:nvSpPr>
        <p:spPr bwMode="auto">
          <a:xfrm>
            <a:off x="0" y="1371600"/>
            <a:ext cx="9202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根据化合价表格，标注下列化学式中各元素的化合价：</a:t>
            </a:r>
            <a:endParaRPr lang="zh-CN" altLang="pt-BR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136525" y="3895725"/>
            <a:ext cx="9159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800" b="1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计算</a:t>
            </a:r>
            <a:r>
              <a:rPr lang="zh-CN" altLang="pt-BR" sz="2800" b="1">
                <a:ea typeface="黑体" pitchFamily="2" charset="-122"/>
              </a:rPr>
              <a:t>前三种物质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中各元素正负化合价之和。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919" name="WordArt 4"/>
          <p:cNvSpPr>
            <a:spLocks noTextEdit="1"/>
          </p:cNvSpPr>
          <p:nvPr/>
        </p:nvSpPr>
        <p:spPr bwMode="auto">
          <a:xfrm>
            <a:off x="0" y="-152400"/>
            <a:ext cx="28194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/>
                <a:ea typeface="宋体"/>
              </a:rPr>
              <a:t>体验化合价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1" grpId="0"/>
      <p:bldP spid="10" grpId="0"/>
      <p:bldP spid="379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ChangeArrowheads="1"/>
          </p:cNvSpPr>
          <p:nvPr/>
        </p:nvSpPr>
        <p:spPr bwMode="auto">
          <a:xfrm>
            <a:off x="3641725" y="563880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镁带燃烧</a:t>
            </a:r>
          </a:p>
        </p:txBody>
      </p:sp>
      <p:pic>
        <p:nvPicPr>
          <p:cNvPr id="21506" name="Picture 4" descr="D:\用户目录\我的文档\Tencent Files\5943831\FileRecv\镁带燃烧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"/>
            <a:ext cx="6781800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04800" y="990600"/>
            <a:ext cx="6357620" cy="762000"/>
          </a:xfrm>
          <a:prstGeom prst="rect">
            <a:avLst/>
          </a:prstGeom>
          <a:solidFill>
            <a:schemeClr val="accent5"/>
          </a:solidFill>
          <a:effectLst>
            <a:softEdge rad="127000"/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根据化合价书写化学式：</a:t>
            </a:r>
          </a:p>
        </p:txBody>
      </p:sp>
      <p:sp>
        <p:nvSpPr>
          <p:cNvPr id="39940" name="WordArt 47"/>
          <p:cNvSpPr>
            <a:spLocks noTextEdit="1"/>
          </p:cNvSpPr>
          <p:nvPr/>
        </p:nvSpPr>
        <p:spPr bwMode="auto">
          <a:xfrm>
            <a:off x="228600" y="76200"/>
            <a:ext cx="3810000" cy="838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黑体"/>
                <a:ea typeface="黑体"/>
              </a:rPr>
              <a:t>应用化合价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04800" y="2209800"/>
          <a:ext cx="39624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600200"/>
              </a:tblGrid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名称（符号）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化合价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铝 </a:t>
                      </a:r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(Al</a:t>
                      </a:r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+3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氧（</a:t>
                      </a:r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O</a:t>
                      </a:r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-2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钙（</a:t>
                      </a:r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Ca</a:t>
                      </a:r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+2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958" name="TextBox 21"/>
          <p:cNvSpPr txBox="1">
            <a:spLocks noChangeArrowheads="1"/>
          </p:cNvSpPr>
          <p:nvPr/>
        </p:nvSpPr>
        <p:spPr bwMode="auto">
          <a:xfrm>
            <a:off x="4572000" y="1817688"/>
            <a:ext cx="42672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写出铝元素和氧元素</a:t>
            </a:r>
            <a:endParaRPr lang="en-US" altLang="zh-CN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组成的氧化铝的化学式</a:t>
            </a:r>
            <a:endParaRPr lang="en-US" altLang="zh-CN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写出钙元素和氧元素组成的氧化钙的化学式</a:t>
            </a:r>
          </a:p>
        </p:txBody>
      </p:sp>
      <p:grpSp>
        <p:nvGrpSpPr>
          <p:cNvPr id="39959" name="组合 15"/>
          <p:cNvGrpSpPr>
            <a:grpSpLocks/>
          </p:cNvGrpSpPr>
          <p:nvPr/>
        </p:nvGrpSpPr>
        <p:grpSpPr bwMode="auto">
          <a:xfrm>
            <a:off x="228600" y="5181600"/>
            <a:ext cx="8610600" cy="1138238"/>
            <a:chOff x="240" y="3429"/>
            <a:chExt cx="13356" cy="2012"/>
          </a:xfrm>
        </p:grpSpPr>
        <p:sp>
          <p:nvSpPr>
            <p:cNvPr id="39962" name="Text Box 2"/>
            <p:cNvSpPr txBox="1">
              <a:spLocks noChangeArrowheads="1"/>
            </p:cNvSpPr>
            <p:nvPr/>
          </p:nvSpPr>
          <p:spPr bwMode="auto">
            <a:xfrm>
              <a:off x="240" y="3429"/>
              <a:ext cx="13356" cy="20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pt-BR" altLang="zh-CN" sz="3200" b="1">
                <a:latin typeface="黑体" pitchFamily="2" charset="-122"/>
                <a:ea typeface="黑体" pitchFamily="2" charset="-122"/>
              </a:endParaRPr>
            </a:p>
            <a:p>
              <a:r>
                <a:rPr lang="pt-BR" altLang="zh-CN" sz="3200" b="1"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pt-BR" altLang="zh-CN" sz="3600" b="1">
                  <a:latin typeface="黑体" pitchFamily="2" charset="-122"/>
                  <a:ea typeface="黑体" pitchFamily="2" charset="-122"/>
                </a:rPr>
                <a:t>MgCl</a:t>
              </a:r>
              <a:r>
                <a:rPr lang="pt-BR" altLang="zh-CN" sz="3600" b="1" baseline="-25000">
                  <a:latin typeface="黑体" pitchFamily="2" charset="-122"/>
                  <a:ea typeface="黑体" pitchFamily="2" charset="-122"/>
                </a:rPr>
                <a:t>2   </a:t>
              </a:r>
              <a:r>
                <a:rPr lang="pt-BR" altLang="zh-CN" sz="3600" b="1">
                  <a:latin typeface="黑体" pitchFamily="2" charset="-122"/>
                  <a:ea typeface="黑体" pitchFamily="2" charset="-122"/>
                </a:rPr>
                <a:t> MgO   NaCl  Na</a:t>
              </a:r>
              <a:r>
                <a:rPr lang="pt-BR" altLang="zh-CN" sz="3600" b="1" baseline="-25000">
                  <a:latin typeface="黑体" pitchFamily="2" charset="-122"/>
                  <a:ea typeface="黑体" pitchFamily="2" charset="-122"/>
                </a:rPr>
                <a:t>2</a:t>
              </a:r>
              <a:r>
                <a:rPr lang="pt-BR" altLang="zh-CN" sz="3600" b="1">
                  <a:latin typeface="黑体" pitchFamily="2" charset="-122"/>
                  <a:ea typeface="黑体" pitchFamily="2" charset="-122"/>
                </a:rPr>
                <a:t>O  H</a:t>
              </a:r>
              <a:r>
                <a:rPr lang="pt-BR" altLang="zh-CN" sz="3600" b="1" baseline="-25000">
                  <a:latin typeface="黑体" pitchFamily="2" charset="-122"/>
                  <a:ea typeface="黑体" pitchFamily="2" charset="-122"/>
                </a:rPr>
                <a:t>2</a:t>
              </a:r>
              <a:r>
                <a:rPr lang="pt-BR" altLang="zh-CN" sz="3600" b="1">
                  <a:latin typeface="黑体" pitchFamily="2" charset="-122"/>
                  <a:ea typeface="黑体" pitchFamily="2" charset="-122"/>
                </a:rPr>
                <a:t>O</a:t>
              </a:r>
              <a:r>
                <a:rPr lang="zh-CN" altLang="zh-CN" sz="36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600" b="1"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pt-BR" altLang="zh-CN" sz="3600" b="1">
                  <a:latin typeface="黑体" pitchFamily="2" charset="-122"/>
                  <a:ea typeface="黑体" pitchFamily="2" charset="-122"/>
                </a:rPr>
                <a:t>HCl</a:t>
              </a:r>
              <a:endParaRPr lang="en-US" altLang="zh-CN" sz="36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963" name="Text Box 4"/>
            <p:cNvSpPr txBox="1">
              <a:spLocks noChangeArrowheads="1"/>
            </p:cNvSpPr>
            <p:nvPr/>
          </p:nvSpPr>
          <p:spPr bwMode="auto">
            <a:xfrm>
              <a:off x="5741" y="3745"/>
              <a:ext cx="120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+1</a:t>
              </a:r>
            </a:p>
          </p:txBody>
        </p:sp>
        <p:sp>
          <p:nvSpPr>
            <p:cNvPr id="39964" name="Text Box 4"/>
            <p:cNvSpPr txBox="1">
              <a:spLocks noChangeArrowheads="1"/>
            </p:cNvSpPr>
            <p:nvPr/>
          </p:nvSpPr>
          <p:spPr bwMode="auto">
            <a:xfrm>
              <a:off x="794" y="3745"/>
              <a:ext cx="120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+2</a:t>
              </a:r>
            </a:p>
          </p:txBody>
        </p:sp>
        <p:sp>
          <p:nvSpPr>
            <p:cNvPr id="39965" name="Text Box 4"/>
            <p:cNvSpPr txBox="1">
              <a:spLocks noChangeArrowheads="1"/>
            </p:cNvSpPr>
            <p:nvPr/>
          </p:nvSpPr>
          <p:spPr bwMode="auto">
            <a:xfrm>
              <a:off x="7944" y="3745"/>
              <a:ext cx="120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+1</a:t>
              </a:r>
            </a:p>
          </p:txBody>
        </p:sp>
        <p:sp>
          <p:nvSpPr>
            <p:cNvPr id="39966" name="Text Box 4"/>
            <p:cNvSpPr txBox="1">
              <a:spLocks noChangeArrowheads="1"/>
            </p:cNvSpPr>
            <p:nvPr/>
          </p:nvSpPr>
          <p:spPr bwMode="auto">
            <a:xfrm>
              <a:off x="3624" y="3745"/>
              <a:ext cx="96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+2</a:t>
              </a:r>
            </a:p>
          </p:txBody>
        </p:sp>
        <p:sp>
          <p:nvSpPr>
            <p:cNvPr id="39967" name="Text Box 4"/>
            <p:cNvSpPr txBox="1">
              <a:spLocks noChangeArrowheads="1"/>
            </p:cNvSpPr>
            <p:nvPr/>
          </p:nvSpPr>
          <p:spPr bwMode="auto">
            <a:xfrm>
              <a:off x="6624" y="3741"/>
              <a:ext cx="96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-1</a:t>
              </a:r>
            </a:p>
          </p:txBody>
        </p:sp>
        <p:sp>
          <p:nvSpPr>
            <p:cNvPr id="39968" name="Text Box 4"/>
            <p:cNvSpPr txBox="1">
              <a:spLocks noChangeArrowheads="1"/>
            </p:cNvSpPr>
            <p:nvPr/>
          </p:nvSpPr>
          <p:spPr bwMode="auto">
            <a:xfrm>
              <a:off x="4166" y="3722"/>
              <a:ext cx="120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-2</a:t>
              </a:r>
            </a:p>
          </p:txBody>
        </p:sp>
        <p:sp>
          <p:nvSpPr>
            <p:cNvPr id="39969" name="Text Box 4"/>
            <p:cNvSpPr txBox="1">
              <a:spLocks noChangeArrowheads="1"/>
            </p:cNvSpPr>
            <p:nvPr/>
          </p:nvSpPr>
          <p:spPr bwMode="auto">
            <a:xfrm>
              <a:off x="9763" y="3720"/>
              <a:ext cx="120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+1</a:t>
              </a:r>
            </a:p>
          </p:txBody>
        </p:sp>
        <p:sp>
          <p:nvSpPr>
            <p:cNvPr id="39970" name="Text Box 4"/>
            <p:cNvSpPr txBox="1">
              <a:spLocks noChangeArrowheads="1"/>
            </p:cNvSpPr>
            <p:nvPr/>
          </p:nvSpPr>
          <p:spPr bwMode="auto">
            <a:xfrm>
              <a:off x="11822" y="3715"/>
              <a:ext cx="120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+1</a:t>
              </a:r>
            </a:p>
          </p:txBody>
        </p:sp>
        <p:sp>
          <p:nvSpPr>
            <p:cNvPr id="39971" name="Text Box 4"/>
            <p:cNvSpPr txBox="1">
              <a:spLocks noChangeArrowheads="1"/>
            </p:cNvSpPr>
            <p:nvPr/>
          </p:nvSpPr>
          <p:spPr bwMode="auto">
            <a:xfrm>
              <a:off x="1596" y="3745"/>
              <a:ext cx="120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-1</a:t>
              </a:r>
            </a:p>
          </p:txBody>
        </p:sp>
        <p:sp>
          <p:nvSpPr>
            <p:cNvPr id="39972" name="Text Box 4"/>
            <p:cNvSpPr txBox="1">
              <a:spLocks noChangeArrowheads="1"/>
            </p:cNvSpPr>
            <p:nvPr/>
          </p:nvSpPr>
          <p:spPr bwMode="auto">
            <a:xfrm>
              <a:off x="8784" y="3745"/>
              <a:ext cx="96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-2</a:t>
              </a:r>
            </a:p>
          </p:txBody>
        </p:sp>
        <p:sp>
          <p:nvSpPr>
            <p:cNvPr id="39973" name="Text Box 4"/>
            <p:cNvSpPr txBox="1">
              <a:spLocks noChangeArrowheads="1"/>
            </p:cNvSpPr>
            <p:nvPr/>
          </p:nvSpPr>
          <p:spPr bwMode="auto">
            <a:xfrm>
              <a:off x="10488" y="3715"/>
              <a:ext cx="96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-2</a:t>
              </a:r>
            </a:p>
          </p:txBody>
        </p:sp>
        <p:sp>
          <p:nvSpPr>
            <p:cNvPr id="39974" name="Text Box 4"/>
            <p:cNvSpPr txBox="1">
              <a:spLocks noChangeArrowheads="1"/>
            </p:cNvSpPr>
            <p:nvPr/>
          </p:nvSpPr>
          <p:spPr bwMode="auto">
            <a:xfrm>
              <a:off x="12384" y="3715"/>
              <a:ext cx="1200" cy="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ea typeface="黑体" pitchFamily="2" charset="-122"/>
                </a:rPr>
                <a:t>-1</a:t>
              </a:r>
            </a:p>
          </p:txBody>
        </p: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530850" y="2743200"/>
            <a:ext cx="1336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Al</a:t>
            </a:r>
            <a:r>
              <a:rPr lang="en-US" altLang="zh-CN" sz="3600" b="1" baseline="-25000">
                <a:solidFill>
                  <a:srgbClr val="FF0000"/>
                </a:solidFill>
                <a:ea typeface="黑体" pitchFamily="2" charset="-122"/>
              </a:rPr>
              <a:t>2</a:t>
            </a:r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O</a:t>
            </a:r>
            <a:r>
              <a:rPr lang="en-US" altLang="zh-CN" sz="3600" b="1" baseline="-25000">
                <a:solidFill>
                  <a:srgbClr val="FF0000"/>
                </a:solidFill>
                <a:ea typeface="黑体" pitchFamily="2" charset="-122"/>
              </a:rPr>
              <a:t>3</a:t>
            </a:r>
            <a:endParaRPr lang="zh-CN" altLang="en-US" sz="36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668963" y="4546600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CaO</a:t>
            </a:r>
            <a:endParaRPr lang="zh-CN" altLang="en-US" sz="3600" b="1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69850" y="2286000"/>
            <a:ext cx="5340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342900" indent="-342900" algn="ctr"/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写出组成化合物的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各元素的符号</a:t>
            </a:r>
            <a:endParaRPr lang="en-US" altLang="zh-CN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ctr"/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（通常正价元素写在前边）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96838" y="3852863"/>
            <a:ext cx="5437187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标写化合物中各</a:t>
            </a: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元素的化合价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06438" y="5046663"/>
            <a:ext cx="3941762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标写</a:t>
            </a: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各元素的原子数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556250" y="5122863"/>
            <a:ext cx="1217613" cy="584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chemeClr val="accent2"/>
                </a:solidFill>
                <a:ea typeface="黑体" pitchFamily="2" charset="-122"/>
              </a:rPr>
              <a:t>Al</a:t>
            </a:r>
            <a:r>
              <a:rPr lang="en-US" altLang="zh-CN" sz="3200" b="1" baseline="-25000">
                <a:solidFill>
                  <a:srgbClr val="FF0000"/>
                </a:solidFill>
                <a:ea typeface="黑体" pitchFamily="2" charset="-122"/>
              </a:rPr>
              <a:t>2</a:t>
            </a:r>
            <a:r>
              <a:rPr lang="en-US" altLang="zh-CN" sz="3200" b="1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sz="3200" b="1" baseline="-25000">
                <a:solidFill>
                  <a:srgbClr val="FF0000"/>
                </a:solidFill>
                <a:ea typeface="黑体" pitchFamily="2" charset="-122"/>
              </a:rPr>
              <a:t>3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5621338" y="3841750"/>
            <a:ext cx="1027112" cy="584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chemeClr val="accent2"/>
                </a:solidFill>
                <a:ea typeface="黑体" pitchFamily="2" charset="-122"/>
              </a:rPr>
              <a:t>Al O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5372100" y="2463800"/>
            <a:ext cx="1255713" cy="584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FF3300"/>
                </a:solidFill>
                <a:ea typeface="黑体" pitchFamily="2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黑体" pitchFamily="2" charset="-122"/>
              </a:rPr>
              <a:t>Al  O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5486400" y="3481388"/>
            <a:ext cx="1254125" cy="4619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+3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-2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7086600" y="2209800"/>
            <a:ext cx="16764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正价左负价右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6840538" y="3733800"/>
            <a:ext cx="211137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约简交叉定个数 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7169150" y="5041900"/>
            <a:ext cx="14414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写右下验正误 </a:t>
            </a:r>
          </a:p>
        </p:txBody>
      </p:sp>
      <p:sp>
        <p:nvSpPr>
          <p:cNvPr id="40971" name="WordArt 47"/>
          <p:cNvSpPr>
            <a:spLocks noTextEdit="1"/>
          </p:cNvSpPr>
          <p:nvPr/>
        </p:nvSpPr>
        <p:spPr bwMode="auto">
          <a:xfrm>
            <a:off x="228600" y="76200"/>
            <a:ext cx="3810000" cy="838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黑体"/>
                <a:ea typeface="黑体"/>
              </a:rPr>
              <a:t>应用化合价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1106269"/>
            <a:ext cx="8458200" cy="646331"/>
          </a:xfrm>
          <a:prstGeom prst="rect">
            <a:avLst/>
          </a:prstGeom>
          <a:solidFill>
            <a:schemeClr val="accent5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rgbClr val="D6009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根据化合价写化学式的基本方法：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氧化铝</a:t>
            </a: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6107113" y="3124200"/>
            <a:ext cx="141287" cy="457200"/>
          </a:xfrm>
          <a:prstGeom prst="downArrow">
            <a:avLst>
              <a:gd name="adj1" fmla="val 50000"/>
              <a:gd name="adj2" fmla="val 93749"/>
            </a:avLst>
          </a:prstGeom>
          <a:solidFill>
            <a:schemeClr val="accent5">
              <a:lumMod val="90000"/>
            </a:schemeClr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6096000" y="4492625"/>
            <a:ext cx="141288" cy="609600"/>
          </a:xfrm>
          <a:prstGeom prst="downArrow">
            <a:avLst>
              <a:gd name="adj1" fmla="val 50000"/>
              <a:gd name="adj2" fmla="val 93749"/>
            </a:avLst>
          </a:prstGeom>
          <a:solidFill>
            <a:schemeClr val="accent5">
              <a:lumMod val="90000"/>
            </a:schemeClr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  <p:bldP spid="79876" grpId="0"/>
      <p:bldP spid="79877" grpId="0"/>
      <p:bldP spid="79878" grpId="0"/>
      <p:bldP spid="79879" grpId="0"/>
      <p:bldP spid="79880" grpId="0"/>
      <p:bldP spid="79881" grpId="0"/>
      <p:bldP spid="79886" grpId="0"/>
      <p:bldP spid="79887" grpId="0"/>
      <p:bldP spid="79888" grpId="0"/>
      <p:bldP spid="19" grpId="0" bldLvl="0" animBg="1"/>
      <p:bldP spid="2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729" name="Group 65"/>
          <p:cNvGraphicFramePr>
            <a:graphicFrameLocks noGrp="1"/>
          </p:cNvGraphicFramePr>
          <p:nvPr/>
        </p:nvGraphicFramePr>
        <p:xfrm>
          <a:off x="330200" y="1871663"/>
          <a:ext cx="8424863" cy="3833812"/>
        </p:xfrm>
        <a:graphic>
          <a:graphicData uri="http://schemas.openxmlformats.org/drawingml/2006/table">
            <a:tbl>
              <a:tblPr/>
              <a:tblGrid>
                <a:gridCol w="1820347"/>
                <a:gridCol w="1399795"/>
                <a:gridCol w="1178775"/>
                <a:gridCol w="1399795"/>
                <a:gridCol w="1473468"/>
                <a:gridCol w="1152682"/>
              </a:tblGrid>
              <a:tr h="1155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</a:tr>
              <a:tr h="14820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</a:tr>
              <a:tr h="119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1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015" name="Text Box 55"/>
          <p:cNvSpPr txBox="1">
            <a:spLocks noChangeArrowheads="1"/>
          </p:cNvSpPr>
          <p:nvPr/>
        </p:nvSpPr>
        <p:spPr bwMode="auto">
          <a:xfrm>
            <a:off x="306388" y="2255838"/>
            <a:ext cx="1843087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原子团名称</a:t>
            </a:r>
            <a:endParaRPr lang="en-US" altLang="zh-CN" sz="20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ctr" eaLnBrk="0" hangingPunct="0">
              <a:spcBef>
                <a:spcPct val="20000"/>
              </a:spcBef>
            </a:pPr>
            <a:endParaRPr lang="zh-CN" altLang="en-US" sz="20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ctr" eaLnBrk="0" hangingPunct="0">
              <a:spcBef>
                <a:spcPct val="20000"/>
              </a:spcBef>
            </a:pPr>
            <a:endParaRPr lang="en-US" altLang="zh-CN" sz="20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ctr" eaLnBrk="0" hangingPunct="0">
              <a:lnSpc>
                <a:spcPct val="19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原子团化合价</a:t>
            </a:r>
            <a:endParaRPr lang="en-US" altLang="zh-CN" sz="20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ctr" eaLnBrk="0" hangingPunct="0">
              <a:lnSpc>
                <a:spcPct val="190000"/>
              </a:lnSpc>
              <a:spcBef>
                <a:spcPct val="20000"/>
              </a:spcBef>
            </a:pPr>
            <a:endParaRPr lang="en-US" altLang="zh-CN" sz="20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ctr" eaLnBrk="0" hangingPunct="0">
              <a:lnSpc>
                <a:spcPct val="19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原子团符号</a:t>
            </a:r>
          </a:p>
        </p:txBody>
      </p:sp>
      <p:sp>
        <p:nvSpPr>
          <p:cNvPr id="42016" name="Text Box 58"/>
          <p:cNvSpPr txBox="1">
            <a:spLocks noChangeArrowheads="1"/>
          </p:cNvSpPr>
          <p:nvPr/>
        </p:nvSpPr>
        <p:spPr bwMode="auto">
          <a:xfrm>
            <a:off x="2212975" y="2209800"/>
            <a:ext cx="6416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硫酸根   碳酸根</a:t>
            </a:r>
            <a:r>
              <a:rPr lang="en-US" altLang="zh-CN" sz="24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硝酸根</a:t>
            </a:r>
            <a:r>
              <a:rPr lang="en-US" altLang="zh-CN" sz="24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氢氧根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铵根</a:t>
            </a:r>
            <a:endParaRPr lang="en-US" altLang="zh-CN" sz="2400" b="1" baseline="-250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017" name="Text Box 59"/>
          <p:cNvSpPr txBox="1">
            <a:spLocks noChangeArrowheads="1"/>
          </p:cNvSpPr>
          <p:nvPr/>
        </p:nvSpPr>
        <p:spPr bwMode="auto">
          <a:xfrm>
            <a:off x="2376488" y="4800600"/>
            <a:ext cx="6767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D60093"/>
                </a:solidFill>
                <a:ea typeface="黑体" pitchFamily="2" charset="-122"/>
              </a:rPr>
              <a:t>SO</a:t>
            </a:r>
            <a:r>
              <a:rPr lang="en-US" altLang="zh-CN" sz="2400" b="1" baseline="-25000">
                <a:solidFill>
                  <a:srgbClr val="D60093"/>
                </a:solidFill>
                <a:ea typeface="黑体" pitchFamily="2" charset="-122"/>
              </a:rPr>
              <a:t>4</a:t>
            </a:r>
            <a:r>
              <a:rPr lang="zh-CN" altLang="en-US" sz="2400" b="1" baseline="30000">
                <a:solidFill>
                  <a:srgbClr val="D60093"/>
                </a:solidFill>
                <a:ea typeface="黑体" pitchFamily="2" charset="-122"/>
              </a:rPr>
              <a:t>	         </a:t>
            </a:r>
            <a:r>
              <a:rPr lang="en-US" altLang="zh-CN" sz="2400" b="1">
                <a:solidFill>
                  <a:srgbClr val="D60093"/>
                </a:solidFill>
                <a:ea typeface="黑体" pitchFamily="2" charset="-122"/>
              </a:rPr>
              <a:t>CO</a:t>
            </a:r>
            <a:r>
              <a:rPr lang="en-US" altLang="zh-CN" sz="2400" b="1" baseline="-25000">
                <a:solidFill>
                  <a:srgbClr val="D60093"/>
                </a:solidFill>
                <a:ea typeface="黑体" pitchFamily="2" charset="-122"/>
              </a:rPr>
              <a:t>3</a:t>
            </a:r>
            <a:r>
              <a:rPr lang="zh-CN" altLang="en-US" sz="2400" b="1" baseline="30000">
                <a:solidFill>
                  <a:srgbClr val="D60093"/>
                </a:solidFill>
                <a:ea typeface="黑体" pitchFamily="2" charset="-122"/>
              </a:rPr>
              <a:t>            </a:t>
            </a:r>
            <a:r>
              <a:rPr lang="en-US" altLang="zh-CN" sz="2400" b="1">
                <a:solidFill>
                  <a:srgbClr val="D60093"/>
                </a:solidFill>
                <a:ea typeface="黑体" pitchFamily="2" charset="-122"/>
              </a:rPr>
              <a:t>NO</a:t>
            </a:r>
            <a:r>
              <a:rPr lang="en-US" altLang="zh-CN" sz="2400" b="1" baseline="-25000">
                <a:solidFill>
                  <a:srgbClr val="D60093"/>
                </a:solidFill>
                <a:ea typeface="黑体" pitchFamily="2" charset="-122"/>
              </a:rPr>
              <a:t>3</a:t>
            </a:r>
            <a:r>
              <a:rPr lang="zh-CN" altLang="en-US" sz="2400" b="1" baseline="30000">
                <a:solidFill>
                  <a:srgbClr val="D60093"/>
                </a:solidFill>
                <a:ea typeface="黑体" pitchFamily="2" charset="-122"/>
              </a:rPr>
              <a:t>               </a:t>
            </a:r>
            <a:r>
              <a:rPr lang="en-US" altLang="zh-CN" sz="2400" b="1">
                <a:solidFill>
                  <a:srgbClr val="D60093"/>
                </a:solidFill>
                <a:ea typeface="黑体" pitchFamily="2" charset="-122"/>
              </a:rPr>
              <a:t>OH</a:t>
            </a:r>
            <a:r>
              <a:rPr lang="zh-CN" altLang="en-US" sz="2400" b="1" baseline="30000">
                <a:solidFill>
                  <a:srgbClr val="D60093"/>
                </a:solidFill>
                <a:ea typeface="黑体" pitchFamily="2" charset="-122"/>
              </a:rPr>
              <a:t>               </a:t>
            </a:r>
            <a:r>
              <a:rPr lang="en-US" altLang="zh-CN" sz="2400" b="1">
                <a:solidFill>
                  <a:srgbClr val="D60093"/>
                </a:solidFill>
                <a:ea typeface="黑体" pitchFamily="2" charset="-122"/>
              </a:rPr>
              <a:t>NH</a:t>
            </a:r>
            <a:r>
              <a:rPr lang="en-US" altLang="zh-CN" sz="2400" b="1" baseline="-25000">
                <a:solidFill>
                  <a:srgbClr val="D60093"/>
                </a:solidFill>
                <a:ea typeface="黑体" pitchFamily="2" charset="-122"/>
              </a:rPr>
              <a:t>4</a:t>
            </a:r>
            <a:endParaRPr lang="en-US" altLang="zh-CN" sz="2400" b="1" baseline="30000">
              <a:solidFill>
                <a:srgbClr val="D60093"/>
              </a:solidFill>
              <a:ea typeface="黑体" pitchFamily="2" charset="-122"/>
            </a:endParaRPr>
          </a:p>
        </p:txBody>
      </p:sp>
      <p:sp>
        <p:nvSpPr>
          <p:cNvPr id="42018" name="Text Box 61"/>
          <p:cNvSpPr txBox="1">
            <a:spLocks noChangeArrowheads="1"/>
          </p:cNvSpPr>
          <p:nvPr/>
        </p:nvSpPr>
        <p:spPr bwMode="auto">
          <a:xfrm>
            <a:off x="2235200" y="3706813"/>
            <a:ext cx="66833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-2</a:t>
            </a:r>
            <a:r>
              <a:rPr lang="en-US" altLang="zh-CN" sz="24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-2</a:t>
            </a:r>
            <a:r>
              <a:rPr lang="en-US" altLang="zh-CN" sz="24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-1    </a:t>
            </a:r>
            <a:r>
              <a:rPr lang="en-US" altLang="zh-CN" sz="24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-1      +1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533400"/>
            <a:ext cx="5753498" cy="830997"/>
          </a:xfrm>
          <a:prstGeom prst="rect">
            <a:avLst/>
          </a:prstGeom>
          <a:solidFill>
            <a:schemeClr val="accent5"/>
          </a:solidFill>
          <a:effectLst>
            <a:softEdge rad="63500"/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常见原子团的化合价</a:t>
            </a:r>
            <a:endParaRPr lang="zh-CN" altLang="en-US" sz="48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0" y="1828800"/>
          <a:ext cx="41148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524000"/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名称（符号）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化合价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氢氧根</a:t>
                      </a:r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(OH</a:t>
                      </a:r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-1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钠（</a:t>
                      </a:r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Na</a:t>
                      </a:r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+1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镁（</a:t>
                      </a:r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Mg</a:t>
                      </a:r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+2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钙（</a:t>
                      </a:r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Ca</a:t>
                      </a:r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+2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29" name="TextBox 16"/>
          <p:cNvSpPr txBox="1">
            <a:spLocks noChangeArrowheads="1"/>
          </p:cNvSpPr>
          <p:nvPr/>
        </p:nvSpPr>
        <p:spPr bwMode="auto">
          <a:xfrm>
            <a:off x="4419600" y="2060575"/>
            <a:ext cx="50482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写出下列化合物的化学式。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氢氧化钠          </a:t>
            </a:r>
            <a:endParaRPr lang="en-US" altLang="zh-CN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2.氢氧化镁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.氢氧化钙</a:t>
            </a:r>
            <a:endParaRPr lang="en-US" altLang="zh-CN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氢氧化铝</a:t>
            </a:r>
            <a:endParaRPr lang="zh-CN" altLang="en-US" sz="2800">
              <a:latin typeface="宋体" charset="-122"/>
            </a:endParaRPr>
          </a:p>
        </p:txBody>
      </p:sp>
      <p:sp>
        <p:nvSpPr>
          <p:cNvPr id="43030" name="WordArt 47"/>
          <p:cNvSpPr>
            <a:spLocks noTextEdit="1"/>
          </p:cNvSpPr>
          <p:nvPr/>
        </p:nvSpPr>
        <p:spPr bwMode="auto">
          <a:xfrm>
            <a:off x="304800" y="-76200"/>
            <a:ext cx="3810000" cy="990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黑体"/>
                <a:ea typeface="黑体"/>
              </a:rPr>
              <a:t>应用化合价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838200"/>
            <a:ext cx="8672567" cy="769441"/>
          </a:xfrm>
          <a:prstGeom prst="rect">
            <a:avLst/>
          </a:prstGeom>
          <a:solidFill>
            <a:schemeClr val="accent5"/>
          </a:solidFill>
          <a:effectLst>
            <a:softEdge rad="127000"/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根据原子团的化合价书写化学式：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788150" y="2833688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NaOH</a:t>
            </a:r>
            <a:endParaRPr lang="zh-CN" altLang="en-US" sz="36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637338" y="3479800"/>
            <a:ext cx="20050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Mg(OH)</a:t>
            </a:r>
            <a:r>
              <a:rPr lang="en-US" altLang="zh-CN" sz="3600" b="1" baseline="-25000">
                <a:solidFill>
                  <a:srgbClr val="FF0000"/>
                </a:solidFill>
                <a:ea typeface="黑体" pitchFamily="2" charset="-122"/>
              </a:rPr>
              <a:t>2</a:t>
            </a:r>
            <a:endParaRPr lang="zh-CN" altLang="en-US" sz="3600" b="1" baseline="-2500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738938" y="4127500"/>
            <a:ext cx="1928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Ca(OH)</a:t>
            </a:r>
            <a:r>
              <a:rPr lang="en-US" altLang="zh-CN" sz="3600" b="1" baseline="-25000">
                <a:solidFill>
                  <a:srgbClr val="FF0000"/>
                </a:solidFill>
                <a:ea typeface="黑体" pitchFamily="2" charset="-122"/>
              </a:rPr>
              <a:t>2</a:t>
            </a:r>
            <a:endParaRPr lang="zh-CN" altLang="en-US" sz="3600" b="1" baseline="-2500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713538" y="4724400"/>
            <a:ext cx="1801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Al(OH)</a:t>
            </a:r>
            <a:r>
              <a:rPr lang="en-US" altLang="zh-CN" sz="3600" b="1" baseline="-25000">
                <a:solidFill>
                  <a:srgbClr val="FF0000"/>
                </a:solidFill>
                <a:ea typeface="黑体" pitchFamily="2" charset="-122"/>
              </a:rPr>
              <a:t>3</a:t>
            </a:r>
            <a:endParaRPr lang="zh-CN" altLang="en-US" sz="3600" b="1" baseline="-25000">
              <a:solidFill>
                <a:srgbClr val="FF0000"/>
              </a:solidFill>
              <a:ea typeface="黑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04800" y="5181600"/>
          <a:ext cx="4114800" cy="66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524000"/>
              </a:tblGrid>
              <a:tr h="669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铝（</a:t>
                      </a:r>
                      <a:r>
                        <a:rPr lang="en-US" altLang="zh-CN" sz="2800" b="1" i="0" baseline="0" dirty="0" smtClean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Al</a:t>
                      </a:r>
                      <a:r>
                        <a:rPr lang="zh-CN" altLang="en-US" sz="2800" b="1" i="0" baseline="0" dirty="0" smtClean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+3</a:t>
                      </a:r>
                      <a:endParaRPr lang="zh-CN" altLang="en-US" sz="2800" b="1" i="0" baseline="0" dirty="0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http://img.taopic.com/uploads/allimg/130612/235064-130612091F1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"/>
            <a:ext cx="6553200" cy="6553200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44034" name="WordArt 8"/>
          <p:cNvSpPr>
            <a:spLocks noTextEdit="1"/>
          </p:cNvSpPr>
          <p:nvPr/>
        </p:nvSpPr>
        <p:spPr bwMode="auto">
          <a:xfrm>
            <a:off x="1752600" y="609600"/>
            <a:ext cx="56388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黑体"/>
                <a:ea typeface="黑体"/>
              </a:rPr>
              <a:t>收获与感悟</a:t>
            </a: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7467600" y="0"/>
            <a:ext cx="1524000" cy="1371600"/>
          </a:xfrm>
          <a:prstGeom prst="rect">
            <a:avLst/>
          </a:prstGeom>
          <a:solidFill>
            <a:srgbClr val="00CC6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23"/>
          <p:cNvSpPr txBox="1">
            <a:spLocks noChangeArrowheads="1"/>
          </p:cNvSpPr>
          <p:nvPr/>
        </p:nvSpPr>
        <p:spPr bwMode="auto">
          <a:xfrm>
            <a:off x="3886200" y="2819400"/>
            <a:ext cx="2590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/>
              <a:t>H</a:t>
            </a:r>
            <a:r>
              <a:rPr lang="en-US" altLang="zh-CN" sz="6000" b="1" baseline="-25000"/>
              <a:t>2</a:t>
            </a:r>
            <a:r>
              <a:rPr lang="en-US" altLang="zh-CN" sz="6000" b="1"/>
              <a:t>O</a:t>
            </a:r>
          </a:p>
        </p:txBody>
      </p:sp>
      <p:pic>
        <p:nvPicPr>
          <p:cNvPr id="45058" name="Picture 2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752600"/>
            <a:ext cx="320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903788" y="3143250"/>
            <a:ext cx="14652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400" b="1">
                <a:solidFill>
                  <a:srgbClr val="FF0000"/>
                </a:solidFill>
              </a:rPr>
              <a:t>H</a:t>
            </a:r>
            <a:r>
              <a:rPr lang="en-US" altLang="zh-CN" sz="5400" b="1" baseline="-25000">
                <a:solidFill>
                  <a:srgbClr val="FF0000"/>
                </a:solidFill>
              </a:rPr>
              <a:t>2</a:t>
            </a:r>
            <a:r>
              <a:rPr lang="en-US" altLang="zh-CN" sz="5400" b="1">
                <a:solidFill>
                  <a:srgbClr val="FF0000"/>
                </a:solidFill>
              </a:rPr>
              <a:t>O</a:t>
            </a:r>
          </a:p>
        </p:txBody>
      </p:sp>
      <p:pic>
        <p:nvPicPr>
          <p:cNvPr id="45060" name="Picture 4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836738"/>
            <a:ext cx="457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80263" y="2055813"/>
            <a:ext cx="738187" cy="2516187"/>
            <a:chOff x="4525" y="1067"/>
            <a:chExt cx="465" cy="1198"/>
          </a:xfrm>
        </p:grpSpPr>
        <p:sp>
          <p:nvSpPr>
            <p:cNvPr id="33" name="AutoShape 3"/>
            <p:cNvSpPr>
              <a:spLocks noChangeArrowheads="1"/>
            </p:cNvSpPr>
            <p:nvPr/>
          </p:nvSpPr>
          <p:spPr bwMode="auto">
            <a:xfrm>
              <a:off x="4684" y="1902"/>
              <a:ext cx="136" cy="363"/>
            </a:xfrm>
            <a:prstGeom prst="upArrow">
              <a:avLst>
                <a:gd name="adj1" fmla="val 50000"/>
                <a:gd name="adj2" fmla="val 66728"/>
              </a:avLst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45085" name="Group 4"/>
            <p:cNvGrpSpPr>
              <a:grpSpLocks/>
            </p:cNvGrpSpPr>
            <p:nvPr/>
          </p:nvGrpSpPr>
          <p:grpSpPr bwMode="auto">
            <a:xfrm>
              <a:off x="4525" y="1067"/>
              <a:ext cx="465" cy="873"/>
              <a:chOff x="4386" y="891"/>
              <a:chExt cx="487" cy="1079"/>
            </a:xfrm>
          </p:grpSpPr>
          <p:sp>
            <p:nvSpPr>
              <p:cNvPr id="35" name="AutoShape 5"/>
              <p:cNvSpPr>
                <a:spLocks noChangeArrowheads="1"/>
              </p:cNvSpPr>
              <p:nvPr/>
            </p:nvSpPr>
            <p:spPr bwMode="auto">
              <a:xfrm>
                <a:off x="4576" y="891"/>
                <a:ext cx="109" cy="314"/>
              </a:xfrm>
              <a:prstGeom prst="downArrow">
                <a:avLst>
                  <a:gd name="adj1" fmla="val 50000"/>
                  <a:gd name="adj2" fmla="val 88690"/>
                </a:avLst>
              </a:prstGeom>
              <a:solidFill>
                <a:schemeClr val="accent5">
                  <a:lumMod val="90000"/>
                </a:schemeClr>
              </a:solidFill>
              <a:ln w="9525">
                <a:solidFill>
                  <a:srgbClr val="0000FF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45087" name="Text Box 6"/>
              <p:cNvSpPr txBox="1">
                <a:spLocks noChangeArrowheads="1"/>
              </p:cNvSpPr>
              <p:nvPr/>
            </p:nvSpPr>
            <p:spPr bwMode="auto">
              <a:xfrm>
                <a:off x="4386" y="1250"/>
                <a:ext cx="487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>
                    <a:solidFill>
                      <a:srgbClr val="FF00FF"/>
                    </a:solidFill>
                    <a:latin typeface="黑体" pitchFamily="2" charset="-122"/>
                    <a:ea typeface="黑体" pitchFamily="2" charset="-122"/>
                  </a:rPr>
                  <a:t>微观</a:t>
                </a:r>
                <a:r>
                  <a:rPr lang="zh-CN" altLang="en-US" sz="3600">
                    <a:solidFill>
                      <a:srgbClr val="FF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</a:p>
            </p:txBody>
          </p:sp>
        </p:grp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319213" y="1905000"/>
            <a:ext cx="738187" cy="2613025"/>
            <a:chOff x="802" y="1138"/>
            <a:chExt cx="465" cy="1342"/>
          </a:xfrm>
        </p:grpSpPr>
        <p:sp>
          <p:nvSpPr>
            <p:cNvPr id="38" name="AutoShape 8"/>
            <p:cNvSpPr>
              <a:spLocks noChangeArrowheads="1"/>
            </p:cNvSpPr>
            <p:nvPr/>
          </p:nvSpPr>
          <p:spPr bwMode="auto">
            <a:xfrm>
              <a:off x="968" y="2077"/>
              <a:ext cx="107" cy="403"/>
            </a:xfrm>
            <a:prstGeom prst="upArrow">
              <a:avLst>
                <a:gd name="adj1" fmla="val 50000"/>
                <a:gd name="adj2" fmla="val 98239"/>
              </a:avLst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986" y="1138"/>
              <a:ext cx="89" cy="352"/>
            </a:xfrm>
            <a:prstGeom prst="downArrow">
              <a:avLst>
                <a:gd name="adj1" fmla="val 50000"/>
                <a:gd name="adj2" fmla="val 93749"/>
              </a:avLst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083" name="Text Box 10"/>
            <p:cNvSpPr txBox="1">
              <a:spLocks noChangeArrowheads="1"/>
            </p:cNvSpPr>
            <p:nvPr/>
          </p:nvSpPr>
          <p:spPr bwMode="auto">
            <a:xfrm>
              <a:off x="802" y="1543"/>
              <a:ext cx="465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宏观</a:t>
              </a:r>
              <a:r>
                <a:rPr lang="zh-CN" altLang="en-US" sz="36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0" y="533400"/>
            <a:ext cx="3581400" cy="1096963"/>
            <a:chOff x="-12" y="432"/>
            <a:chExt cx="2364" cy="480"/>
          </a:xfrm>
        </p:grpSpPr>
        <p:sp>
          <p:nvSpPr>
            <p:cNvPr id="28696" name="AutoShape 13"/>
            <p:cNvSpPr/>
            <p:nvPr/>
          </p:nvSpPr>
          <p:spPr>
            <a:xfrm>
              <a:off x="0" y="432"/>
              <a:ext cx="2352" cy="480"/>
            </a:xfrm>
            <a:prstGeom prst="wedgeRectCallout">
              <a:avLst>
                <a:gd name="adj1" fmla="val 47023"/>
                <a:gd name="adj2" fmla="val 95625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sz="4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080" name="Rectangle 14"/>
            <p:cNvSpPr>
              <a:spLocks noChangeArrowheads="1"/>
            </p:cNvSpPr>
            <p:nvPr/>
          </p:nvSpPr>
          <p:spPr bwMode="auto">
            <a:xfrm>
              <a:off x="-12" y="522"/>
              <a:ext cx="233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6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表示水这种物质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5181600" y="609600"/>
            <a:ext cx="3717925" cy="1295400"/>
            <a:chOff x="3175" y="591"/>
            <a:chExt cx="2431" cy="705"/>
          </a:xfrm>
        </p:grpSpPr>
        <p:sp>
          <p:nvSpPr>
            <p:cNvPr id="28694" name="AutoShape 13"/>
            <p:cNvSpPr/>
            <p:nvPr/>
          </p:nvSpPr>
          <p:spPr>
            <a:xfrm>
              <a:off x="3175" y="591"/>
              <a:ext cx="2431" cy="705"/>
            </a:xfrm>
            <a:prstGeom prst="wedgeRectCallout">
              <a:avLst>
                <a:gd name="adj1" fmla="val -47491"/>
                <a:gd name="adj2" fmla="val 70176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078" name="Rectangle 14"/>
            <p:cNvSpPr>
              <a:spLocks noChangeArrowheads="1"/>
            </p:cNvSpPr>
            <p:nvPr/>
          </p:nvSpPr>
          <p:spPr bwMode="auto">
            <a:xfrm>
              <a:off x="3215" y="745"/>
              <a:ext cx="235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6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表示一个水分子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52400" y="4648200"/>
            <a:ext cx="4267200" cy="1905000"/>
            <a:chOff x="48" y="3168"/>
            <a:chExt cx="2688" cy="1200"/>
          </a:xfrm>
        </p:grpSpPr>
        <p:sp>
          <p:nvSpPr>
            <p:cNvPr id="28692" name="AutoShape 13"/>
            <p:cNvSpPr/>
            <p:nvPr/>
          </p:nvSpPr>
          <p:spPr>
            <a:xfrm>
              <a:off x="48" y="3168"/>
              <a:ext cx="2688" cy="1200"/>
            </a:xfrm>
            <a:prstGeom prst="wedgeRectCallout">
              <a:avLst>
                <a:gd name="adj1" fmla="val 46421"/>
                <a:gd name="adj2" fmla="val -73440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076" name="Rectangle 14"/>
            <p:cNvSpPr>
              <a:spLocks noChangeArrowheads="1"/>
            </p:cNvSpPr>
            <p:nvPr/>
          </p:nvSpPr>
          <p:spPr bwMode="auto">
            <a:xfrm>
              <a:off x="48" y="3342"/>
              <a:ext cx="268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6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表示水是由氢元素和氧元素组成的</a:t>
              </a:r>
              <a:endParaRPr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4800600" y="4791075"/>
            <a:ext cx="4191000" cy="1863725"/>
            <a:chOff x="3024" y="3216"/>
            <a:chExt cx="2640" cy="1075"/>
          </a:xfrm>
        </p:grpSpPr>
        <p:sp>
          <p:nvSpPr>
            <p:cNvPr id="28690" name="AutoShape 13"/>
            <p:cNvSpPr/>
            <p:nvPr/>
          </p:nvSpPr>
          <p:spPr>
            <a:xfrm>
              <a:off x="3024" y="3216"/>
              <a:ext cx="2640" cy="1060"/>
            </a:xfrm>
            <a:prstGeom prst="wedgeRectCallout">
              <a:avLst>
                <a:gd name="adj1" fmla="val -41153"/>
                <a:gd name="adj2" fmla="val -76088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074" name="Rectangle 14"/>
            <p:cNvSpPr>
              <a:spLocks noChangeArrowheads="1"/>
            </p:cNvSpPr>
            <p:nvPr/>
          </p:nvSpPr>
          <p:spPr bwMode="auto">
            <a:xfrm>
              <a:off x="3072" y="3279"/>
              <a:ext cx="2592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6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表示一个水分子是由</a:t>
              </a:r>
              <a:r>
                <a:rPr lang="en-US" altLang="zh-CN" sz="36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36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个氢原子和</a:t>
              </a:r>
              <a:r>
                <a:rPr lang="en-US" altLang="zh-CN" sz="36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36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个氧原子构成</a:t>
              </a:r>
            </a:p>
          </p:txBody>
        </p:sp>
      </p:grpSp>
      <p:sp>
        <p:nvSpPr>
          <p:cNvPr id="53" name="椭圆 52"/>
          <p:cNvSpPr/>
          <p:nvPr/>
        </p:nvSpPr>
        <p:spPr>
          <a:xfrm>
            <a:off x="86868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686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048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04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5071" name="WordArt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4438" y="-74613"/>
            <a:ext cx="3681412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>
            <a:hlinkClick r:id="rId5" action="ppaction://hlinksldjump"/>
          </p:cNvPr>
          <p:cNvSpPr/>
          <p:nvPr/>
        </p:nvSpPr>
        <p:spPr>
          <a:xfrm>
            <a:off x="7467600" y="0"/>
            <a:ext cx="1524000" cy="1371600"/>
          </a:xfrm>
          <a:prstGeom prst="rect">
            <a:avLst/>
          </a:prstGeom>
          <a:solidFill>
            <a:srgbClr val="00CC6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88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788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WordArt 24"/>
          <p:cNvPicPr>
            <a:picLocks noGrp="1" noChangeAspect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20638"/>
            <a:ext cx="5638800" cy="1122362"/>
          </a:xfrm>
        </p:spPr>
      </p:pic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7467600" y="0"/>
            <a:ext cx="1524000" cy="1371600"/>
          </a:xfrm>
          <a:prstGeom prst="rect">
            <a:avLst/>
          </a:prstGeom>
          <a:solidFill>
            <a:srgbClr val="00CC6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1000" y="1447800"/>
          <a:ext cx="41148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524000"/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solidFill>
                            <a:srgbClr val="0000FF"/>
                          </a:solidFill>
                          <a:uFillTx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名称（符号）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化合价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钡（</a:t>
                      </a:r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Ba</a:t>
                      </a:r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+2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氯（</a:t>
                      </a:r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Cl</a:t>
                      </a:r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-1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氢氧根（</a:t>
                      </a:r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OH</a:t>
                      </a:r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-1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硫酸根（</a:t>
                      </a:r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SO</a:t>
                      </a:r>
                      <a:r>
                        <a:rPr lang="en-US" altLang="zh-CN" sz="2800" b="1" i="0" baseline="-2500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  <a:r>
                        <a:rPr lang="zh-CN" altLang="en-US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-2</a:t>
                      </a:r>
                      <a:endParaRPr lang="zh-CN" altLang="en-US" sz="2800" b="1" i="0" baseline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103" name="TextBox 7"/>
          <p:cNvSpPr txBox="1">
            <a:spLocks noChangeArrowheads="1"/>
          </p:cNvSpPr>
          <p:nvPr/>
        </p:nvSpPr>
        <p:spPr bwMode="auto">
          <a:xfrm>
            <a:off x="4562475" y="1676400"/>
            <a:ext cx="4833938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写出下列化合物的化学式。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1.氯化钡</a:t>
            </a:r>
            <a:endParaRPr lang="en-US" altLang="zh-CN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2.氢氧化钡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.硫酸钡</a:t>
            </a:r>
            <a:endParaRPr lang="en-US" altLang="zh-CN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碳酸钡</a:t>
            </a:r>
            <a:endParaRPr lang="zh-CN" altLang="en-US" sz="2800">
              <a:latin typeface="宋体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96063" y="2478088"/>
            <a:ext cx="1462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ea typeface="黑体" pitchFamily="2" charset="-122"/>
              </a:rPr>
              <a:t>BaCl</a:t>
            </a:r>
            <a:r>
              <a:rPr lang="en-US" altLang="zh-CN" sz="3200" b="1" baseline="-25000">
                <a:solidFill>
                  <a:srgbClr val="FF0000"/>
                </a:solidFill>
                <a:ea typeface="黑体" pitchFamily="2" charset="-122"/>
              </a:rPr>
              <a:t>2</a:t>
            </a:r>
            <a:endParaRPr lang="zh-CN" altLang="en-US" sz="32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708775" y="3136900"/>
            <a:ext cx="1804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ea typeface="黑体" pitchFamily="2" charset="-122"/>
              </a:rPr>
              <a:t>Ba(OH)</a:t>
            </a:r>
            <a:r>
              <a:rPr lang="en-US" altLang="zh-CN" sz="3200" b="1" baseline="-25000">
                <a:solidFill>
                  <a:srgbClr val="FF0000"/>
                </a:solidFill>
                <a:ea typeface="黑体" pitchFamily="2" charset="-122"/>
              </a:rPr>
              <a:t> 2</a:t>
            </a:r>
            <a:endParaRPr lang="zh-CN" altLang="en-US" sz="32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707188" y="3827463"/>
            <a:ext cx="1438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ea typeface="黑体" pitchFamily="2" charset="-122"/>
              </a:rPr>
              <a:t>BaSO</a:t>
            </a:r>
            <a:r>
              <a:rPr lang="en-US" altLang="zh-CN" sz="3200" b="1" baseline="-25000">
                <a:solidFill>
                  <a:srgbClr val="FF0000"/>
                </a:solidFill>
                <a:ea typeface="黑体" pitchFamily="2" charset="-122"/>
              </a:rPr>
              <a:t>4</a:t>
            </a:r>
            <a:endParaRPr lang="zh-CN" altLang="en-US" sz="3200" b="1">
              <a:solidFill>
                <a:srgbClr val="FF0000"/>
              </a:solidFill>
              <a:ea typeface="黑体" pitchFamily="2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1000" y="4800600"/>
          <a:ext cx="4114800" cy="66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524000"/>
              </a:tblGrid>
              <a:tr h="669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 smtClean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碳酸根（</a:t>
                      </a:r>
                      <a:r>
                        <a:rPr lang="en-US" altLang="zh-CN" sz="2800" b="1" i="0" baseline="0" dirty="0" smtClean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CO</a:t>
                      </a:r>
                      <a:r>
                        <a:rPr lang="en-US" altLang="zh-CN" sz="2800" b="1" i="0" baseline="-25000" dirty="0" smtClean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  <a:r>
                        <a:rPr lang="zh-CN" altLang="en-US" sz="2800" b="1" i="0" baseline="0" dirty="0" smtClean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）</a:t>
                      </a:r>
                      <a:endParaRPr lang="zh-CN" altLang="en-US" sz="2800" b="1" i="0" baseline="0" dirty="0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 dirty="0" smtClean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-2</a:t>
                      </a:r>
                      <a:endParaRPr lang="zh-CN" altLang="en-US" sz="2800" b="1" i="0" baseline="0" dirty="0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713538" y="4419600"/>
            <a:ext cx="146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ea typeface="黑体" pitchFamily="2" charset="-122"/>
              </a:rPr>
              <a:t>BaCO</a:t>
            </a:r>
            <a:r>
              <a:rPr lang="en-US" altLang="zh-CN" sz="3200" b="1" baseline="-25000">
                <a:solidFill>
                  <a:srgbClr val="FF0000"/>
                </a:solidFill>
                <a:ea typeface="黑体" pitchFamily="2" charset="-122"/>
              </a:rPr>
              <a:t>3</a:t>
            </a:r>
            <a:endParaRPr lang="zh-CN" altLang="en-US" sz="3200" b="1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占位符 55298"/>
          <p:cNvSpPr>
            <a:spLocks noGrp="1"/>
          </p:cNvSpPr>
          <p:nvPr>
            <p:ph type="body" idx="1"/>
          </p:nvPr>
        </p:nvSpPr>
        <p:spPr>
          <a:xfrm>
            <a:off x="323850" y="2060575"/>
            <a:ext cx="8229600" cy="36004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5400" b="1" smtClean="0">
                <a:solidFill>
                  <a:srgbClr val="0000FF"/>
                </a:solidFill>
                <a:latin typeface="宋体" charset="-122"/>
              </a:rPr>
              <a:t>1. </a:t>
            </a:r>
            <a:r>
              <a:rPr lang="zh-CN" altLang="en-US" sz="5400" b="1" smtClean="0">
                <a:solidFill>
                  <a:srgbClr val="0000FF"/>
                </a:solidFill>
                <a:latin typeface="宋体" charset="-122"/>
              </a:rPr>
              <a:t>整理知识，完成学案</a:t>
            </a:r>
          </a:p>
          <a:p>
            <a:pPr>
              <a:buFontTx/>
              <a:buNone/>
            </a:pPr>
            <a:r>
              <a:rPr lang="en-US" altLang="zh-CN" sz="5400" b="1" smtClean="0">
                <a:solidFill>
                  <a:srgbClr val="0000FF"/>
                </a:solidFill>
                <a:latin typeface="宋体" charset="-122"/>
              </a:rPr>
              <a:t>2.《</a:t>
            </a:r>
            <a:r>
              <a:rPr lang="zh-CN" altLang="en-US" sz="5400" b="1" smtClean="0">
                <a:solidFill>
                  <a:srgbClr val="0000FF"/>
                </a:solidFill>
                <a:latin typeface="宋体" charset="-122"/>
              </a:rPr>
              <a:t>新课堂</a:t>
            </a:r>
            <a:r>
              <a:rPr lang="en-US" altLang="zh-CN" sz="5400" b="1" smtClean="0">
                <a:solidFill>
                  <a:srgbClr val="0000FF"/>
                </a:solidFill>
                <a:latin typeface="宋体" charset="-122"/>
              </a:rPr>
              <a:t>》P85-86</a:t>
            </a:r>
          </a:p>
          <a:p>
            <a:pPr>
              <a:buFontTx/>
              <a:buNone/>
            </a:pPr>
            <a:r>
              <a:rPr lang="en-US" altLang="zh-CN" sz="5400" b="1" smtClean="0">
                <a:solidFill>
                  <a:srgbClr val="0000FF"/>
                </a:solidFill>
                <a:latin typeface="宋体" charset="-122"/>
              </a:rPr>
              <a:t>    《4-2》</a:t>
            </a:r>
            <a:r>
              <a:rPr lang="zh-CN" altLang="en-US" sz="5400" b="1" smtClean="0">
                <a:solidFill>
                  <a:srgbClr val="0000FF"/>
                </a:solidFill>
                <a:latin typeface="宋体" charset="-122"/>
              </a:rPr>
              <a:t>第一课时</a:t>
            </a:r>
          </a:p>
        </p:txBody>
      </p:sp>
      <p:sp>
        <p:nvSpPr>
          <p:cNvPr id="47106" name="矩形 55299"/>
          <p:cNvSpPr>
            <a:spLocks noTextEdit="1"/>
          </p:cNvSpPr>
          <p:nvPr/>
        </p:nvSpPr>
        <p:spPr bwMode="auto">
          <a:xfrm rot="-138223">
            <a:off x="250825" y="300038"/>
            <a:ext cx="4105275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5301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华文新魏"/>
              </a:rPr>
              <a:t>作业布置</a:t>
            </a:r>
          </a:p>
        </p:txBody>
      </p:sp>
    </p:spTree>
  </p:cSld>
  <p:clrMapOvr>
    <a:masterClrMapping/>
  </p:clrMapOvr>
  <p:transition spd="slow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sxjjb.cn/ueditor/net/upload/2016-04-20/2569a86c-2e51-4e2f-81a4-a6c57e6a2f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352800"/>
            <a:ext cx="3124200" cy="2999387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8" name="矩形 7"/>
          <p:cNvSpPr/>
          <p:nvPr/>
        </p:nvSpPr>
        <p:spPr>
          <a:xfrm>
            <a:off x="423291" y="1478340"/>
            <a:ext cx="8339709" cy="1708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05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感谢指导！</a:t>
            </a:r>
          </a:p>
        </p:txBody>
      </p:sp>
    </p:spTree>
  </p:cSld>
  <p:clrMapOvr>
    <a:masterClrMapping/>
  </p:clrMapOvr>
  <p:transition spd="slow"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ChangeArrowheads="1"/>
          </p:cNvSpPr>
          <p:nvPr/>
        </p:nvSpPr>
        <p:spPr bwMode="auto">
          <a:xfrm>
            <a:off x="0" y="2271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0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0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63" name="AutoShape 7"/>
          <p:cNvSpPr>
            <a:spLocks noChangeArrowheads="1"/>
          </p:cNvSpPr>
          <p:nvPr/>
        </p:nvSpPr>
        <p:spPr bwMode="auto">
          <a:xfrm rot="16198218" flipH="1" flipV="1">
            <a:off x="4076700" y="-723900"/>
            <a:ext cx="990600" cy="838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152400" y="2576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66" name="AutoShape 10"/>
          <p:cNvSpPr>
            <a:spLocks noChangeArrowheads="1"/>
          </p:cNvSpPr>
          <p:nvPr/>
        </p:nvSpPr>
        <p:spPr bwMode="auto">
          <a:xfrm>
            <a:off x="6553200" y="1500188"/>
            <a:ext cx="2514600" cy="10795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FF9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认识化合价</a:t>
            </a:r>
          </a:p>
        </p:txBody>
      </p:sp>
      <p:sp>
        <p:nvSpPr>
          <p:cNvPr id="121867" name="AutoShape 11"/>
          <p:cNvSpPr>
            <a:spLocks noChangeArrowheads="1"/>
          </p:cNvSpPr>
          <p:nvPr/>
        </p:nvSpPr>
        <p:spPr bwMode="auto">
          <a:xfrm>
            <a:off x="3035300" y="1468438"/>
            <a:ext cx="3073400" cy="11430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FF9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体验化合价</a:t>
            </a:r>
          </a:p>
        </p:txBody>
      </p:sp>
      <p:sp>
        <p:nvSpPr>
          <p:cNvPr id="121868" name="AutoShape 12"/>
          <p:cNvSpPr>
            <a:spLocks noChangeArrowheads="1"/>
          </p:cNvSpPr>
          <p:nvPr/>
        </p:nvSpPr>
        <p:spPr bwMode="auto">
          <a:xfrm>
            <a:off x="152400" y="1458913"/>
            <a:ext cx="2514600" cy="1077912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FF9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走进化学式</a:t>
            </a:r>
          </a:p>
        </p:txBody>
      </p:sp>
      <p:sp>
        <p:nvSpPr>
          <p:cNvPr id="49162" name="Rectangle 13"/>
          <p:cNvSpPr>
            <a:spLocks noChangeArrowheads="1"/>
          </p:cNvSpPr>
          <p:nvPr/>
        </p:nvSpPr>
        <p:spPr bwMode="auto">
          <a:xfrm>
            <a:off x="304800" y="563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70" name="AutoShape 14"/>
          <p:cNvSpPr>
            <a:spLocks noChangeArrowheads="1"/>
          </p:cNvSpPr>
          <p:nvPr/>
        </p:nvSpPr>
        <p:spPr bwMode="auto">
          <a:xfrm>
            <a:off x="2971800" y="4119563"/>
            <a:ext cx="4191000" cy="1595437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FF9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4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化合价的应用</a:t>
            </a:r>
          </a:p>
        </p:txBody>
      </p:sp>
      <p:sp>
        <p:nvSpPr>
          <p:cNvPr id="49164" name="WordArt 15"/>
          <p:cNvSpPr>
            <a:spLocks noTextEdit="1"/>
          </p:cNvSpPr>
          <p:nvPr/>
        </p:nvSpPr>
        <p:spPr bwMode="auto">
          <a:xfrm>
            <a:off x="4724400" y="5600700"/>
            <a:ext cx="4200525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/>
                <a:ea typeface="宋体"/>
              </a:rPr>
              <a:t>观念提升，方法盘点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828800" y="304800"/>
            <a:ext cx="5486400" cy="1200329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>
            <a:softEdge rad="1270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知识回顾</a:t>
            </a:r>
            <a:endParaRPr lang="en-US" altLang="zh-CN" sz="72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8" grpId="0" bldLvl="0" animBg="1"/>
      <p:bldP spid="12187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8001000" y="3124200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ea typeface="黑体" pitchFamily="2" charset="-122"/>
              </a:rPr>
              <a:t>O</a:t>
            </a:r>
            <a:r>
              <a:rPr lang="en-US" altLang="zh-CN" sz="3600" b="1" baseline="-25000">
                <a:solidFill>
                  <a:srgbClr val="FF0000"/>
                </a:solidFill>
                <a:ea typeface="黑体" pitchFamily="2" charset="-122"/>
              </a:rPr>
              <a:t>2</a:t>
            </a:r>
            <a:endParaRPr lang="en-US" altLang="zh-CN" sz="4000" b="1" baseline="-2500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2530" name="Text Box 19"/>
          <p:cNvSpPr txBox="1">
            <a:spLocks noChangeArrowheads="1"/>
          </p:cNvSpPr>
          <p:nvPr/>
        </p:nvSpPr>
        <p:spPr bwMode="auto">
          <a:xfrm>
            <a:off x="7616825" y="4084638"/>
            <a:ext cx="145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2" name="Line 15"/>
          <p:cNvSpPr>
            <a:spLocks noChangeShapeType="1"/>
          </p:cNvSpPr>
          <p:nvPr/>
        </p:nvSpPr>
        <p:spPr bwMode="auto">
          <a:xfrm>
            <a:off x="2560638" y="3460750"/>
            <a:ext cx="5635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" name="Line 41"/>
          <p:cNvSpPr>
            <a:spLocks noChangeShapeType="1"/>
          </p:cNvSpPr>
          <p:nvPr/>
        </p:nvSpPr>
        <p:spPr bwMode="auto">
          <a:xfrm>
            <a:off x="6972300" y="3460750"/>
            <a:ext cx="5635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7772400" y="4930775"/>
            <a:ext cx="152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ea typeface="黑体" pitchFamily="2" charset="-122"/>
              </a:rPr>
              <a:t>MgO</a:t>
            </a:r>
          </a:p>
        </p:txBody>
      </p:sp>
      <p:sp>
        <p:nvSpPr>
          <p:cNvPr id="7180" name="Line 42"/>
          <p:cNvSpPr>
            <a:spLocks noChangeShapeType="1"/>
          </p:cNvSpPr>
          <p:nvPr/>
        </p:nvSpPr>
        <p:spPr bwMode="auto">
          <a:xfrm>
            <a:off x="7034213" y="5334000"/>
            <a:ext cx="5683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5" name="Text Box 20"/>
          <p:cNvSpPr txBox="1">
            <a:spLocks noChangeArrowheads="1"/>
          </p:cNvSpPr>
          <p:nvPr/>
        </p:nvSpPr>
        <p:spPr bwMode="auto">
          <a:xfrm>
            <a:off x="7683500" y="6042025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07" name="Line 16"/>
          <p:cNvSpPr>
            <a:spLocks noChangeShapeType="1"/>
          </p:cNvSpPr>
          <p:nvPr/>
        </p:nvSpPr>
        <p:spPr bwMode="auto">
          <a:xfrm>
            <a:off x="2646363" y="5357813"/>
            <a:ext cx="477837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7" name="Text Box 56"/>
          <p:cNvSpPr txBox="1">
            <a:spLocks noChangeArrowheads="1"/>
          </p:cNvSpPr>
          <p:nvPr/>
        </p:nvSpPr>
        <p:spPr bwMode="auto">
          <a:xfrm>
            <a:off x="7451725" y="1958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solidFill>
                <a:srgbClr val="0070C0"/>
              </a:solidFill>
            </a:endParaRPr>
          </a:p>
        </p:txBody>
      </p:sp>
      <p:sp>
        <p:nvSpPr>
          <p:cNvPr id="7201" name="Text Box 55"/>
          <p:cNvSpPr txBox="1">
            <a:spLocks noChangeArrowheads="1"/>
          </p:cNvSpPr>
          <p:nvPr/>
        </p:nvSpPr>
        <p:spPr bwMode="auto">
          <a:xfrm>
            <a:off x="7837488" y="1022350"/>
            <a:ext cx="925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ea typeface="黑体" pitchFamily="2" charset="-122"/>
              </a:rPr>
              <a:t>Mg</a:t>
            </a:r>
          </a:p>
        </p:txBody>
      </p:sp>
      <p:sp>
        <p:nvSpPr>
          <p:cNvPr id="7186" name="Line 50"/>
          <p:cNvSpPr>
            <a:spLocks noChangeShapeType="1"/>
          </p:cNvSpPr>
          <p:nvPr/>
        </p:nvSpPr>
        <p:spPr bwMode="auto">
          <a:xfrm>
            <a:off x="2566988" y="1398588"/>
            <a:ext cx="5572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8" name="Line 54"/>
          <p:cNvSpPr>
            <a:spLocks noChangeShapeType="1"/>
          </p:cNvSpPr>
          <p:nvPr/>
        </p:nvSpPr>
        <p:spPr bwMode="auto">
          <a:xfrm>
            <a:off x="6831013" y="1398588"/>
            <a:ext cx="5572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WordArt 76"/>
          <p:cNvSpPr>
            <a:spLocks noTextEdit="1"/>
          </p:cNvSpPr>
          <p:nvPr/>
        </p:nvSpPr>
        <p:spPr bwMode="auto">
          <a:xfrm>
            <a:off x="498475" y="0"/>
            <a:ext cx="1752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7780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effectLst>
                  <a:outerShdw algn="tl" rotWithShape="0">
                    <a:srgbClr val="000000"/>
                  </a:outerShdw>
                </a:effectLst>
                <a:latin typeface="宋体"/>
                <a:ea typeface="宋体"/>
              </a:rPr>
              <a:t>宏观</a:t>
            </a:r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7620000" y="869950"/>
            <a:ext cx="1447800" cy="50736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369888" y="2674938"/>
            <a:ext cx="1862137" cy="1858962"/>
            <a:chOff x="347133" y="2667000"/>
            <a:chExt cx="1862667" cy="1968468"/>
          </a:xfrm>
        </p:grpSpPr>
        <p:pic>
          <p:nvPicPr>
            <p:cNvPr id="22571" name="Picture 52" descr="http://c.hiphotos.baidu.com/baike/s=220/sign=76132d6e00e9390152028a3c4bed54f9/d058ccbf6c81800a13121c40b03533fa838b478c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7133" y="2667000"/>
              <a:ext cx="1862667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72" name="Text Box 22"/>
            <p:cNvSpPr txBox="1">
              <a:spLocks noChangeArrowheads="1"/>
            </p:cNvSpPr>
            <p:nvPr/>
          </p:nvSpPr>
          <p:spPr bwMode="auto">
            <a:xfrm>
              <a:off x="847725" y="4146552"/>
              <a:ext cx="828675" cy="488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华文新魏"/>
                  <a:ea typeface="黑体" pitchFamily="2" charset="-122"/>
                </a:rPr>
                <a:t>氧气</a:t>
              </a:r>
            </a:p>
          </p:txBody>
        </p:sp>
      </p:grpSp>
      <p:grpSp>
        <p:nvGrpSpPr>
          <p:cNvPr id="3" name="组合 54"/>
          <p:cNvGrpSpPr>
            <a:grpSpLocks/>
          </p:cNvGrpSpPr>
          <p:nvPr/>
        </p:nvGrpSpPr>
        <p:grpSpPr bwMode="auto">
          <a:xfrm>
            <a:off x="228600" y="4572000"/>
            <a:ext cx="2144713" cy="1974850"/>
            <a:chOff x="228600" y="4572000"/>
            <a:chExt cx="2144268" cy="1974849"/>
          </a:xfrm>
        </p:grpSpPr>
        <p:sp>
          <p:nvSpPr>
            <p:cNvPr id="22569" name="Text Box 23"/>
            <p:cNvSpPr txBox="1">
              <a:spLocks noChangeArrowheads="1"/>
            </p:cNvSpPr>
            <p:nvPr/>
          </p:nvSpPr>
          <p:spPr bwMode="auto">
            <a:xfrm>
              <a:off x="705556" y="6089649"/>
              <a:ext cx="137936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氧化镁</a:t>
              </a:r>
            </a:p>
          </p:txBody>
        </p:sp>
        <p:pic>
          <p:nvPicPr>
            <p:cNvPr id="22570" name="Picture 54" descr="http://f.hiphotos.baidu.com/baike/w%3D268%3Bg%3D0/sign=f5896130d62a283443a6310d638eaed7/50da81cb39dbb6fdc7b6940b0b24ab18972b3729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4572000"/>
              <a:ext cx="2144268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545" name="WordArt 76"/>
          <p:cNvSpPr>
            <a:spLocks noTextEdit="1"/>
          </p:cNvSpPr>
          <p:nvPr/>
        </p:nvSpPr>
        <p:spPr bwMode="auto">
          <a:xfrm>
            <a:off x="4191000" y="0"/>
            <a:ext cx="1752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7780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effectLst>
                  <a:outerShdw algn="tl" rotWithShape="0">
                    <a:srgbClr val="000000"/>
                  </a:outerShdw>
                </a:effectLst>
                <a:latin typeface="宋体"/>
                <a:ea typeface="宋体"/>
              </a:rPr>
              <a:t>微观</a:t>
            </a:r>
          </a:p>
        </p:txBody>
      </p:sp>
      <p:sp>
        <p:nvSpPr>
          <p:cNvPr id="22546" name="WordArt 76"/>
          <p:cNvSpPr>
            <a:spLocks noTextEdit="1"/>
          </p:cNvSpPr>
          <p:nvPr/>
        </p:nvSpPr>
        <p:spPr bwMode="auto">
          <a:xfrm>
            <a:off x="7239000" y="0"/>
            <a:ext cx="1752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7780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effectLst>
                  <a:outerShdw algn="tl" rotWithShape="0">
                    <a:srgbClr val="000000"/>
                  </a:outerShdw>
                </a:effectLst>
                <a:latin typeface="宋体"/>
                <a:ea typeface="宋体"/>
              </a:rPr>
              <a:t>符号</a:t>
            </a:r>
          </a:p>
        </p:txBody>
      </p:sp>
      <p:grpSp>
        <p:nvGrpSpPr>
          <p:cNvPr id="4" name="组合 46"/>
          <p:cNvGrpSpPr>
            <a:grpSpLocks/>
          </p:cNvGrpSpPr>
          <p:nvPr/>
        </p:nvGrpSpPr>
        <p:grpSpPr bwMode="auto">
          <a:xfrm>
            <a:off x="165100" y="762000"/>
            <a:ext cx="2349500" cy="1833563"/>
            <a:chOff x="164847" y="762000"/>
            <a:chExt cx="2349753" cy="1833563"/>
          </a:xfrm>
        </p:grpSpPr>
        <p:sp>
          <p:nvSpPr>
            <p:cNvPr id="22567" name="Text Box 59"/>
            <p:cNvSpPr txBox="1">
              <a:spLocks noChangeArrowheads="1"/>
            </p:cNvSpPr>
            <p:nvPr/>
          </p:nvSpPr>
          <p:spPr bwMode="auto">
            <a:xfrm>
              <a:off x="958850" y="2133820"/>
              <a:ext cx="500458" cy="461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镁</a:t>
              </a:r>
            </a:p>
          </p:txBody>
        </p:sp>
        <p:pic>
          <p:nvPicPr>
            <p:cNvPr id="22568" name="Picture 47" descr="http://www.lyctyj.com/Upload/plpro20141013113003qxg03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4847" y="762000"/>
              <a:ext cx="2349753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367" name="文本框 21366"/>
          <p:cNvSpPr txBox="1">
            <a:spLocks noChangeArrowheads="1"/>
          </p:cNvSpPr>
          <p:nvPr/>
        </p:nvSpPr>
        <p:spPr bwMode="auto">
          <a:xfrm>
            <a:off x="7620000" y="914400"/>
            <a:ext cx="1190625" cy="5029200"/>
          </a:xfrm>
          <a:prstGeom prst="rect">
            <a:avLst/>
          </a:prstGeom>
          <a:solidFill>
            <a:srgbClr val="FFFF99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600" b="1">
                <a:solidFill>
                  <a:srgbClr val="0000FF"/>
                </a:solidFill>
                <a:ea typeface="黑体" pitchFamily="2" charset="-122"/>
              </a:rPr>
              <a:t>化学式</a:t>
            </a:r>
          </a:p>
        </p:txBody>
      </p:sp>
      <p:grpSp>
        <p:nvGrpSpPr>
          <p:cNvPr id="200" name="组合 620"/>
          <p:cNvGrpSpPr>
            <a:grpSpLocks/>
          </p:cNvGrpSpPr>
          <p:nvPr/>
        </p:nvGrpSpPr>
        <p:grpSpPr bwMode="auto">
          <a:xfrm>
            <a:off x="3224213" y="681038"/>
            <a:ext cx="3817937" cy="1920875"/>
            <a:chOff x="3373438" y="3276600"/>
            <a:chExt cx="3817937" cy="1920875"/>
          </a:xfrm>
        </p:grpSpPr>
        <p:sp>
          <p:nvSpPr>
            <p:cNvPr id="22562" name="Text Box 53"/>
            <p:cNvSpPr txBox="1">
              <a:spLocks noChangeArrowheads="1"/>
            </p:cNvSpPr>
            <p:nvPr/>
          </p:nvSpPr>
          <p:spPr bwMode="auto">
            <a:xfrm>
              <a:off x="5788025" y="4801104"/>
              <a:ext cx="1403350" cy="396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镁原子</a:t>
              </a:r>
            </a:p>
          </p:txBody>
        </p:sp>
        <p:pic>
          <p:nvPicPr>
            <p:cNvPr id="22563" name="Picture 1" descr="C:\Users\Administrator\AppData\Roaming\Tencent\Users\5943831\QQ\WinTemp\RichOle\{H7B~[HASVGY~0W)5)(K])9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05200" y="3276600"/>
              <a:ext cx="18288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64" name="Text Box 49"/>
            <p:cNvSpPr txBox="1">
              <a:spLocks noChangeArrowheads="1"/>
            </p:cNvSpPr>
            <p:nvPr/>
          </p:nvSpPr>
          <p:spPr bwMode="auto">
            <a:xfrm>
              <a:off x="3373438" y="4795838"/>
              <a:ext cx="1714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镁原子的聚集</a:t>
              </a:r>
            </a:p>
          </p:txBody>
        </p:sp>
        <p:sp>
          <p:nvSpPr>
            <p:cNvPr id="22565" name="Line 51"/>
            <p:cNvSpPr>
              <a:spLocks noChangeShapeType="1"/>
            </p:cNvSpPr>
            <p:nvPr/>
          </p:nvSpPr>
          <p:spPr bwMode="auto">
            <a:xfrm>
              <a:off x="5230813" y="3989624"/>
              <a:ext cx="55721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2566" name="Picture 2" descr="C:\Users\Administrator\AppData\Roaming\Tencent\Users\5943831\QQ\WinTemp\RichOle\4K7ER9R6IKC544DTJA6HE~F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08225" y="3655550"/>
              <a:ext cx="800100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1" name="组合 300"/>
          <p:cNvGrpSpPr>
            <a:grpSpLocks/>
          </p:cNvGrpSpPr>
          <p:nvPr/>
        </p:nvGrpSpPr>
        <p:grpSpPr bwMode="auto">
          <a:xfrm>
            <a:off x="2921000" y="2757488"/>
            <a:ext cx="4470400" cy="1814512"/>
            <a:chOff x="2921000" y="2758150"/>
            <a:chExt cx="4470400" cy="1813850"/>
          </a:xfrm>
        </p:grpSpPr>
        <p:pic>
          <p:nvPicPr>
            <p:cNvPr id="22557" name="Picture 2" descr="C:\Users\Administrator\AppData\Roaming\Tencent\Users\5943831\QQ\WinTemp\RichOle\Z48Z276}T)%Y@4SD{JID[Z5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855825" y="3107925"/>
              <a:ext cx="1076325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58" name="Picture 1" descr="C:\Users\Administrator\AppData\Roaming\Tencent\Users\5943831\QQ\WinTemp\RichOle\8RW$$KNGXV0U(5X_[J4)D_N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529075" y="2758150"/>
              <a:ext cx="1809750" cy="148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59" name="Text Box 27"/>
            <p:cNvSpPr txBox="1">
              <a:spLocks noChangeArrowheads="1"/>
            </p:cNvSpPr>
            <p:nvPr/>
          </p:nvSpPr>
          <p:spPr bwMode="auto">
            <a:xfrm>
              <a:off x="2921000" y="3886144"/>
              <a:ext cx="24892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氧分子的聚集</a:t>
              </a:r>
            </a:p>
          </p:txBody>
        </p:sp>
        <p:sp>
          <p:nvSpPr>
            <p:cNvPr id="22560" name="Text Box 30"/>
            <p:cNvSpPr txBox="1">
              <a:spLocks noChangeArrowheads="1"/>
            </p:cNvSpPr>
            <p:nvPr/>
          </p:nvSpPr>
          <p:spPr bwMode="auto">
            <a:xfrm>
              <a:off x="5410201" y="3963670"/>
              <a:ext cx="1981199" cy="608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每个氧分子中含有</a:t>
              </a: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个氧原子</a:t>
              </a:r>
              <a:endPara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561" name="Line 40"/>
            <p:cNvSpPr>
              <a:spLocks noChangeShapeType="1"/>
            </p:cNvSpPr>
            <p:nvPr/>
          </p:nvSpPr>
          <p:spPr bwMode="auto">
            <a:xfrm>
              <a:off x="5199064" y="3460645"/>
              <a:ext cx="5651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9" name="组合 318"/>
          <p:cNvGrpSpPr>
            <a:grpSpLocks/>
          </p:cNvGrpSpPr>
          <p:nvPr/>
        </p:nvGrpSpPr>
        <p:grpSpPr bwMode="auto">
          <a:xfrm>
            <a:off x="2470150" y="4532313"/>
            <a:ext cx="5962650" cy="2263775"/>
            <a:chOff x="2470150" y="4531850"/>
            <a:chExt cx="5962650" cy="2264238"/>
          </a:xfrm>
        </p:grpSpPr>
        <p:pic>
          <p:nvPicPr>
            <p:cNvPr id="22552" name="Picture 2" descr="C:\Users\Administrator\AppData\Roaming\Tencent\Users\5943831\QQ\WinTemp\RichOle\2J)V1`58ZM0I99}$MUF~3_B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031375" y="5065975"/>
              <a:ext cx="108585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53" name="Picture 1" descr="C:\Users\Administrator\AppData\Roaming\Tencent\Users\5943831\QQ\WinTemp\RichOle\0$NUZRZ09N427R28BZE3M0A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347975" y="4531850"/>
              <a:ext cx="1828800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54" name="Text Box 28"/>
            <p:cNvSpPr txBox="1">
              <a:spLocks noChangeArrowheads="1"/>
            </p:cNvSpPr>
            <p:nvPr/>
          </p:nvSpPr>
          <p:spPr bwMode="auto">
            <a:xfrm>
              <a:off x="5406914" y="6014927"/>
              <a:ext cx="3025886" cy="396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镁离子数：氧离子数</a:t>
              </a: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=1:1</a:t>
              </a:r>
              <a:endPara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555" name="Line 43"/>
            <p:cNvSpPr>
              <a:spLocks noChangeShapeType="1"/>
            </p:cNvSpPr>
            <p:nvPr/>
          </p:nvSpPr>
          <p:spPr bwMode="auto">
            <a:xfrm>
              <a:off x="5260365" y="5464413"/>
              <a:ext cx="5679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Text Box 26"/>
            <p:cNvSpPr txBox="1">
              <a:spLocks noChangeArrowheads="1"/>
            </p:cNvSpPr>
            <p:nvPr/>
          </p:nvSpPr>
          <p:spPr bwMode="auto">
            <a:xfrm>
              <a:off x="2470150" y="5941838"/>
              <a:ext cx="3433763" cy="854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 kern="0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镁离子和氧离子</a:t>
              </a:r>
              <a:endParaRPr lang="en-US" altLang="zh-CN" sz="2000" b="1" kern="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 kern="0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的聚集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/>
      <p:bldP spid="7172" grpId="0" animBg="1"/>
      <p:bldP spid="7178" grpId="0" animBg="1"/>
      <p:bldP spid="14374" grpId="0"/>
      <p:bldP spid="7180" grpId="0" animBg="1"/>
      <p:bldP spid="7207" grpId="0" animBg="1"/>
      <p:bldP spid="7201" grpId="0"/>
      <p:bldP spid="7186" grpId="0" animBg="1"/>
      <p:bldP spid="7188" grpId="0" animBg="1"/>
      <p:bldP spid="14415" grpId="0" animBg="1"/>
      <p:bldP spid="213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304800" y="1574800"/>
            <a:ext cx="8153400" cy="3222625"/>
            <a:chOff x="304800" y="1306833"/>
            <a:chExt cx="8153400" cy="3222421"/>
          </a:xfrm>
        </p:grpSpPr>
        <p:sp>
          <p:nvSpPr>
            <p:cNvPr id="23555" name="Text Box 2"/>
            <p:cNvSpPr txBox="1">
              <a:spLocks noChangeArrowheads="1"/>
            </p:cNvSpPr>
            <p:nvPr/>
          </p:nvSpPr>
          <p:spPr bwMode="auto">
            <a:xfrm>
              <a:off x="3124200" y="1306833"/>
              <a:ext cx="2819400" cy="1015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6000" b="1">
                  <a:solidFill>
                    <a:srgbClr val="CC0066"/>
                  </a:solidFill>
                  <a:ea typeface="黑体" pitchFamily="2" charset="-122"/>
                </a:rPr>
                <a:t>化学式</a:t>
              </a:r>
              <a:endParaRPr lang="en-US" altLang="zh-CN" sz="6000" b="1">
                <a:solidFill>
                  <a:srgbClr val="CC0066"/>
                </a:solidFill>
                <a:ea typeface="黑体" pitchFamily="2" charset="-122"/>
              </a:endParaRPr>
            </a:p>
          </p:txBody>
        </p:sp>
        <p:sp>
          <p:nvSpPr>
            <p:cNvPr id="23556" name="Text Box 3"/>
            <p:cNvSpPr txBox="1">
              <a:spLocks noChangeArrowheads="1"/>
            </p:cNvSpPr>
            <p:nvPr/>
          </p:nvSpPr>
          <p:spPr bwMode="auto">
            <a:xfrm>
              <a:off x="304800" y="2959779"/>
              <a:ext cx="8153400" cy="1569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000" b="1">
                  <a:solidFill>
                    <a:srgbClr val="0000FF"/>
                  </a:solidFill>
                  <a:ea typeface="黑体" pitchFamily="2" charset="-122"/>
                </a:rPr>
                <a:t>用</a:t>
              </a:r>
              <a:r>
                <a:rPr lang="zh-CN" altLang="en-US" sz="4000" b="1">
                  <a:solidFill>
                    <a:srgbClr val="FF0000"/>
                  </a:solidFill>
                  <a:ea typeface="黑体" pitchFamily="2" charset="-122"/>
                </a:rPr>
                <a:t>元素符号</a:t>
              </a:r>
              <a:r>
                <a:rPr lang="zh-CN" altLang="en-US" sz="4000" b="1">
                  <a:solidFill>
                    <a:srgbClr val="0000FF"/>
                  </a:solidFill>
                  <a:ea typeface="黑体" pitchFamily="2" charset="-122"/>
                </a:rPr>
                <a:t>和</a:t>
              </a:r>
              <a:r>
                <a:rPr lang="zh-CN" altLang="en-US" sz="4000" b="1">
                  <a:solidFill>
                    <a:srgbClr val="FF0000"/>
                  </a:solidFill>
                  <a:ea typeface="黑体" pitchFamily="2" charset="-122"/>
                </a:rPr>
                <a:t>数字</a:t>
              </a:r>
              <a:r>
                <a:rPr lang="zh-CN" altLang="en-US" sz="4000" b="1">
                  <a:solidFill>
                    <a:srgbClr val="0000FF"/>
                  </a:solidFill>
                  <a:ea typeface="黑体" pitchFamily="2" charset="-122"/>
                </a:rPr>
                <a:t>表示物质</a:t>
              </a:r>
              <a:r>
                <a:rPr lang="zh-CN" altLang="en-US" sz="4000" b="1">
                  <a:solidFill>
                    <a:srgbClr val="FF0000"/>
                  </a:solidFill>
                  <a:ea typeface="黑体" pitchFamily="2" charset="-122"/>
                </a:rPr>
                <a:t>组成</a:t>
              </a:r>
              <a:r>
                <a:rPr lang="zh-CN" altLang="en-US" sz="4000" b="1">
                  <a:solidFill>
                    <a:srgbClr val="0000FF"/>
                  </a:solidFill>
                  <a:ea typeface="黑体" pitchFamily="2" charset="-122"/>
                </a:rPr>
                <a:t>的式子</a:t>
              </a:r>
              <a:r>
                <a:rPr lang="zh-CN" altLang="en-US" sz="4000" b="1">
                  <a:solidFill>
                    <a:srgbClr val="0070C0"/>
                  </a:solidFill>
                  <a:ea typeface="黑体" pitchFamily="2" charset="-122"/>
                </a:rPr>
                <a:t>。</a:t>
              </a:r>
            </a:p>
          </p:txBody>
        </p:sp>
      </p:grpSp>
      <p:sp>
        <p:nvSpPr>
          <p:cNvPr id="23554" name="WordArt 4"/>
          <p:cNvSpPr>
            <a:spLocks noTextEdit="1"/>
          </p:cNvSpPr>
          <p:nvPr/>
        </p:nvSpPr>
        <p:spPr bwMode="auto">
          <a:xfrm>
            <a:off x="381000" y="228600"/>
            <a:ext cx="28194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/>
                <a:ea typeface="宋体"/>
              </a:rPr>
              <a:t>走进化学式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35" descr="http://baike.soso.com/p/20090711/20090711182626-2344713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828800"/>
            <a:ext cx="35814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-128588" y="685800"/>
            <a:ext cx="4267201" cy="762000"/>
            <a:chOff x="-240" y="432"/>
            <a:chExt cx="2832" cy="480"/>
          </a:xfrm>
        </p:grpSpPr>
        <p:sp>
          <p:nvSpPr>
            <p:cNvPr id="8221" name="AutoShape 13"/>
            <p:cNvSpPr/>
            <p:nvPr/>
          </p:nvSpPr>
          <p:spPr>
            <a:xfrm>
              <a:off x="0" y="432"/>
              <a:ext cx="2352" cy="480"/>
            </a:xfrm>
            <a:prstGeom prst="wedgeRectCallout">
              <a:avLst>
                <a:gd name="adj1" fmla="val 47023"/>
                <a:gd name="adj2" fmla="val 95625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05" name="Rectangle 14"/>
            <p:cNvSpPr>
              <a:spLocks noChangeArrowheads="1"/>
            </p:cNvSpPr>
            <p:nvPr/>
          </p:nvSpPr>
          <p:spPr bwMode="auto">
            <a:xfrm>
              <a:off x="-240" y="480"/>
              <a:ext cx="28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表示氧气这种物质</a:t>
              </a:r>
              <a:endParaRPr lang="zh-CN" altLang="en-US" sz="3200" b="1">
                <a:solidFill>
                  <a:srgbClr val="0000FF"/>
                </a:solidFill>
                <a:latin typeface="Verdana" pitchFamily="34" charset="0"/>
                <a:ea typeface="微软雅黑"/>
                <a:cs typeface="微软雅黑"/>
              </a:endParaRP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246688" y="685800"/>
            <a:ext cx="4038600" cy="762000"/>
            <a:chOff x="3072" y="432"/>
            <a:chExt cx="2832" cy="480"/>
          </a:xfrm>
        </p:grpSpPr>
        <p:sp>
          <p:nvSpPr>
            <p:cNvPr id="8219" name="AutoShape 13"/>
            <p:cNvSpPr/>
            <p:nvPr/>
          </p:nvSpPr>
          <p:spPr>
            <a:xfrm>
              <a:off x="3263" y="432"/>
              <a:ext cx="2350" cy="480"/>
            </a:xfrm>
            <a:prstGeom prst="wedgeRectCallout">
              <a:avLst>
                <a:gd name="adj1" fmla="val -47491"/>
                <a:gd name="adj2" fmla="val 97500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03" name="Rectangle 14"/>
            <p:cNvSpPr>
              <a:spLocks noChangeArrowheads="1"/>
            </p:cNvSpPr>
            <p:nvPr/>
          </p:nvSpPr>
          <p:spPr bwMode="auto">
            <a:xfrm>
              <a:off x="3072" y="480"/>
              <a:ext cx="28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表示一个氧分子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28600" y="5181600"/>
            <a:ext cx="4038600" cy="1295400"/>
            <a:chOff x="96" y="3168"/>
            <a:chExt cx="2544" cy="960"/>
          </a:xfrm>
        </p:grpSpPr>
        <p:sp>
          <p:nvSpPr>
            <p:cNvPr id="8217" name="AutoShape 13"/>
            <p:cNvSpPr/>
            <p:nvPr/>
          </p:nvSpPr>
          <p:spPr>
            <a:xfrm>
              <a:off x="96" y="3168"/>
              <a:ext cx="2544" cy="960"/>
            </a:xfrm>
            <a:prstGeom prst="wedgeRectCallout">
              <a:avLst>
                <a:gd name="adj1" fmla="val 46421"/>
                <a:gd name="adj2" fmla="val -73440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01" name="Rectangle 14"/>
            <p:cNvSpPr>
              <a:spLocks noChangeArrowheads="1"/>
            </p:cNvSpPr>
            <p:nvPr/>
          </p:nvSpPr>
          <p:spPr bwMode="auto">
            <a:xfrm>
              <a:off x="144" y="3324"/>
              <a:ext cx="2448" cy="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表示氧气是氧元素组成的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4648200" y="5029200"/>
            <a:ext cx="4495800" cy="1447800"/>
            <a:chOff x="3024" y="3216"/>
            <a:chExt cx="2832" cy="1104"/>
          </a:xfrm>
        </p:grpSpPr>
        <p:sp>
          <p:nvSpPr>
            <p:cNvPr id="8215" name="AutoShape 13"/>
            <p:cNvSpPr/>
            <p:nvPr/>
          </p:nvSpPr>
          <p:spPr>
            <a:xfrm>
              <a:off x="3024" y="3216"/>
              <a:ext cx="2736" cy="1104"/>
            </a:xfrm>
            <a:prstGeom prst="wedgeRectCallout">
              <a:avLst>
                <a:gd name="adj1" fmla="val -41153"/>
                <a:gd name="adj2" fmla="val -76088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9" name="Rectangle 14"/>
            <p:cNvSpPr>
              <a:spLocks noChangeArrowheads="1"/>
            </p:cNvSpPr>
            <p:nvPr/>
          </p:nvSpPr>
          <p:spPr bwMode="auto">
            <a:xfrm>
              <a:off x="3024" y="3408"/>
              <a:ext cx="2832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表示一个氧气分子</a:t>
              </a:r>
              <a:endParaRPr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是由</a:t>
              </a:r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个氧原子构成</a:t>
              </a:r>
            </a:p>
          </p:txBody>
        </p:sp>
      </p:grpSp>
      <p:sp>
        <p:nvSpPr>
          <p:cNvPr id="32" name="椭圆 31"/>
          <p:cNvSpPr/>
          <p:nvPr/>
        </p:nvSpPr>
        <p:spPr>
          <a:xfrm>
            <a:off x="88392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839200" y="2971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524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52400" y="2971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7567613" y="1751013"/>
            <a:ext cx="738187" cy="2516187"/>
            <a:chOff x="4525" y="1067"/>
            <a:chExt cx="465" cy="1198"/>
          </a:xfrm>
        </p:grpSpPr>
        <p:sp>
          <p:nvSpPr>
            <p:cNvPr id="31" name="AutoShape 3"/>
            <p:cNvSpPr>
              <a:spLocks noChangeArrowheads="1"/>
            </p:cNvSpPr>
            <p:nvPr/>
          </p:nvSpPr>
          <p:spPr bwMode="auto">
            <a:xfrm>
              <a:off x="4684" y="1902"/>
              <a:ext cx="136" cy="363"/>
            </a:xfrm>
            <a:prstGeom prst="upArrow">
              <a:avLst>
                <a:gd name="adj1" fmla="val 50000"/>
                <a:gd name="adj2" fmla="val 66728"/>
              </a:avLst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24595" name="Group 4"/>
            <p:cNvGrpSpPr>
              <a:grpSpLocks/>
            </p:cNvGrpSpPr>
            <p:nvPr/>
          </p:nvGrpSpPr>
          <p:grpSpPr bwMode="auto">
            <a:xfrm>
              <a:off x="4525" y="1067"/>
              <a:ext cx="465" cy="873"/>
              <a:chOff x="4386" y="891"/>
              <a:chExt cx="487" cy="1079"/>
            </a:xfrm>
          </p:grpSpPr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4576" y="891"/>
                <a:ext cx="109" cy="314"/>
              </a:xfrm>
              <a:prstGeom prst="downArrow">
                <a:avLst>
                  <a:gd name="adj1" fmla="val 50000"/>
                  <a:gd name="adj2" fmla="val 88690"/>
                </a:avLst>
              </a:prstGeom>
              <a:solidFill>
                <a:schemeClr val="accent5">
                  <a:lumMod val="90000"/>
                </a:schemeClr>
              </a:solidFill>
              <a:ln w="9525">
                <a:solidFill>
                  <a:srgbClr val="0000FF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4597" name="Text Box 6"/>
              <p:cNvSpPr txBox="1">
                <a:spLocks noChangeArrowheads="1"/>
              </p:cNvSpPr>
              <p:nvPr/>
            </p:nvSpPr>
            <p:spPr bwMode="auto">
              <a:xfrm>
                <a:off x="4386" y="1250"/>
                <a:ext cx="487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>
                    <a:solidFill>
                      <a:srgbClr val="FF00FF"/>
                    </a:solidFill>
                    <a:latin typeface="黑体" pitchFamily="2" charset="-122"/>
                    <a:ea typeface="黑体" pitchFamily="2" charset="-122"/>
                  </a:rPr>
                  <a:t>微观</a:t>
                </a:r>
                <a:r>
                  <a:rPr lang="zh-CN" altLang="en-US" sz="3600">
                    <a:solidFill>
                      <a:srgbClr val="FF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</a:p>
            </p:txBody>
          </p:sp>
        </p:grp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914400" y="1600200"/>
            <a:ext cx="738188" cy="2613025"/>
            <a:chOff x="802" y="1138"/>
            <a:chExt cx="465" cy="1342"/>
          </a:xfrm>
        </p:grpSpPr>
        <p:sp>
          <p:nvSpPr>
            <p:cNvPr id="40" name="AutoShape 8"/>
            <p:cNvSpPr>
              <a:spLocks noChangeArrowheads="1"/>
            </p:cNvSpPr>
            <p:nvPr/>
          </p:nvSpPr>
          <p:spPr bwMode="auto">
            <a:xfrm>
              <a:off x="968" y="2077"/>
              <a:ext cx="107" cy="403"/>
            </a:xfrm>
            <a:prstGeom prst="upArrow">
              <a:avLst>
                <a:gd name="adj1" fmla="val 50000"/>
                <a:gd name="adj2" fmla="val 98239"/>
              </a:avLst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986" y="1138"/>
              <a:ext cx="89" cy="352"/>
            </a:xfrm>
            <a:prstGeom prst="downArrow">
              <a:avLst>
                <a:gd name="adj1" fmla="val 50000"/>
                <a:gd name="adj2" fmla="val 93749"/>
              </a:avLst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593" name="Text Box 10"/>
            <p:cNvSpPr txBox="1">
              <a:spLocks noChangeArrowheads="1"/>
            </p:cNvSpPr>
            <p:nvPr/>
          </p:nvSpPr>
          <p:spPr bwMode="auto">
            <a:xfrm>
              <a:off x="802" y="1543"/>
              <a:ext cx="465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宏观</a:t>
              </a:r>
              <a:r>
                <a:rPr lang="zh-CN" altLang="en-US" sz="36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24588" name="爆炸形 2 35"/>
          <p:cNvSpPr>
            <a:spLocks noChangeArrowheads="1"/>
          </p:cNvSpPr>
          <p:nvPr/>
        </p:nvSpPr>
        <p:spPr bwMode="auto">
          <a:xfrm>
            <a:off x="3276600" y="2438400"/>
            <a:ext cx="2819400" cy="2209800"/>
          </a:xfrm>
          <a:prstGeom prst="irregularSeal2">
            <a:avLst/>
          </a:prstGeom>
          <a:solidFill>
            <a:srgbClr val="66FFFF">
              <a:alpha val="7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4589" name="Rectangle 25"/>
          <p:cNvSpPr>
            <a:spLocks noChangeArrowheads="1"/>
          </p:cNvSpPr>
          <p:nvPr/>
        </p:nvSpPr>
        <p:spPr bwMode="auto">
          <a:xfrm>
            <a:off x="4267200" y="3048000"/>
            <a:ext cx="9794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5400" b="1">
                <a:solidFill>
                  <a:srgbClr val="FF0000"/>
                </a:solidFill>
              </a:rPr>
              <a:t>O</a:t>
            </a:r>
            <a:r>
              <a:rPr lang="en-US" altLang="zh-CN" sz="5400" b="1" baseline="-25000">
                <a:solidFill>
                  <a:srgbClr val="FF0000"/>
                </a:solidFill>
              </a:rPr>
              <a:t>2</a:t>
            </a:r>
            <a:endParaRPr lang="en-US" altLang="zh-CN" sz="5400" b="1">
              <a:solidFill>
                <a:srgbClr val="FF0000"/>
              </a:solidFill>
            </a:endParaRPr>
          </a:p>
        </p:txBody>
      </p:sp>
      <p:sp>
        <p:nvSpPr>
          <p:cNvPr id="24590" name="Text Box 3"/>
          <p:cNvSpPr txBox="1">
            <a:spLocks noChangeArrowheads="1"/>
          </p:cNvSpPr>
          <p:nvPr/>
        </p:nvSpPr>
        <p:spPr bwMode="auto">
          <a:xfrm>
            <a:off x="304800" y="-71438"/>
            <a:ext cx="7010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化学式“</a:t>
            </a:r>
            <a:r>
              <a:rPr lang="en-US" altLang="zh-CN" sz="4000" b="1">
                <a:solidFill>
                  <a:srgbClr val="FF0000"/>
                </a:solidFill>
                <a:ea typeface="黑体" pitchFamily="2" charset="-122"/>
              </a:rPr>
              <a:t>O</a:t>
            </a:r>
            <a:r>
              <a:rPr lang="en-US" altLang="zh-CN" sz="4000" b="1" baseline="-25000">
                <a:solidFill>
                  <a:srgbClr val="FF0000"/>
                </a:solidFill>
                <a:ea typeface="黑体" pitchFamily="2" charset="-122"/>
              </a:rPr>
              <a:t>2</a:t>
            </a:r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”具有哪些含义？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35" descr="http://baike.soso.com/p/20090711/20090711182626-2344713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828800"/>
            <a:ext cx="35814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02" name="Group 45"/>
          <p:cNvGrpSpPr>
            <a:grpSpLocks/>
          </p:cNvGrpSpPr>
          <p:nvPr/>
        </p:nvGrpSpPr>
        <p:grpSpPr bwMode="auto">
          <a:xfrm>
            <a:off x="5334000" y="609600"/>
            <a:ext cx="4038600" cy="762000"/>
            <a:chOff x="3072" y="432"/>
            <a:chExt cx="2832" cy="480"/>
          </a:xfrm>
        </p:grpSpPr>
        <p:sp>
          <p:nvSpPr>
            <p:cNvPr id="9254" name="AutoShape 13"/>
            <p:cNvSpPr/>
            <p:nvPr/>
          </p:nvSpPr>
          <p:spPr>
            <a:xfrm>
              <a:off x="3263" y="432"/>
              <a:ext cx="2350" cy="480"/>
            </a:xfrm>
            <a:prstGeom prst="wedgeRectCallout">
              <a:avLst>
                <a:gd name="adj1" fmla="val -47491"/>
                <a:gd name="adj2" fmla="val 97500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638" name="Rectangle 14"/>
            <p:cNvSpPr>
              <a:spLocks noChangeArrowheads="1"/>
            </p:cNvSpPr>
            <p:nvPr/>
          </p:nvSpPr>
          <p:spPr bwMode="auto">
            <a:xfrm>
              <a:off x="3072" y="480"/>
              <a:ext cx="28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表示一个氧分子</a:t>
              </a:r>
            </a:p>
          </p:txBody>
        </p:sp>
      </p:grpSp>
      <p:grpSp>
        <p:nvGrpSpPr>
          <p:cNvPr id="25603" name="Group 47"/>
          <p:cNvGrpSpPr>
            <a:grpSpLocks/>
          </p:cNvGrpSpPr>
          <p:nvPr/>
        </p:nvGrpSpPr>
        <p:grpSpPr bwMode="auto">
          <a:xfrm>
            <a:off x="4648200" y="5013325"/>
            <a:ext cx="4495800" cy="1447800"/>
            <a:chOff x="3024" y="3216"/>
            <a:chExt cx="2832" cy="1104"/>
          </a:xfrm>
        </p:grpSpPr>
        <p:sp>
          <p:nvSpPr>
            <p:cNvPr id="9252" name="AutoShape 13"/>
            <p:cNvSpPr/>
            <p:nvPr/>
          </p:nvSpPr>
          <p:spPr>
            <a:xfrm>
              <a:off x="3024" y="3216"/>
              <a:ext cx="2736" cy="1104"/>
            </a:xfrm>
            <a:prstGeom prst="wedgeRectCallout">
              <a:avLst>
                <a:gd name="adj1" fmla="val -41153"/>
                <a:gd name="adj2" fmla="val -76088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636" name="Rectangle 14"/>
            <p:cNvSpPr>
              <a:spLocks noChangeArrowheads="1"/>
            </p:cNvSpPr>
            <p:nvPr/>
          </p:nvSpPr>
          <p:spPr bwMode="auto">
            <a:xfrm>
              <a:off x="3024" y="3408"/>
              <a:ext cx="2832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表示一个氧气分子</a:t>
              </a:r>
              <a:endParaRPr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是由</a:t>
              </a:r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个氧原子构成</a:t>
              </a:r>
            </a:p>
          </p:txBody>
        </p:sp>
      </p:grpSp>
      <p:sp>
        <p:nvSpPr>
          <p:cNvPr id="32" name="椭圆 31"/>
          <p:cNvSpPr/>
          <p:nvPr/>
        </p:nvSpPr>
        <p:spPr>
          <a:xfrm>
            <a:off x="88392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839200" y="2971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5606" name="Group 2"/>
          <p:cNvGrpSpPr>
            <a:grpSpLocks/>
          </p:cNvGrpSpPr>
          <p:nvPr/>
        </p:nvGrpSpPr>
        <p:grpSpPr bwMode="auto">
          <a:xfrm>
            <a:off x="7567613" y="1751013"/>
            <a:ext cx="738187" cy="2516187"/>
            <a:chOff x="4525" y="1067"/>
            <a:chExt cx="465" cy="1198"/>
          </a:xfrm>
        </p:grpSpPr>
        <p:sp>
          <p:nvSpPr>
            <p:cNvPr id="31" name="AutoShape 3"/>
            <p:cNvSpPr>
              <a:spLocks noChangeArrowheads="1"/>
            </p:cNvSpPr>
            <p:nvPr/>
          </p:nvSpPr>
          <p:spPr bwMode="auto">
            <a:xfrm>
              <a:off x="4684" y="1902"/>
              <a:ext cx="136" cy="363"/>
            </a:xfrm>
            <a:prstGeom prst="upArrow">
              <a:avLst>
                <a:gd name="adj1" fmla="val 50000"/>
                <a:gd name="adj2" fmla="val 66728"/>
              </a:avLst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25632" name="Group 4"/>
            <p:cNvGrpSpPr>
              <a:grpSpLocks/>
            </p:cNvGrpSpPr>
            <p:nvPr/>
          </p:nvGrpSpPr>
          <p:grpSpPr bwMode="auto">
            <a:xfrm>
              <a:off x="4525" y="1067"/>
              <a:ext cx="465" cy="873"/>
              <a:chOff x="4386" y="891"/>
              <a:chExt cx="487" cy="1079"/>
            </a:xfrm>
          </p:grpSpPr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4576" y="891"/>
                <a:ext cx="109" cy="314"/>
              </a:xfrm>
              <a:prstGeom prst="downArrow">
                <a:avLst>
                  <a:gd name="adj1" fmla="val 50000"/>
                  <a:gd name="adj2" fmla="val 88690"/>
                </a:avLst>
              </a:prstGeom>
              <a:solidFill>
                <a:schemeClr val="accent5">
                  <a:lumMod val="90000"/>
                </a:schemeClr>
              </a:solidFill>
              <a:ln w="9525">
                <a:solidFill>
                  <a:srgbClr val="0000FF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5634" name="Text Box 6"/>
              <p:cNvSpPr txBox="1">
                <a:spLocks noChangeArrowheads="1"/>
              </p:cNvSpPr>
              <p:nvPr/>
            </p:nvSpPr>
            <p:spPr bwMode="auto">
              <a:xfrm>
                <a:off x="4386" y="1250"/>
                <a:ext cx="487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>
                    <a:solidFill>
                      <a:srgbClr val="FF00FF"/>
                    </a:solidFill>
                    <a:latin typeface="黑体" pitchFamily="2" charset="-122"/>
                    <a:ea typeface="黑体" pitchFamily="2" charset="-122"/>
                  </a:rPr>
                  <a:t>微观</a:t>
                </a:r>
                <a:r>
                  <a:rPr lang="zh-CN" altLang="en-US" sz="3600">
                    <a:solidFill>
                      <a:srgbClr val="FF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-152400" y="609600"/>
            <a:ext cx="4419600" cy="5867400"/>
            <a:chOff x="-152400" y="609600"/>
            <a:chExt cx="4419600" cy="5867400"/>
          </a:xfrm>
        </p:grpSpPr>
        <p:grpSp>
          <p:nvGrpSpPr>
            <p:cNvPr id="25619" name="Group 44"/>
            <p:cNvGrpSpPr>
              <a:grpSpLocks/>
            </p:cNvGrpSpPr>
            <p:nvPr/>
          </p:nvGrpSpPr>
          <p:grpSpPr bwMode="auto">
            <a:xfrm>
              <a:off x="-152400" y="609600"/>
              <a:ext cx="4267200" cy="762000"/>
              <a:chOff x="-240" y="432"/>
              <a:chExt cx="2832" cy="480"/>
            </a:xfrm>
          </p:grpSpPr>
          <p:sp>
            <p:nvSpPr>
              <p:cNvPr id="9246" name="AutoShape 13"/>
              <p:cNvSpPr/>
              <p:nvPr/>
            </p:nvSpPr>
            <p:spPr>
              <a:xfrm>
                <a:off x="0" y="432"/>
                <a:ext cx="2352" cy="480"/>
              </a:xfrm>
              <a:prstGeom prst="wedgeRectCallout">
                <a:avLst>
                  <a:gd name="adj1" fmla="val 47023"/>
                  <a:gd name="adj2" fmla="val 95625"/>
                </a:avLst>
              </a:prstGeom>
              <a:noFill/>
              <a:ln w="38100" cap="flat" cmpd="sng">
                <a:solidFill>
                  <a:srgbClr val="CC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63500" dir="3187806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endParaRPr lang="zh-CN" altLang="zh-CN" dirty="0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30" name="Rectangle 14"/>
              <p:cNvSpPr>
                <a:spLocks noChangeArrowheads="1"/>
              </p:cNvSpPr>
              <p:nvPr/>
            </p:nvSpPr>
            <p:spPr bwMode="auto">
              <a:xfrm>
                <a:off x="-240" y="480"/>
                <a:ext cx="283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3200" b="1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表示氧气这种物质</a:t>
                </a:r>
                <a:endParaRPr lang="zh-CN" altLang="en-US" sz="3200" b="1">
                  <a:solidFill>
                    <a:srgbClr val="0000FF"/>
                  </a:solidFill>
                  <a:latin typeface="Verdana" pitchFamily="34" charset="0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25620" name="Group 46"/>
            <p:cNvGrpSpPr>
              <a:grpSpLocks/>
            </p:cNvGrpSpPr>
            <p:nvPr/>
          </p:nvGrpSpPr>
          <p:grpSpPr bwMode="auto">
            <a:xfrm>
              <a:off x="228600" y="5181600"/>
              <a:ext cx="4038600" cy="1295400"/>
              <a:chOff x="96" y="3168"/>
              <a:chExt cx="2544" cy="960"/>
            </a:xfrm>
          </p:grpSpPr>
          <p:sp>
            <p:nvSpPr>
              <p:cNvPr id="9244" name="AutoShape 13"/>
              <p:cNvSpPr/>
              <p:nvPr/>
            </p:nvSpPr>
            <p:spPr>
              <a:xfrm>
                <a:off x="96" y="3168"/>
                <a:ext cx="2544" cy="960"/>
              </a:xfrm>
              <a:prstGeom prst="wedgeRectCallout">
                <a:avLst>
                  <a:gd name="adj1" fmla="val 46421"/>
                  <a:gd name="adj2" fmla="val -73440"/>
                </a:avLst>
              </a:prstGeom>
              <a:noFill/>
              <a:ln w="38100" cap="flat" cmpd="sng">
                <a:solidFill>
                  <a:srgbClr val="CC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63500" dir="3187806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endParaRPr lang="zh-CN" altLang="zh-CN" dirty="0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28" name="Rectangle 14"/>
              <p:cNvSpPr>
                <a:spLocks noChangeArrowheads="1"/>
              </p:cNvSpPr>
              <p:nvPr/>
            </p:nvSpPr>
            <p:spPr bwMode="auto">
              <a:xfrm>
                <a:off x="144" y="3324"/>
                <a:ext cx="2448" cy="7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3200" b="1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表示氧气是氧元素组成的</a:t>
                </a: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52400" y="2438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52400" y="2971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5623" name="Group 7"/>
            <p:cNvGrpSpPr>
              <a:grpSpLocks/>
            </p:cNvGrpSpPr>
            <p:nvPr/>
          </p:nvGrpSpPr>
          <p:grpSpPr bwMode="auto">
            <a:xfrm>
              <a:off x="914400" y="1600200"/>
              <a:ext cx="738188" cy="2613025"/>
              <a:chOff x="802" y="1138"/>
              <a:chExt cx="465" cy="1342"/>
            </a:xfrm>
          </p:grpSpPr>
          <p:sp>
            <p:nvSpPr>
              <p:cNvPr id="40" name="AutoShape 8"/>
              <p:cNvSpPr>
                <a:spLocks noChangeArrowheads="1"/>
              </p:cNvSpPr>
              <p:nvPr/>
            </p:nvSpPr>
            <p:spPr bwMode="auto">
              <a:xfrm>
                <a:off x="968" y="2077"/>
                <a:ext cx="107" cy="403"/>
              </a:xfrm>
              <a:prstGeom prst="upArrow">
                <a:avLst>
                  <a:gd name="adj1" fmla="val 50000"/>
                  <a:gd name="adj2" fmla="val 98239"/>
                </a:avLst>
              </a:prstGeom>
              <a:solidFill>
                <a:schemeClr val="accent5">
                  <a:lumMod val="90000"/>
                </a:schemeClr>
              </a:solidFill>
              <a:ln w="9525" algn="ctr">
                <a:solidFill>
                  <a:srgbClr val="0000FF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41" name="AutoShape 9"/>
              <p:cNvSpPr>
                <a:spLocks noChangeArrowheads="1"/>
              </p:cNvSpPr>
              <p:nvPr/>
            </p:nvSpPr>
            <p:spPr bwMode="auto">
              <a:xfrm>
                <a:off x="986" y="1138"/>
                <a:ext cx="89" cy="352"/>
              </a:xfrm>
              <a:prstGeom prst="downArrow">
                <a:avLst>
                  <a:gd name="adj1" fmla="val 50000"/>
                  <a:gd name="adj2" fmla="val 93749"/>
                </a:avLst>
              </a:prstGeom>
              <a:solidFill>
                <a:schemeClr val="accent5">
                  <a:lumMod val="90000"/>
                </a:schemeClr>
              </a:solidFill>
              <a:ln w="9525">
                <a:solidFill>
                  <a:srgbClr val="0000FF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5626" name="Text Box 10"/>
              <p:cNvSpPr txBox="1">
                <a:spLocks noChangeArrowheads="1"/>
              </p:cNvSpPr>
              <p:nvPr/>
            </p:nvSpPr>
            <p:spPr bwMode="auto">
              <a:xfrm>
                <a:off x="802" y="1543"/>
                <a:ext cx="465" cy="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宏观</a:t>
                </a:r>
                <a:r>
                  <a:rPr lang="zh-CN" altLang="en-US" sz="3600" b="1">
                    <a:solidFill>
                      <a:schemeClr val="bg1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</a:p>
            </p:txBody>
          </p:sp>
        </p:grpSp>
      </p:grpSp>
      <p:sp>
        <p:nvSpPr>
          <p:cNvPr id="25608" name="爆炸形 2 37"/>
          <p:cNvSpPr>
            <a:spLocks noChangeArrowheads="1"/>
          </p:cNvSpPr>
          <p:nvPr/>
        </p:nvSpPr>
        <p:spPr bwMode="auto">
          <a:xfrm>
            <a:off x="3200400" y="2438400"/>
            <a:ext cx="2819400" cy="2209800"/>
          </a:xfrm>
          <a:prstGeom prst="irregularSeal2">
            <a:avLst/>
          </a:prstGeom>
          <a:solidFill>
            <a:srgbClr val="66FFFF">
              <a:alpha val="7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5609" name="Rectangle 25"/>
          <p:cNvSpPr>
            <a:spLocks noChangeArrowheads="1"/>
          </p:cNvSpPr>
          <p:nvPr/>
        </p:nvSpPr>
        <p:spPr bwMode="auto">
          <a:xfrm>
            <a:off x="4267200" y="3048000"/>
            <a:ext cx="9794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5400" b="1">
                <a:solidFill>
                  <a:srgbClr val="FF0000"/>
                </a:solidFill>
              </a:rPr>
              <a:t>O</a:t>
            </a:r>
            <a:r>
              <a:rPr lang="en-US" altLang="zh-CN" sz="5400" b="1" baseline="-25000">
                <a:solidFill>
                  <a:srgbClr val="FF0000"/>
                </a:solidFill>
              </a:rPr>
              <a:t>2</a:t>
            </a:r>
            <a:endParaRPr lang="en-US" altLang="zh-CN" sz="5400" b="1">
              <a:solidFill>
                <a:srgbClr val="FF0000"/>
              </a:solidFill>
            </a:endParaRP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3886200" y="3048000"/>
            <a:ext cx="5699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400" b="1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6524625" y="685800"/>
            <a:ext cx="838200" cy="579438"/>
            <a:chOff x="6523940" y="685800"/>
            <a:chExt cx="838200" cy="579120"/>
          </a:xfrm>
        </p:grpSpPr>
        <p:sp>
          <p:nvSpPr>
            <p:cNvPr id="43" name="矩形 42"/>
            <p:cNvSpPr/>
            <p:nvPr/>
          </p:nvSpPr>
          <p:spPr>
            <a:xfrm>
              <a:off x="6704915" y="761958"/>
              <a:ext cx="457200" cy="45694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18" name="Rectangle 14"/>
            <p:cNvSpPr>
              <a:spLocks noChangeArrowheads="1"/>
            </p:cNvSpPr>
            <p:nvPr/>
          </p:nvSpPr>
          <p:spPr bwMode="auto">
            <a:xfrm>
              <a:off x="6523940" y="685800"/>
              <a:ext cx="838200" cy="579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两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5943600" y="5867400"/>
            <a:ext cx="228600" cy="4429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5656263" y="5775325"/>
            <a:ext cx="838200" cy="579438"/>
            <a:chOff x="6447740" y="655320"/>
            <a:chExt cx="838200" cy="579120"/>
          </a:xfrm>
        </p:grpSpPr>
        <p:sp>
          <p:nvSpPr>
            <p:cNvPr id="46" name="矩形 45"/>
            <p:cNvSpPr/>
            <p:nvPr/>
          </p:nvSpPr>
          <p:spPr>
            <a:xfrm>
              <a:off x="6735077" y="761625"/>
              <a:ext cx="228600" cy="4426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16" name="Rectangle 14"/>
            <p:cNvSpPr>
              <a:spLocks noChangeArrowheads="1"/>
            </p:cNvSpPr>
            <p:nvPr/>
          </p:nvSpPr>
          <p:spPr bwMode="auto">
            <a:xfrm>
              <a:off x="6447740" y="655320"/>
              <a:ext cx="838200" cy="579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endPara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4795838" y="3429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85025" y="2066925"/>
            <a:ext cx="733425" cy="2516188"/>
            <a:chOff x="4528" y="1067"/>
            <a:chExt cx="462" cy="1198"/>
          </a:xfrm>
        </p:grpSpPr>
        <p:sp>
          <p:nvSpPr>
            <p:cNvPr id="11288" name="AutoShape 3"/>
            <p:cNvSpPr>
              <a:spLocks noChangeArrowheads="1"/>
            </p:cNvSpPr>
            <p:nvPr/>
          </p:nvSpPr>
          <p:spPr bwMode="auto">
            <a:xfrm>
              <a:off x="4684" y="1902"/>
              <a:ext cx="136" cy="363"/>
            </a:xfrm>
            <a:prstGeom prst="upArrow">
              <a:avLst>
                <a:gd name="adj1" fmla="val 50000"/>
                <a:gd name="adj2" fmla="val 66728"/>
              </a:avLst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26648" name="Group 4"/>
            <p:cNvGrpSpPr>
              <a:grpSpLocks/>
            </p:cNvGrpSpPr>
            <p:nvPr/>
          </p:nvGrpSpPr>
          <p:grpSpPr bwMode="auto">
            <a:xfrm>
              <a:off x="4528" y="1067"/>
              <a:ext cx="462" cy="873"/>
              <a:chOff x="4389" y="891"/>
              <a:chExt cx="484" cy="1079"/>
            </a:xfrm>
          </p:grpSpPr>
          <p:sp>
            <p:nvSpPr>
              <p:cNvPr id="11290" name="AutoShape 5"/>
              <p:cNvSpPr>
                <a:spLocks noChangeArrowheads="1"/>
              </p:cNvSpPr>
              <p:nvPr/>
            </p:nvSpPr>
            <p:spPr bwMode="auto">
              <a:xfrm>
                <a:off x="4577" y="891"/>
                <a:ext cx="109" cy="314"/>
              </a:xfrm>
              <a:prstGeom prst="downArrow">
                <a:avLst>
                  <a:gd name="adj1" fmla="val 50000"/>
                  <a:gd name="adj2" fmla="val 88690"/>
                </a:avLst>
              </a:prstGeom>
              <a:solidFill>
                <a:schemeClr val="accent5">
                  <a:lumMod val="90000"/>
                </a:schemeClr>
              </a:solidFill>
              <a:ln w="9525">
                <a:solidFill>
                  <a:srgbClr val="0000FF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6650" name="Text Box 6"/>
              <p:cNvSpPr txBox="1">
                <a:spLocks noChangeArrowheads="1"/>
              </p:cNvSpPr>
              <p:nvPr/>
            </p:nvSpPr>
            <p:spPr bwMode="auto">
              <a:xfrm>
                <a:off x="4389" y="1250"/>
                <a:ext cx="484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>
                    <a:solidFill>
                      <a:srgbClr val="FF00FF"/>
                    </a:solidFill>
                    <a:latin typeface="黑体" pitchFamily="2" charset="-122"/>
                    <a:ea typeface="黑体" pitchFamily="2" charset="-122"/>
                  </a:rPr>
                  <a:t>微观</a:t>
                </a:r>
                <a:r>
                  <a:rPr lang="zh-CN" altLang="en-US" sz="3600">
                    <a:solidFill>
                      <a:srgbClr val="FF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</a:p>
            </p:txBody>
          </p:sp>
        </p:grp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323975" y="1916113"/>
            <a:ext cx="733425" cy="2613025"/>
            <a:chOff x="805" y="1138"/>
            <a:chExt cx="462" cy="1342"/>
          </a:xfrm>
        </p:grpSpPr>
        <p:sp>
          <p:nvSpPr>
            <p:cNvPr id="11285" name="AutoShape 8"/>
            <p:cNvSpPr>
              <a:spLocks noChangeArrowheads="1"/>
            </p:cNvSpPr>
            <p:nvPr/>
          </p:nvSpPr>
          <p:spPr bwMode="auto">
            <a:xfrm>
              <a:off x="968" y="2077"/>
              <a:ext cx="107" cy="403"/>
            </a:xfrm>
            <a:prstGeom prst="upArrow">
              <a:avLst>
                <a:gd name="adj1" fmla="val 50000"/>
                <a:gd name="adj2" fmla="val 98239"/>
              </a:avLst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286" name="AutoShape 9"/>
            <p:cNvSpPr>
              <a:spLocks noChangeArrowheads="1"/>
            </p:cNvSpPr>
            <p:nvPr/>
          </p:nvSpPr>
          <p:spPr bwMode="auto">
            <a:xfrm>
              <a:off x="986" y="1138"/>
              <a:ext cx="89" cy="352"/>
            </a:xfrm>
            <a:prstGeom prst="downArrow">
              <a:avLst>
                <a:gd name="adj1" fmla="val 50000"/>
                <a:gd name="adj2" fmla="val 93749"/>
              </a:avLst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646" name="Text Box 10"/>
            <p:cNvSpPr txBox="1">
              <a:spLocks noChangeArrowheads="1"/>
            </p:cNvSpPr>
            <p:nvPr/>
          </p:nvSpPr>
          <p:spPr bwMode="auto">
            <a:xfrm>
              <a:off x="805" y="1543"/>
              <a:ext cx="462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宏观</a:t>
              </a:r>
              <a:r>
                <a:rPr lang="zh-CN" altLang="en-US" sz="36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26627" name="Rectangle 17"/>
          <p:cNvSpPr>
            <a:spLocks noChangeArrowheads="1"/>
          </p:cNvSpPr>
          <p:nvPr/>
        </p:nvSpPr>
        <p:spPr bwMode="auto">
          <a:xfrm>
            <a:off x="3429000" y="2438400"/>
            <a:ext cx="2289175" cy="1774825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化学式</a:t>
            </a:r>
          </a:p>
          <a:p>
            <a:r>
              <a:rPr lang="zh-CN" altLang="en-US" sz="5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的意义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0" y="696913"/>
            <a:ext cx="3943350" cy="1096962"/>
            <a:chOff x="-12" y="432"/>
            <a:chExt cx="2364" cy="480"/>
          </a:xfrm>
        </p:grpSpPr>
        <p:sp>
          <p:nvSpPr>
            <p:cNvPr id="52237" name="AutoShape 13"/>
            <p:cNvSpPr/>
            <p:nvPr/>
          </p:nvSpPr>
          <p:spPr>
            <a:xfrm>
              <a:off x="0" y="432"/>
              <a:ext cx="2352" cy="480"/>
            </a:xfrm>
            <a:prstGeom prst="wedgeRectCallout">
              <a:avLst>
                <a:gd name="adj1" fmla="val 47023"/>
                <a:gd name="adj2" fmla="val 95625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sz="4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643" name="Rectangle 14"/>
            <p:cNvSpPr>
              <a:spLocks noChangeArrowheads="1"/>
            </p:cNvSpPr>
            <p:nvPr/>
          </p:nvSpPr>
          <p:spPr bwMode="auto">
            <a:xfrm>
              <a:off x="-12" y="522"/>
              <a:ext cx="233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4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表示这种物质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953000" y="315913"/>
            <a:ext cx="3946525" cy="1676400"/>
            <a:chOff x="3175" y="384"/>
            <a:chExt cx="2431" cy="912"/>
          </a:xfrm>
        </p:grpSpPr>
        <p:sp>
          <p:nvSpPr>
            <p:cNvPr id="52240" name="AutoShape 13"/>
            <p:cNvSpPr/>
            <p:nvPr/>
          </p:nvSpPr>
          <p:spPr>
            <a:xfrm>
              <a:off x="3175" y="384"/>
              <a:ext cx="2431" cy="912"/>
            </a:xfrm>
            <a:prstGeom prst="wedgeRectCallout">
              <a:avLst>
                <a:gd name="adj1" fmla="val -47491"/>
                <a:gd name="adj2" fmla="val 70176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641" name="Rectangle 14"/>
            <p:cNvSpPr>
              <a:spLocks noChangeArrowheads="1"/>
            </p:cNvSpPr>
            <p:nvPr/>
          </p:nvSpPr>
          <p:spPr bwMode="auto">
            <a:xfrm>
              <a:off x="3216" y="493"/>
              <a:ext cx="2352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4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表示该物质的</a:t>
              </a:r>
            </a:p>
            <a:p>
              <a:pPr algn="ctr"/>
              <a:r>
                <a:rPr lang="zh-CN" altLang="en-US" sz="4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一个分子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28600" y="4659313"/>
            <a:ext cx="4038600" cy="1524000"/>
            <a:chOff x="96" y="3168"/>
            <a:chExt cx="2544" cy="960"/>
          </a:xfrm>
        </p:grpSpPr>
        <p:sp>
          <p:nvSpPr>
            <p:cNvPr id="52243" name="AutoShape 13"/>
            <p:cNvSpPr/>
            <p:nvPr/>
          </p:nvSpPr>
          <p:spPr>
            <a:xfrm>
              <a:off x="96" y="3168"/>
              <a:ext cx="2544" cy="960"/>
            </a:xfrm>
            <a:prstGeom prst="wedgeRectCallout">
              <a:avLst>
                <a:gd name="adj1" fmla="val 46421"/>
                <a:gd name="adj2" fmla="val -73440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639" name="Rectangle 14"/>
            <p:cNvSpPr>
              <a:spLocks noChangeArrowheads="1"/>
            </p:cNvSpPr>
            <p:nvPr/>
          </p:nvSpPr>
          <p:spPr bwMode="auto">
            <a:xfrm>
              <a:off x="288" y="3246"/>
              <a:ext cx="216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4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表示该物质</a:t>
              </a:r>
              <a:endParaRPr lang="en-US" altLang="zh-CN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  <a:p>
              <a:pPr algn="ctr"/>
              <a:r>
                <a:rPr lang="zh-CN" altLang="en-US" sz="4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组成元素</a:t>
              </a:r>
              <a:endParaRPr lang="en-US" altLang="zh-CN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4800600" y="4802188"/>
            <a:ext cx="4191000" cy="1838325"/>
            <a:chOff x="3024" y="3216"/>
            <a:chExt cx="2640" cy="1060"/>
          </a:xfrm>
        </p:grpSpPr>
        <p:sp>
          <p:nvSpPr>
            <p:cNvPr id="52246" name="AutoShape 13"/>
            <p:cNvSpPr/>
            <p:nvPr/>
          </p:nvSpPr>
          <p:spPr>
            <a:xfrm>
              <a:off x="3024" y="3216"/>
              <a:ext cx="2640" cy="1060"/>
            </a:xfrm>
            <a:prstGeom prst="wedgeRectCallout">
              <a:avLst>
                <a:gd name="adj1" fmla="val -41153"/>
                <a:gd name="adj2" fmla="val -76088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637" name="Rectangle 14"/>
            <p:cNvSpPr>
              <a:spLocks noChangeArrowheads="1"/>
            </p:cNvSpPr>
            <p:nvPr/>
          </p:nvSpPr>
          <p:spPr bwMode="auto">
            <a:xfrm>
              <a:off x="3072" y="3279"/>
              <a:ext cx="259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4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表示该物质的</a:t>
              </a:r>
              <a:endParaRPr lang="en-US" altLang="zh-CN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  <a:p>
              <a:pPr algn="ctr"/>
              <a:r>
                <a:rPr lang="zh-CN" altLang="en-US" sz="4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一个分子的构成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86868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686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48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04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2"/>
          <p:cNvSpPr txBox="1">
            <a:spLocks noChangeArrowheads="1"/>
          </p:cNvSpPr>
          <p:nvPr/>
        </p:nvSpPr>
        <p:spPr bwMode="auto">
          <a:xfrm>
            <a:off x="5867400" y="429260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新切割的钠空气中变色生成</a:t>
            </a:r>
          </a:p>
        </p:txBody>
      </p:sp>
      <p:sp>
        <p:nvSpPr>
          <p:cNvPr id="27650" name="TextBox 4"/>
          <p:cNvSpPr txBox="1">
            <a:spLocks noChangeArrowheads="1"/>
          </p:cNvSpPr>
          <p:nvPr/>
        </p:nvSpPr>
        <p:spPr bwMode="auto">
          <a:xfrm>
            <a:off x="0" y="42211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镁在氯气中燃烧生成</a:t>
            </a: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2916238" y="4221163"/>
            <a:ext cx="294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钠在氯气中燃烧生成</a:t>
            </a:r>
          </a:p>
        </p:txBody>
      </p:sp>
      <p:sp>
        <p:nvSpPr>
          <p:cNvPr id="28676" name="TextBox 7"/>
          <p:cNvSpPr txBox="1">
            <a:spLocks noChangeArrowheads="1"/>
          </p:cNvSpPr>
          <p:nvPr/>
        </p:nvSpPr>
        <p:spPr bwMode="auto">
          <a:xfrm>
            <a:off x="6324600" y="4937125"/>
            <a:ext cx="15605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氧化钠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14400" y="4930775"/>
            <a:ext cx="1560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氯化镁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657600" y="4927600"/>
            <a:ext cx="1560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氯化钠</a:t>
            </a:r>
          </a:p>
        </p:txBody>
      </p:sp>
      <p:sp>
        <p:nvSpPr>
          <p:cNvPr id="11272" name="WordArt 8"/>
          <p:cNvSpPr>
            <a:spLocks noTextEdit="1"/>
          </p:cNvSpPr>
          <p:nvPr/>
        </p:nvSpPr>
        <p:spPr bwMode="auto">
          <a:xfrm>
            <a:off x="304800" y="327025"/>
            <a:ext cx="80010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黑体"/>
                <a:ea typeface="黑体"/>
              </a:rPr>
              <a:t>试写出以下化学变化生成物的化学式</a:t>
            </a:r>
          </a:p>
        </p:txBody>
      </p:sp>
      <p:pic>
        <p:nvPicPr>
          <p:cNvPr id="27656" name="图片 26641" descr="图片3"/>
          <p:cNvPicPr>
            <a:picLocks noChangeAspect="1"/>
          </p:cNvPicPr>
          <p:nvPr/>
        </p:nvPicPr>
        <p:blipFill>
          <a:blip r:embed="rId2">
            <a:lum bright="28000"/>
          </a:blip>
          <a:srcRect/>
          <a:stretch>
            <a:fillRect/>
          </a:stretch>
        </p:blipFill>
        <p:spPr bwMode="auto">
          <a:xfrm>
            <a:off x="3203575" y="1381125"/>
            <a:ext cx="2447925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图片 26642" descr="图片2"/>
          <p:cNvPicPr>
            <a:picLocks noChangeAspect="1"/>
          </p:cNvPicPr>
          <p:nvPr/>
        </p:nvPicPr>
        <p:blipFill>
          <a:blip r:embed="rId3">
            <a:lum bright="12000"/>
          </a:blip>
          <a:srcRect/>
          <a:stretch>
            <a:fillRect/>
          </a:stretch>
        </p:blipFill>
        <p:spPr bwMode="auto">
          <a:xfrm>
            <a:off x="377825" y="1371600"/>
            <a:ext cx="2449513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2" descr="http://a0.att.hudong.com/25/82/01300542713635140834821078361_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371600"/>
            <a:ext cx="26289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43"/>
          <p:cNvGrpSpPr>
            <a:grpSpLocks/>
          </p:cNvGrpSpPr>
          <p:nvPr/>
        </p:nvGrpSpPr>
        <p:grpSpPr bwMode="auto">
          <a:xfrm>
            <a:off x="1485900" y="4600575"/>
            <a:ext cx="3009900" cy="1571625"/>
            <a:chOff x="3352800" y="4173846"/>
            <a:chExt cx="2243138" cy="1171263"/>
          </a:xfrm>
        </p:grpSpPr>
        <p:sp>
          <p:nvSpPr>
            <p:cNvPr id="28727" name="Text Box 3"/>
            <p:cNvSpPr txBox="1">
              <a:spLocks noChangeArrowheads="1"/>
            </p:cNvSpPr>
            <p:nvPr/>
          </p:nvSpPr>
          <p:spPr bwMode="auto">
            <a:xfrm>
              <a:off x="5141913" y="4173846"/>
              <a:ext cx="454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latin typeface="Calibri" pitchFamily="34" charset="0"/>
                </a:rPr>
                <a:t>O</a:t>
              </a:r>
              <a:r>
                <a:rPr lang="en-US" altLang="zh-CN" sz="2400" b="1" baseline="30000">
                  <a:latin typeface="Calibri" pitchFamily="34" charset="0"/>
                </a:rPr>
                <a:t>2-</a:t>
              </a:r>
              <a:endParaRPr lang="zh-CN" altLang="zh-CN" sz="2400"/>
            </a:p>
          </p:txBody>
        </p:sp>
        <p:sp>
          <p:nvSpPr>
            <p:cNvPr id="28728" name="Text Box 4"/>
            <p:cNvSpPr txBox="1">
              <a:spLocks noChangeArrowheads="1"/>
            </p:cNvSpPr>
            <p:nvPr/>
          </p:nvSpPr>
          <p:spPr bwMode="auto">
            <a:xfrm>
              <a:off x="3352800" y="4173846"/>
              <a:ext cx="780974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latin typeface="Calibri" pitchFamily="34" charset="0"/>
                </a:rPr>
                <a:t>Mg</a:t>
              </a:r>
              <a:r>
                <a:rPr lang="en-US" altLang="zh-CN" sz="2400" b="1" baseline="30000">
                  <a:latin typeface="Calibri" pitchFamily="34" charset="0"/>
                </a:rPr>
                <a:t>2+</a:t>
              </a:r>
              <a:endParaRPr lang="zh-CN" altLang="zh-CN" sz="2400"/>
            </a:p>
          </p:txBody>
        </p:sp>
        <p:sp>
          <p:nvSpPr>
            <p:cNvPr id="28729" name="Line 5"/>
            <p:cNvSpPr>
              <a:spLocks noChangeShapeType="1"/>
            </p:cNvSpPr>
            <p:nvPr/>
          </p:nvSpPr>
          <p:spPr bwMode="auto">
            <a:xfrm>
              <a:off x="3711575" y="4527550"/>
              <a:ext cx="357188" cy="3444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0" name="Line 6"/>
            <p:cNvSpPr>
              <a:spLocks noChangeShapeType="1"/>
            </p:cNvSpPr>
            <p:nvPr/>
          </p:nvSpPr>
          <p:spPr bwMode="auto">
            <a:xfrm flipH="1">
              <a:off x="4845050" y="4527550"/>
              <a:ext cx="417513" cy="346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31" name="Group 7"/>
            <p:cNvGrpSpPr>
              <a:grpSpLocks/>
            </p:cNvGrpSpPr>
            <p:nvPr/>
          </p:nvGrpSpPr>
          <p:grpSpPr bwMode="auto">
            <a:xfrm>
              <a:off x="3998913" y="4810690"/>
              <a:ext cx="947737" cy="534419"/>
              <a:chOff x="17556" y="11411"/>
              <a:chExt cx="983" cy="726"/>
            </a:xfrm>
          </p:grpSpPr>
          <p:sp>
            <p:nvSpPr>
              <p:cNvPr id="28732" name="Oval 8"/>
              <p:cNvSpPr>
                <a:spLocks noChangeArrowheads="1"/>
              </p:cNvSpPr>
              <p:nvPr/>
            </p:nvSpPr>
            <p:spPr bwMode="auto">
              <a:xfrm>
                <a:off x="17649" y="11411"/>
                <a:ext cx="809" cy="72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33" name="Text Box 9"/>
              <p:cNvSpPr txBox="1">
                <a:spLocks noChangeArrowheads="1"/>
              </p:cNvSpPr>
              <p:nvPr/>
            </p:nvSpPr>
            <p:spPr bwMode="auto">
              <a:xfrm>
                <a:off x="17556" y="11501"/>
                <a:ext cx="983" cy="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latin typeface="Calibri" pitchFamily="34" charset="0"/>
                  </a:rPr>
                  <a:t>MgO</a:t>
                </a:r>
                <a:endParaRPr lang="zh-CN" altLang="zh-CN" sz="2800"/>
              </a:p>
            </p:txBody>
          </p:sp>
        </p:grpSp>
      </p:grpSp>
      <p:sp>
        <p:nvSpPr>
          <p:cNvPr id="28674" name="WordArt 4"/>
          <p:cNvSpPr>
            <a:spLocks noTextEdit="1"/>
          </p:cNvSpPr>
          <p:nvPr/>
        </p:nvSpPr>
        <p:spPr bwMode="auto">
          <a:xfrm>
            <a:off x="381000" y="990600"/>
            <a:ext cx="2514600" cy="762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/>
                <a:ea typeface="宋体"/>
              </a:rPr>
              <a:t>友情提示</a:t>
            </a: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228600" y="381000"/>
            <a:ext cx="8610600" cy="59093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>
            <a:softEdge rad="63500"/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试着写出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氯化镁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氯化钠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氧化钠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的化学式</a:t>
            </a:r>
          </a:p>
        </p:txBody>
      </p:sp>
      <p:sp>
        <p:nvSpPr>
          <p:cNvPr id="6" name="椭圆 5">
            <a:hlinkClick r:id="rId2" action="ppaction://hlinksldjump"/>
          </p:cNvPr>
          <p:cNvSpPr/>
          <p:nvPr/>
        </p:nvSpPr>
        <p:spPr>
          <a:xfrm>
            <a:off x="3810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椭圆 6">
            <a:hlinkClick r:id="rId3" action="ppaction://hlinksldjump"/>
          </p:cNvPr>
          <p:cNvSpPr/>
          <p:nvPr/>
        </p:nvSpPr>
        <p:spPr>
          <a:xfrm>
            <a:off x="381000" y="571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椭圆 7">
            <a:hlinkClick r:id="rId4" action="ppaction://hlinksldjump"/>
          </p:cNvPr>
          <p:cNvSpPr/>
          <p:nvPr/>
        </p:nvSpPr>
        <p:spPr>
          <a:xfrm>
            <a:off x="381000" y="6172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椭圆 8">
            <a:hlinkClick r:id="rId5" action="ppaction://hlinksldjump"/>
          </p:cNvPr>
          <p:cNvSpPr/>
          <p:nvPr/>
        </p:nvSpPr>
        <p:spPr>
          <a:xfrm>
            <a:off x="8686800" y="632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82" name="Text Box 3"/>
          <p:cNvSpPr txBox="1">
            <a:spLocks noChangeArrowheads="1"/>
          </p:cNvSpPr>
          <p:nvPr/>
        </p:nvSpPr>
        <p:spPr bwMode="auto">
          <a:xfrm>
            <a:off x="3886200" y="1828800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latin typeface="Calibri" pitchFamily="34" charset="0"/>
              </a:rPr>
              <a:t>O</a:t>
            </a:r>
            <a:endParaRPr lang="zh-CN" altLang="zh-CN" sz="2400"/>
          </a:p>
        </p:txBody>
      </p:sp>
      <p:sp>
        <p:nvSpPr>
          <p:cNvPr id="28683" name="Text Box 4"/>
          <p:cNvSpPr txBox="1">
            <a:spLocks noChangeArrowheads="1"/>
          </p:cNvSpPr>
          <p:nvPr/>
        </p:nvSpPr>
        <p:spPr bwMode="auto">
          <a:xfrm>
            <a:off x="1485900" y="1828800"/>
            <a:ext cx="10477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latin typeface="Calibri" pitchFamily="34" charset="0"/>
              </a:rPr>
              <a:t>Mg</a:t>
            </a:r>
            <a:endParaRPr lang="zh-CN" altLang="zh-CN" sz="2400"/>
          </a:p>
        </p:txBody>
      </p:sp>
      <p:sp>
        <p:nvSpPr>
          <p:cNvPr id="28684" name="AutoShape 46" hidden="1"/>
          <p:cNvSpPr>
            <a:spLocks noChangeArrowheads="1"/>
          </p:cNvSpPr>
          <p:nvPr/>
        </p:nvSpPr>
        <p:spPr bwMode="auto">
          <a:xfrm>
            <a:off x="914400" y="1752600"/>
            <a:ext cx="4114800" cy="449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685" name="Picture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4038600"/>
            <a:ext cx="243046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1774825"/>
            <a:ext cx="2514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7" name="Picture 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59475" y="2917825"/>
            <a:ext cx="242252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8" name="Picture 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3925" y="5127625"/>
            <a:ext cx="21494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9" name="AutoShape 46"/>
          <p:cNvSpPr>
            <a:spLocks noChangeArrowheads="1"/>
          </p:cNvSpPr>
          <p:nvPr/>
        </p:nvSpPr>
        <p:spPr bwMode="auto">
          <a:xfrm>
            <a:off x="5638800" y="1524000"/>
            <a:ext cx="2895600" cy="4800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90" name="组合 77"/>
          <p:cNvGrpSpPr>
            <a:grpSpLocks/>
          </p:cNvGrpSpPr>
          <p:nvPr/>
        </p:nvGrpSpPr>
        <p:grpSpPr bwMode="auto">
          <a:xfrm>
            <a:off x="1143000" y="2286000"/>
            <a:ext cx="3897313" cy="2362200"/>
            <a:chOff x="1143000" y="2286000"/>
            <a:chExt cx="3896532" cy="2362200"/>
          </a:xfrm>
        </p:grpSpPr>
        <p:grpSp>
          <p:nvGrpSpPr>
            <p:cNvPr id="28691" name="Group 13"/>
            <p:cNvGrpSpPr>
              <a:grpSpLocks/>
            </p:cNvGrpSpPr>
            <p:nvPr/>
          </p:nvGrpSpPr>
          <p:grpSpPr bwMode="auto">
            <a:xfrm>
              <a:off x="1295400" y="2286000"/>
              <a:ext cx="3585182" cy="2362200"/>
              <a:chOff x="4503" y="7743"/>
              <a:chExt cx="4103" cy="3122"/>
            </a:xfrm>
          </p:grpSpPr>
          <p:pic>
            <p:nvPicPr>
              <p:cNvPr id="28720" name="Picture 14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7191" y="7743"/>
                <a:ext cx="1361" cy="1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721" name="Line 15"/>
              <p:cNvSpPr>
                <a:spLocks noChangeShapeType="1"/>
              </p:cNvSpPr>
              <p:nvPr/>
            </p:nvSpPr>
            <p:spPr bwMode="auto">
              <a:xfrm>
                <a:off x="6231" y="8211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8722" name="Picture 16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4503" y="7743"/>
                <a:ext cx="1545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723" name="Picture 17"/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4503" y="9826"/>
                <a:ext cx="1501" cy="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724" name="Picture 18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7095" y="9771"/>
                <a:ext cx="1511" cy="1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725" name="Line 19"/>
              <p:cNvSpPr>
                <a:spLocks noChangeShapeType="1"/>
              </p:cNvSpPr>
              <p:nvPr/>
            </p:nvSpPr>
            <p:spPr bwMode="auto">
              <a:xfrm>
                <a:off x="7863" y="8835"/>
                <a:ext cx="0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6" name="Line 20"/>
              <p:cNvSpPr>
                <a:spLocks noChangeShapeType="1"/>
              </p:cNvSpPr>
              <p:nvPr/>
            </p:nvSpPr>
            <p:spPr bwMode="auto">
              <a:xfrm>
                <a:off x="5271" y="8835"/>
                <a:ext cx="0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692" name="组合 61"/>
            <p:cNvGrpSpPr>
              <a:grpSpLocks/>
            </p:cNvGrpSpPr>
            <p:nvPr/>
          </p:nvGrpSpPr>
          <p:grpSpPr bwMode="auto">
            <a:xfrm>
              <a:off x="1229532" y="3962400"/>
              <a:ext cx="838200" cy="535480"/>
              <a:chOff x="2402775" y="5231970"/>
              <a:chExt cx="838200" cy="5354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438457" y="5231970"/>
                <a:ext cx="761847" cy="5334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28715" name="组合 30"/>
              <p:cNvGrpSpPr>
                <a:grpSpLocks/>
              </p:cNvGrpSpPr>
              <p:nvPr/>
            </p:nvGrpSpPr>
            <p:grpSpPr bwMode="auto">
              <a:xfrm>
                <a:off x="2402775" y="5234050"/>
                <a:ext cx="838200" cy="533400"/>
                <a:chOff x="3962400" y="5066980"/>
                <a:chExt cx="838200" cy="762640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4039349" y="5104862"/>
                  <a:ext cx="685663" cy="68546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3962400" y="5066980"/>
                  <a:ext cx="838200" cy="76264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+12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693" name="组合 62"/>
            <p:cNvGrpSpPr>
              <a:grpSpLocks/>
            </p:cNvGrpSpPr>
            <p:nvPr/>
          </p:nvGrpSpPr>
          <p:grpSpPr bwMode="auto">
            <a:xfrm>
              <a:off x="1143000" y="2436320"/>
              <a:ext cx="838200" cy="535480"/>
              <a:chOff x="2402775" y="5231970"/>
              <a:chExt cx="838200" cy="53548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437693" y="5232463"/>
                <a:ext cx="761847" cy="5334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28709" name="组合 30"/>
              <p:cNvGrpSpPr>
                <a:grpSpLocks/>
              </p:cNvGrpSpPr>
              <p:nvPr/>
            </p:nvGrpSpPr>
            <p:grpSpPr bwMode="auto">
              <a:xfrm>
                <a:off x="2402775" y="5234050"/>
                <a:ext cx="838200" cy="533400"/>
                <a:chOff x="3962400" y="5066980"/>
                <a:chExt cx="838200" cy="762640"/>
              </a:xfrm>
            </p:grpSpPr>
            <p:sp>
              <p:nvSpPr>
                <p:cNvPr id="66" name="椭圆 65"/>
                <p:cNvSpPr/>
                <p:nvPr/>
              </p:nvSpPr>
              <p:spPr>
                <a:xfrm>
                  <a:off x="4038585" y="5105567"/>
                  <a:ext cx="685663" cy="68546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3962400" y="5066980"/>
                  <a:ext cx="838200" cy="76264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+12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694" name="组合 67"/>
            <p:cNvGrpSpPr>
              <a:grpSpLocks/>
            </p:cNvGrpSpPr>
            <p:nvPr/>
          </p:nvGrpSpPr>
          <p:grpSpPr bwMode="auto">
            <a:xfrm>
              <a:off x="4201332" y="2438400"/>
              <a:ext cx="838200" cy="535480"/>
              <a:chOff x="2402775" y="5231970"/>
              <a:chExt cx="838200" cy="53548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2437861" y="5231970"/>
                <a:ext cx="761847" cy="5334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28703" name="组合 30"/>
              <p:cNvGrpSpPr>
                <a:grpSpLocks/>
              </p:cNvGrpSpPr>
              <p:nvPr/>
            </p:nvGrpSpPr>
            <p:grpSpPr bwMode="auto">
              <a:xfrm>
                <a:off x="2402775" y="5234050"/>
                <a:ext cx="838200" cy="533400"/>
                <a:chOff x="3962400" y="5066980"/>
                <a:chExt cx="838200" cy="762640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4038753" y="5104862"/>
                  <a:ext cx="685663" cy="68546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3962400" y="5066980"/>
                  <a:ext cx="838200" cy="76264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+8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695" name="组合 72"/>
            <p:cNvGrpSpPr>
              <a:grpSpLocks/>
            </p:cNvGrpSpPr>
            <p:nvPr/>
          </p:nvGrpSpPr>
          <p:grpSpPr bwMode="auto">
            <a:xfrm>
              <a:off x="4191000" y="3962400"/>
              <a:ext cx="838200" cy="535480"/>
              <a:chOff x="2402775" y="5231970"/>
              <a:chExt cx="838200" cy="53548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437082" y="5231970"/>
                <a:ext cx="761847" cy="5334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28697" name="组合 30"/>
              <p:cNvGrpSpPr>
                <a:grpSpLocks/>
              </p:cNvGrpSpPr>
              <p:nvPr/>
            </p:nvGrpSpPr>
            <p:grpSpPr bwMode="auto">
              <a:xfrm>
                <a:off x="2402775" y="5234050"/>
                <a:ext cx="838200" cy="533400"/>
                <a:chOff x="3962400" y="5066980"/>
                <a:chExt cx="838200" cy="762640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4037974" y="5104862"/>
                  <a:ext cx="685663" cy="68546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3962400" y="5066980"/>
                  <a:ext cx="838200" cy="76264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+8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1232</Words>
  <Application>Microsoft Office PowerPoint</Application>
  <PresentationFormat>全屏显示(4:3)</PresentationFormat>
  <Paragraphs>343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Adobe 繁黑體 Std B</vt:lpstr>
      <vt:lpstr>黑体</vt:lpstr>
      <vt:lpstr>华文新魏</vt:lpstr>
      <vt:lpstr>Verdana</vt:lpstr>
      <vt:lpstr>微软雅黑</vt:lpstr>
      <vt:lpstr>Times New Roman</vt:lpstr>
      <vt:lpstr>Calibri</vt:lpstr>
      <vt:lpstr>华文行楷</vt:lpstr>
      <vt:lpstr>Arial Unicode MS</vt:lpstr>
      <vt:lpstr>仿宋_GB2312</vt:lpstr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854</cp:revision>
  <dcterms:created xsi:type="dcterms:W3CDTF">2016-09-28T12:34:00Z</dcterms:created>
  <dcterms:modified xsi:type="dcterms:W3CDTF">2016-10-13T05:53:54Z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2052-10.1.0.5975</vt:lpwstr>
  </property>
</Properties>
</file>