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405" r:id="rId2"/>
    <p:sldId id="416" r:id="rId3"/>
    <p:sldId id="415" r:id="rId4"/>
    <p:sldId id="367" r:id="rId5"/>
    <p:sldId id="404" r:id="rId6"/>
    <p:sldId id="395" r:id="rId7"/>
    <p:sldId id="397" r:id="rId8"/>
    <p:sldId id="410" r:id="rId9"/>
    <p:sldId id="409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80"/>
    <a:srgbClr val="00FF00"/>
    <a:srgbClr val="FF3300"/>
    <a:srgbClr val="CC3300"/>
    <a:srgbClr val="00CC99"/>
    <a:srgbClr val="00FF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58" autoAdjust="0"/>
  </p:normalViewPr>
  <p:slideViewPr>
    <p:cSldViewPr>
      <p:cViewPr>
        <p:scale>
          <a:sx n="100" d="100"/>
          <a:sy n="100" d="100"/>
        </p:scale>
        <p:origin x="-6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BC1F91-EB90-480A-BD0A-D2C370E60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706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3678DB-1ED7-481C-85B7-65AA3AEC4A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696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社标RG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65175"/>
            <a:ext cx="24288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5292725" y="6675438"/>
            <a:ext cx="3209925" cy="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7" descr="社标RG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05525"/>
            <a:ext cx="53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708400" y="1052513"/>
            <a:ext cx="475615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北师大版教材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059113" y="2420938"/>
            <a:ext cx="6083300" cy="1617662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63938" y="4038600"/>
            <a:ext cx="5578475" cy="1752600"/>
          </a:xfrm>
          <a:ln w="9525">
            <a:headEnd/>
            <a:tailEnd/>
          </a:ln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35844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287399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5475" y="549275"/>
            <a:ext cx="2168525" cy="5546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549275"/>
            <a:ext cx="6354762" cy="5546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313814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549275"/>
            <a:ext cx="8675687" cy="554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209381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96913" y="549275"/>
            <a:ext cx="844708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981200"/>
            <a:ext cx="418465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5363" y="1981200"/>
            <a:ext cx="4186237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4114800"/>
            <a:ext cx="418465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5363" y="4114800"/>
            <a:ext cx="4186237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160884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172275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299607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981200"/>
            <a:ext cx="41846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5363" y="1981200"/>
            <a:ext cx="41862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122962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20574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115919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48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315593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</p:spTree>
    <p:extLst>
      <p:ext uri="{BB962C8B-B14F-4D97-AF65-F5344CB8AC3E}">
        <p14:creationId xmlns:p14="http://schemas.microsoft.com/office/powerpoint/2010/main" val="70818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549275"/>
            <a:ext cx="84470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08625" y="6248400"/>
            <a:ext cx="34559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http://www.bnup.com.cn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81200"/>
            <a:ext cx="85232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5292725" y="6675438"/>
            <a:ext cx="3209925" cy="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pic>
        <p:nvPicPr>
          <p:cNvPr id="7174" name="Picture 6" descr="社标RGB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05525"/>
            <a:ext cx="53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FFFFFF"/>
          </a:solidFill>
          <a:latin typeface="Times New Roman" pitchFamily="18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rgbClr val="FFFF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FFFF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FFFF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FFFFF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rgbClr val="FFFF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rgbClr val="FFFF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rgbClr val="FFFF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file:///G:\kj2s0006\&#20108;&#27425;&#20989;&#25968;1.exe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jpe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hyperlink" Target="file:///G:\kj2s0006\&#20108;&#27425;&#20989;&#25968;1.ex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287338" y="1268413"/>
            <a:ext cx="8748712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800" kern="0" dirty="0">
                <a:solidFill>
                  <a:srgbClr val="FFFF00"/>
                </a:solidFill>
                <a:latin typeface="+mj-lt"/>
                <a:ea typeface="黑体" pitchFamily="2" charset="-122"/>
                <a:cs typeface="+mj-cs"/>
              </a:rPr>
              <a:t>第二章  二次函数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447800" y="2895600"/>
            <a:ext cx="6689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二次函数的图象与性质（第</a:t>
            </a:r>
            <a:r>
              <a:rPr lang="en-US" altLang="zh-CN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课时）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标题 3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928813"/>
                <a:ext cx="8875713" cy="1143000"/>
              </a:xfrm>
            </p:spPr>
            <p:txBody>
              <a:bodyPr/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：求二次函数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黑体" pitchFamily="49" charset="-122"/>
                      </a:rPr>
                      <m:t>𝑦</m:t>
                    </m:r>
                    <m:r>
                      <a:rPr lang="en-US" altLang="zh-CN" i="1" dirty="0" smtClean="0">
                        <a:latin typeface="Cambria Math"/>
                        <a:ea typeface="黑体" pitchFamily="49" charset="-122"/>
                      </a:rPr>
                      <m:t>=2</m:t>
                    </m:r>
                    <m:r>
                      <a:rPr lang="en-US" altLang="zh-CN" i="1" dirty="0" smtClean="0">
                        <a:latin typeface="Cambria Math"/>
                        <a:ea typeface="黑体" pitchFamily="49" charset="-122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  <a:ea typeface="黑体" pitchFamily="49" charset="-122"/>
                        <a:cs typeface="Tahoma" pitchFamily="34" charset="0"/>
                      </a:rPr>
                      <m:t>²− 8</m:t>
                    </m:r>
                    <m:r>
                      <a:rPr lang="en-US" altLang="zh-CN" i="1" dirty="0" smtClean="0">
                        <a:latin typeface="Cambria Math"/>
                        <a:ea typeface="黑体" pitchFamily="49" charset="-122"/>
                        <a:cs typeface="Tahoma" pitchFamily="34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  <a:ea typeface="黑体" pitchFamily="49" charset="-122"/>
                        <a:cs typeface="Tahoma" pitchFamily="34" charset="0"/>
                      </a:rPr>
                      <m:t>+7</m:t>
                    </m:r>
                  </m:oMath>
                </a14:m>
                <a:r>
                  <a:rPr lang="en-US" altLang="zh-CN" dirty="0" smtClean="0">
                    <a:latin typeface="黑体" pitchFamily="49" charset="-122"/>
                    <a:ea typeface="黑体" pitchFamily="49" charset="-122"/>
                    <a:cs typeface="Tahoma" pitchFamily="34" charset="0"/>
                  </a:rPr>
                  <a:t> </a:t>
                </a:r>
                <a:br>
                  <a:rPr lang="en-US" altLang="zh-CN" dirty="0" smtClean="0">
                    <a:latin typeface="黑体" pitchFamily="49" charset="-122"/>
                    <a:ea typeface="黑体" pitchFamily="49" charset="-122"/>
                    <a:cs typeface="Tahoma" pitchFamily="34" charset="0"/>
                  </a:rPr>
                </a:br>
                <a:r>
                  <a:rPr lang="zh-CN" altLang="en-US" dirty="0" smtClean="0"/>
                  <a:t/>
                </a:r>
                <a:br>
                  <a:rPr lang="zh-CN" altLang="en-US" dirty="0" smtClean="0"/>
                </a:br>
                <a:r>
                  <a:rPr lang="zh-CN" altLang="en-US" dirty="0" smtClean="0"/>
                  <a:t> 图像的对称轴和顶点坐标</a:t>
                </a:r>
              </a:p>
            </p:txBody>
          </p:sp>
        </mc:Choice>
        <mc:Fallback xmlns="">
          <p:sp>
            <p:nvSpPr>
              <p:cNvPr id="22530" name="标题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928813"/>
                <a:ext cx="8875713" cy="1143000"/>
              </a:xfrm>
              <a:blipFill rotWithShape="1">
                <a:blip r:embed="rId2"/>
                <a:stretch>
                  <a:fillRect l="-2747" t="-54255" b="-65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/>
        </p:nvSpPr>
        <p:spPr bwMode="auto">
          <a:xfrm>
            <a:off x="34925" y="765175"/>
            <a:ext cx="87630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chemeClr val="tx2"/>
              </a:buClr>
              <a:buSzPts val="2800"/>
              <a:buFont typeface="Wingdings" pitchFamily="2" charset="2"/>
              <a:buNone/>
            </a:pPr>
            <a:r>
              <a:rPr kumimoji="0" lang="zh-CN" altLang="en-US" sz="3200">
                <a:solidFill>
                  <a:srgbClr val="FFFFFF"/>
                </a:solidFill>
                <a:ea typeface="黑体" pitchFamily="49" charset="-122"/>
              </a:rPr>
              <a:t>你能用配方法确定下列二次函数图象的对称轴和顶点坐标吗？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79388" y="115888"/>
            <a:ext cx="573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600">
                <a:solidFill>
                  <a:srgbClr val="FFFF00"/>
                </a:solidFill>
                <a:latin typeface="Arial" charset="0"/>
                <a:ea typeface="黑体" pitchFamily="49" charset="-122"/>
              </a:rPr>
              <a:t>练一练，马到功成！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8925" y="2133600"/>
          <a:ext cx="3451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3" imgW="1206360" imgH="228600" progId="Equation.3">
                  <p:embed/>
                </p:oleObj>
              </mc:Choice>
              <mc:Fallback>
                <p:oleObj name="公式" r:id="rId3" imgW="12063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2133600"/>
                        <a:ext cx="3451225" cy="865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079875" y="2133600"/>
          <a:ext cx="4978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5" imgW="1485720" imgH="228600" progId="Equation.3">
                  <p:embed/>
                </p:oleObj>
              </mc:Choice>
              <mc:Fallback>
                <p:oleObj name="公式" r:id="rId5" imgW="14857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2133600"/>
                        <a:ext cx="4978400" cy="936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46063" y="3357563"/>
          <a:ext cx="33115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7" imgW="1358640" imgH="431640" progId="Equation.3">
                  <p:embed/>
                </p:oleObj>
              </mc:Choice>
              <mc:Fallback>
                <p:oleObj name="公式" r:id="rId7" imgW="13586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3357563"/>
                        <a:ext cx="3311525" cy="9540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152900" y="3430588"/>
          <a:ext cx="45100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公式" r:id="rId9" imgW="1333440" imgH="215640" progId="Equation.3">
                  <p:embed/>
                </p:oleObj>
              </mc:Choice>
              <mc:Fallback>
                <p:oleObj name="公式" r:id="rId9" imgW="13334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3430588"/>
                        <a:ext cx="4510088" cy="909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90588" y="4030663"/>
          <a:ext cx="29829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4" imgW="1511280" imgH="393480" progId="Equation.3">
                  <p:embed/>
                </p:oleObj>
              </mc:Choice>
              <mc:Fallback>
                <p:oleObj name="公式" r:id="rId4" imgW="15112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4030663"/>
                        <a:ext cx="2982912" cy="777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762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016500" y="3989388"/>
          <a:ext cx="30845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6" imgW="1562040" imgH="482400" progId="Equation.3">
                  <p:embed/>
                </p:oleObj>
              </mc:Choice>
              <mc:Fallback>
                <p:oleObj name="公式" r:id="rId6" imgW="156204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989388"/>
                        <a:ext cx="3084513" cy="952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76200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Rectangle 2"/>
              <p:cNvSpPr>
                <a:spLocks noGrp="1" noChangeArrowheads="1"/>
              </p:cNvSpPr>
              <p:nvPr/>
            </p:nvSpPr>
            <p:spPr bwMode="auto">
              <a:xfrm>
                <a:off x="214313" y="1143000"/>
                <a:ext cx="8642350" cy="1798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kumimoji="0" lang="zh-CN" altLang="en-US" sz="40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例</a:t>
                </a:r>
                <a:r>
                  <a:rPr kumimoji="0" lang="en-US" altLang="zh-CN" sz="40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kumimoji="0" lang="zh-CN" altLang="en-US" sz="40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：求二次函数</a:t>
                </a:r>
                <a14:m>
                  <m:oMath xmlns:m="http://schemas.openxmlformats.org/officeDocument/2006/math">
                    <m:r>
                      <a:rPr kumimoji="0" lang="en-US" altLang="zh-CN" sz="4000" i="1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𝑦</m:t>
                    </m:r>
                    <m:r>
                      <a:rPr kumimoji="0" lang="en-US" altLang="zh-CN" sz="4000" i="1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kumimoji="0" lang="en-US" altLang="zh-CN" sz="4000" i="1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𝑎𝑥</m:t>
                    </m:r>
                    <m:r>
                      <a:rPr kumimoji="0" lang="en-US" altLang="zh-CN" sz="4000" i="1" dirty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  <a:cs typeface="Tahoma" pitchFamily="34" charset="0"/>
                      </a:rPr>
                      <m:t>²+</m:t>
                    </m:r>
                    <m:r>
                      <a:rPr kumimoji="0" lang="en-US" altLang="zh-CN" sz="4000" i="1" dirty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  <a:cs typeface="Tahoma" pitchFamily="34" charset="0"/>
                      </a:rPr>
                      <m:t>𝑏𝑥</m:t>
                    </m:r>
                    <m:r>
                      <a:rPr kumimoji="0" lang="en-US" altLang="zh-CN" sz="4000" i="1" dirty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  <a:cs typeface="Tahoma" pitchFamily="34" charset="0"/>
                      </a:rPr>
                      <m:t>+</m:t>
                    </m:r>
                    <m:r>
                      <a:rPr kumimoji="0" lang="en-US" altLang="zh-CN" sz="4000" i="1" dirty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  <a:cs typeface="Tahoma" pitchFamily="34" charset="0"/>
                      </a:rPr>
                      <m:t>𝑐</m:t>
                    </m:r>
                  </m:oMath>
                </a14:m>
                <a:r>
                  <a:rPr kumimoji="0" lang="zh-CN" altLang="en-US" sz="40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的对称轴和顶点坐标． </a:t>
                </a:r>
              </a:p>
            </p:txBody>
          </p:sp>
        </mc:Choice>
        <mc:Fallback xmlns="">
          <p:sp>
            <p:nvSpPr>
              <p:cNvPr id="205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13" y="1143000"/>
                <a:ext cx="8642350" cy="1798638"/>
              </a:xfrm>
              <a:prstGeom prst="rect">
                <a:avLst/>
              </a:prstGeom>
              <a:blipFill rotWithShape="1">
                <a:blip r:embed="rId8"/>
                <a:stretch>
                  <a:fillRect l="-2468" t="-74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6"/>
          <p:cNvSpPr>
            <a:spLocks noGrp="1" noChangeArrowheads="1"/>
          </p:cNvSpPr>
          <p:nvPr/>
        </p:nvSpPr>
        <p:spPr bwMode="auto">
          <a:xfrm>
            <a:off x="107950" y="908050"/>
            <a:ext cx="87630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chemeClr val="tx2"/>
              </a:buClr>
              <a:buSzPts val="2800"/>
              <a:buFont typeface="Wingdings" pitchFamily="2" charset="2"/>
              <a:buNone/>
            </a:pPr>
            <a:r>
              <a:rPr kumimoji="0" lang="zh-CN" altLang="en-US" sz="36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根据</a:t>
            </a:r>
            <a:r>
              <a:rPr kumimoji="0" lang="zh-CN" altLang="en-US" sz="36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公式</a:t>
            </a:r>
            <a:r>
              <a:rPr kumimoji="0" lang="zh-CN" altLang="en-US" sz="36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确定下列二次函数图象的对称轴和顶点坐标： 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153988" y="2276475"/>
          <a:ext cx="36480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3" imgW="1206360" imgH="228600" progId="Equation.3">
                  <p:embed/>
                </p:oleObj>
              </mc:Choice>
              <mc:Fallback>
                <p:oleObj name="公式" r:id="rId3" imgW="12063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276475"/>
                        <a:ext cx="3648075" cy="865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4140200" y="2249488"/>
          <a:ext cx="46085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5" imgW="1485720" imgH="228600" progId="Equation.3">
                  <p:embed/>
                </p:oleObj>
              </mc:Choice>
              <mc:Fallback>
                <p:oleObj name="公式" r:id="rId5" imgW="14857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249488"/>
                        <a:ext cx="4608513" cy="892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88900" y="3573463"/>
          <a:ext cx="36195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公式" r:id="rId7" imgW="1358640" imgH="431640" progId="Equation.3">
                  <p:embed/>
                </p:oleObj>
              </mc:Choice>
              <mc:Fallback>
                <p:oleObj name="公式" r:id="rId7" imgW="13586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3573463"/>
                        <a:ext cx="3619500" cy="9540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"/>
          <p:cNvGraphicFramePr>
            <a:graphicFrameLocks noChangeAspect="1"/>
          </p:cNvGraphicFramePr>
          <p:nvPr/>
        </p:nvGraphicFramePr>
        <p:xfrm>
          <a:off x="4152900" y="3573463"/>
          <a:ext cx="45100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公式" r:id="rId9" imgW="1333440" imgH="215640" progId="Equation.3">
                  <p:embed/>
                </p:oleObj>
              </mc:Choice>
              <mc:Fallback>
                <p:oleObj name="公式" r:id="rId9" imgW="133344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3573463"/>
                        <a:ext cx="4510088" cy="909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32"/>
          <p:cNvSpPr>
            <a:spLocks noChangeArrowheads="1"/>
          </p:cNvSpPr>
          <p:nvPr/>
        </p:nvSpPr>
        <p:spPr bwMode="auto">
          <a:xfrm>
            <a:off x="179388" y="115888"/>
            <a:ext cx="573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600">
                <a:solidFill>
                  <a:srgbClr val="FFFF00"/>
                </a:solidFill>
                <a:latin typeface="Arial" charset="0"/>
                <a:ea typeface="黑体" pitchFamily="49" charset="-122"/>
              </a:rPr>
              <a:t>练一练，马到功成！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2"/>
              <p:cNvSpPr>
                <a:spLocks noGrp="1" noChangeArrowheads="1"/>
              </p:cNvSpPr>
              <p:nvPr/>
            </p:nvSpPr>
            <p:spPr bwMode="auto">
              <a:xfrm>
                <a:off x="395288" y="836613"/>
                <a:ext cx="8461375" cy="216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kumimoji="0" lang="zh-CN" altLang="en-US" sz="3200" dirty="0" smtClean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如图</a:t>
                </a:r>
                <a:r>
                  <a:rPr kumimoji="0" lang="en-US" altLang="zh-CN" sz="32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kumimoji="0" lang="zh-CN" altLang="en-US" sz="32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两条钢缆具有相同的抛物线形状</a:t>
                </a:r>
                <a:r>
                  <a:rPr kumimoji="0" lang="en-US" altLang="zh-CN" sz="32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.</a:t>
                </a:r>
                <a:r>
                  <a:rPr kumimoji="0" lang="zh-CN" altLang="en-US" sz="32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按照图中的直角坐标系</a:t>
                </a:r>
                <a:r>
                  <a:rPr kumimoji="0" lang="en-US" altLang="zh-CN" sz="32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kumimoji="0" lang="zh-CN" altLang="en-US" sz="32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左面的一条抛物线可以</a:t>
                </a:r>
                <a:r>
                  <a:rPr kumimoji="0" lang="zh-CN" altLang="en-US" sz="3200" dirty="0" smtClean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用</a:t>
                </a:r>
                <a14:m>
                  <m:oMath xmlns:m="http://schemas.openxmlformats.org/officeDocument/2006/math">
                    <m:r>
                      <a:rPr kumimoji="0" lang="en-US" altLang="zh-CN" sz="3200" i="1" dirty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𝑦</m:t>
                    </m:r>
                    <m:r>
                      <a:rPr kumimoji="0" lang="en-US" altLang="zh-CN" sz="3200" b="0" i="1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3200" b="0" i="1" dirty="0" smtClean="0">
                            <a:solidFill>
                              <a:srgbClr val="FFFFFF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kumimoji="0" lang="en-US" altLang="zh-CN" sz="3200" b="0" i="1" dirty="0" smtClean="0">
                            <a:solidFill>
                              <a:srgbClr val="FFFFFF"/>
                            </a:solidFill>
                            <a:latin typeface="Cambria Math"/>
                            <a:ea typeface="黑体" pitchFamily="49" charset="-122"/>
                          </a:rPr>
                          <m:t>9</m:t>
                        </m:r>
                      </m:num>
                      <m:den>
                        <m:r>
                          <a:rPr kumimoji="0" lang="en-US" altLang="zh-CN" sz="3200" b="0" i="1" dirty="0" smtClean="0">
                            <a:solidFill>
                              <a:srgbClr val="FFFFFF"/>
                            </a:solidFill>
                            <a:latin typeface="Cambria Math"/>
                            <a:ea typeface="黑体" pitchFamily="49" charset="-122"/>
                          </a:rPr>
                          <m:t>400</m:t>
                        </m:r>
                      </m:den>
                    </m:f>
                    <m:sSup>
                      <m:sSupPr>
                        <m:ctrlPr>
                          <a:rPr kumimoji="0" lang="en-US" altLang="zh-CN" sz="3200" b="0" i="1" dirty="0" smtClean="0">
                            <a:solidFill>
                              <a:srgbClr val="FFFFFF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kumimoji="0" lang="en-US" altLang="zh-CN" sz="3200" b="0" i="1" dirty="0" smtClean="0">
                            <a:solidFill>
                              <a:srgbClr val="FFFFFF"/>
                            </a:solidFill>
                            <a:latin typeface="Cambria Math"/>
                            <a:ea typeface="黑体" pitchFamily="49" charset="-122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3200" b="0" i="1" dirty="0" smtClean="0">
                            <a:solidFill>
                              <a:srgbClr val="FFFFFF"/>
                            </a:solidFill>
                            <a:latin typeface="Cambria Math"/>
                            <a:ea typeface="黑体" pitchFamily="49" charset="-122"/>
                          </a:rPr>
                          <m:t>2</m:t>
                        </m:r>
                      </m:sup>
                    </m:sSup>
                    <m:r>
                      <a:rPr kumimoji="0" lang="en-US" altLang="zh-CN" sz="3200" b="0" i="1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+</m:t>
                    </m:r>
                    <m:f>
                      <m:fPr>
                        <m:ctrlPr>
                          <a:rPr kumimoji="0" lang="en-US" altLang="zh-CN" sz="3200" b="0" i="1" dirty="0" smtClean="0">
                            <a:solidFill>
                              <a:srgbClr val="FFFFFF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kumimoji="0" lang="en-US" altLang="zh-CN" sz="3200" b="0" i="1" dirty="0" smtClean="0">
                            <a:solidFill>
                              <a:srgbClr val="FFFFFF"/>
                            </a:solidFill>
                            <a:latin typeface="Cambria Math"/>
                            <a:ea typeface="黑体" pitchFamily="49" charset="-122"/>
                          </a:rPr>
                          <m:t>9</m:t>
                        </m:r>
                      </m:num>
                      <m:den>
                        <m:r>
                          <a:rPr kumimoji="0" lang="en-US" altLang="zh-CN" sz="3200" b="0" i="1" dirty="0" smtClean="0">
                            <a:solidFill>
                              <a:srgbClr val="FFFFFF"/>
                            </a:solidFill>
                            <a:latin typeface="Cambria Math"/>
                            <a:ea typeface="黑体" pitchFamily="49" charset="-122"/>
                          </a:rPr>
                          <m:t>10</m:t>
                        </m:r>
                      </m:den>
                    </m:f>
                    <m:r>
                      <a:rPr kumimoji="0" lang="en-US" altLang="zh-CN" sz="3200" b="0" i="1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𝑥</m:t>
                    </m:r>
                    <m:r>
                      <a:rPr kumimoji="0" lang="en-US" altLang="zh-CN" sz="3200" b="0" i="1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+10</m:t>
                    </m:r>
                  </m:oMath>
                </a14:m>
                <a:r>
                  <a:rPr kumimoji="0" lang="zh-CN" altLang="en-US" sz="32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表示</a:t>
                </a:r>
                <a:r>
                  <a:rPr kumimoji="0" lang="en-US" altLang="zh-CN" sz="32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kumimoji="0" lang="zh-CN" altLang="en-US" sz="32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而且左右两条抛物线关于</a:t>
                </a:r>
                <a14:m>
                  <m:oMath xmlns:m="http://schemas.openxmlformats.org/officeDocument/2006/math">
                    <m:r>
                      <a:rPr kumimoji="0" lang="en-US" altLang="zh-CN" sz="3200" i="1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𝑦</m:t>
                    </m:r>
                  </m:oMath>
                </a14:m>
                <a:r>
                  <a:rPr kumimoji="0" lang="zh-CN" altLang="en-US" sz="3200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轴对称． </a:t>
                </a:r>
              </a:p>
            </p:txBody>
          </p:sp>
        </mc:Choice>
        <mc:Fallback xmlns="">
          <p:sp>
            <p:nvSpPr>
              <p:cNvPr id="409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836613"/>
                <a:ext cx="8461375" cy="2160587"/>
              </a:xfrm>
              <a:prstGeom prst="rect">
                <a:avLst/>
              </a:prstGeom>
              <a:blipFill rotWithShape="1">
                <a:blip r:embed="rId2"/>
                <a:stretch>
                  <a:fillRect l="-1873" t="-3662" r="-1801" b="-121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323850" y="188913"/>
                <a:ext cx="8424614" cy="64611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4000" b="1" dirty="0" smtClean="0">
                    <a:latin typeface="黑体" pitchFamily="49" charset="-122"/>
                    <a:ea typeface="黑体" pitchFamily="49" charset="-122"/>
                    <a:hlinkClick r:id="rId3" action="ppaction://hlinkfile"/>
                  </a:rPr>
                  <a:t>函数</a:t>
                </a:r>
                <a14:m>
                  <m:oMath xmlns:m="http://schemas.openxmlformats.org/officeDocument/2006/math">
                    <m:r>
                      <a:rPr kumimoji="0" lang="en-US" altLang="zh-CN" sz="4000" b="1" i="1" dirty="0" smtClean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𝒚</m:t>
                    </m:r>
                    <m:r>
                      <a:rPr kumimoji="0" lang="en-US" altLang="zh-CN" sz="4000" b="1" i="1" dirty="0" smtClean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=</m:t>
                    </m:r>
                    <m:r>
                      <a:rPr kumimoji="0" lang="en-US" altLang="zh-CN" sz="4000" b="1" i="1" dirty="0" smtClean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𝒂𝒙</m:t>
                    </m:r>
                    <m:r>
                      <a:rPr kumimoji="0" lang="en-US" altLang="zh-CN" sz="4000" b="1" i="1" baseline="30000" dirty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𝟐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+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𝒃𝒙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+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𝒄</m:t>
                    </m:r>
                    <m:r>
                      <a:rPr kumimoji="0" lang="en-US" altLang="zh-CN" sz="4000" b="1" i="1" dirty="0" smtClean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 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(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𝒂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≠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𝟎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3" action="ppaction://hlinkfile"/>
                      </a:rPr>
                      <m:t>)</m:t>
                    </m:r>
                  </m:oMath>
                </a14:m>
                <a:r>
                  <a:rPr kumimoji="0" lang="zh-CN" altLang="en-US" sz="4000" b="1" dirty="0">
                    <a:latin typeface="黑体" pitchFamily="49" charset="-122"/>
                    <a:ea typeface="黑体" pitchFamily="49" charset="-122"/>
                    <a:hlinkClick r:id="rId3" action="ppaction://hlinkfile"/>
                  </a:rPr>
                  <a:t>的应用</a:t>
                </a:r>
                <a:endParaRPr kumimoji="0" lang="zh-CN" altLang="en-US" sz="40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10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88913"/>
                <a:ext cx="8424614" cy="646112"/>
              </a:xfrm>
              <a:prstGeom prst="rect">
                <a:avLst/>
              </a:prstGeom>
              <a:blipFill rotWithShape="1">
                <a:blip r:embed="rId4"/>
                <a:stretch>
                  <a:fillRect l="-2533" t="-29245" r="-2388" b="-3679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1" name="Picture 21" descr="吊桥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565400"/>
            <a:ext cx="3744912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2" name="Group 29"/>
          <p:cNvGrpSpPr>
            <a:grpSpLocks/>
          </p:cNvGrpSpPr>
          <p:nvPr/>
        </p:nvGrpSpPr>
        <p:grpSpPr bwMode="auto">
          <a:xfrm>
            <a:off x="250825" y="3278981"/>
            <a:ext cx="5243513" cy="2751137"/>
            <a:chOff x="567" y="1879"/>
            <a:chExt cx="3303" cy="1733"/>
          </a:xfrm>
        </p:grpSpPr>
        <p:sp>
          <p:nvSpPr>
            <p:cNvPr id="4104" name="Arc 22"/>
            <p:cNvSpPr>
              <a:spLocks/>
            </p:cNvSpPr>
            <p:nvPr/>
          </p:nvSpPr>
          <p:spPr bwMode="auto">
            <a:xfrm rot="7607927">
              <a:off x="921" y="2211"/>
              <a:ext cx="748" cy="1009"/>
            </a:xfrm>
            <a:custGeom>
              <a:avLst/>
              <a:gdLst>
                <a:gd name="T0" fmla="*/ 0 w 24520"/>
                <a:gd name="T1" fmla="*/ 0 h 29065"/>
                <a:gd name="T2" fmla="*/ 0 w 24520"/>
                <a:gd name="T3" fmla="*/ 0 h 29065"/>
                <a:gd name="T4" fmla="*/ 0 w 24520"/>
                <a:gd name="T5" fmla="*/ 0 h 29065"/>
                <a:gd name="T6" fmla="*/ 0 60000 65536"/>
                <a:gd name="T7" fmla="*/ 0 60000 65536"/>
                <a:gd name="T8" fmla="*/ 0 60000 65536"/>
                <a:gd name="T9" fmla="*/ 0 w 24520"/>
                <a:gd name="T10" fmla="*/ 0 h 29065"/>
                <a:gd name="T11" fmla="*/ 24520 w 24520"/>
                <a:gd name="T12" fmla="*/ 29065 h 290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20" h="29065" fill="none" extrusionOk="0">
                  <a:moveTo>
                    <a:pt x="0" y="198"/>
                  </a:moveTo>
                  <a:cubicBezTo>
                    <a:pt x="967" y="66"/>
                    <a:pt x="1943" y="-1"/>
                    <a:pt x="2920" y="0"/>
                  </a:cubicBezTo>
                  <a:cubicBezTo>
                    <a:pt x="14849" y="0"/>
                    <a:pt x="24520" y="9670"/>
                    <a:pt x="24520" y="21600"/>
                  </a:cubicBezTo>
                  <a:cubicBezTo>
                    <a:pt x="24520" y="24147"/>
                    <a:pt x="24069" y="26674"/>
                    <a:pt x="23189" y="29065"/>
                  </a:cubicBezTo>
                </a:path>
                <a:path w="24520" h="29065" stroke="0" extrusionOk="0">
                  <a:moveTo>
                    <a:pt x="0" y="198"/>
                  </a:moveTo>
                  <a:cubicBezTo>
                    <a:pt x="967" y="66"/>
                    <a:pt x="1943" y="-1"/>
                    <a:pt x="2920" y="0"/>
                  </a:cubicBezTo>
                  <a:cubicBezTo>
                    <a:pt x="14849" y="0"/>
                    <a:pt x="24520" y="9670"/>
                    <a:pt x="24520" y="21600"/>
                  </a:cubicBezTo>
                  <a:cubicBezTo>
                    <a:pt x="24520" y="24147"/>
                    <a:pt x="24069" y="26674"/>
                    <a:pt x="23189" y="29065"/>
                  </a:cubicBezTo>
                  <a:lnTo>
                    <a:pt x="2920" y="21600"/>
                  </a:ln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05" name="Group 27"/>
            <p:cNvGrpSpPr>
              <a:grpSpLocks/>
            </p:cNvGrpSpPr>
            <p:nvPr/>
          </p:nvGrpSpPr>
          <p:grpSpPr bwMode="auto">
            <a:xfrm>
              <a:off x="567" y="1879"/>
              <a:ext cx="3303" cy="1733"/>
              <a:chOff x="567" y="1879"/>
              <a:chExt cx="3303" cy="17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" y="3149"/>
                    <a:ext cx="1700" cy="2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dirty="0" smtClean="0">
                        <a:solidFill>
                          <a:srgbClr val="FFFFFF"/>
                        </a:solidFill>
                        <a:latin typeface="Tahoma" pitchFamily="34" charset="0"/>
                      </a:rPr>
                      <a:t> </a:t>
                    </a:r>
                    <a:r>
                      <a:rPr lang="zh-CN" altLang="en-US" sz="1800" dirty="0">
                        <a:solidFill>
                          <a:srgbClr val="FFFFFF"/>
                        </a:solidFill>
                        <a:latin typeface="Tahoma" pitchFamily="34" charset="0"/>
                      </a:rPr>
                      <a:t>桥面   </a:t>
                    </a:r>
                    <a:r>
                      <a:rPr lang="zh-CN" altLang="en-US" sz="1800" dirty="0" smtClean="0">
                        <a:solidFill>
                          <a:srgbClr val="FFFFFF"/>
                        </a:solidFill>
                        <a:latin typeface="Tahoma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−5 0    </m:t>
                        </m:r>
                        <m:r>
                          <a:rPr lang="en-US" altLang="zh-CN" sz="1800" b="0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altLang="zh-CN" sz="1800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5</m:t>
                        </m:r>
                      </m:oMath>
                    </a14:m>
                    <a:endParaRPr lang="en-US" altLang="zh-CN" sz="1800" dirty="0">
                      <a:solidFill>
                        <a:srgbClr val="FFFFFF"/>
                      </a:solidFill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0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21" y="3149"/>
                    <a:ext cx="1700" cy="29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4474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07" name="Line 7"/>
              <p:cNvSpPr>
                <a:spLocks noChangeShapeType="1"/>
              </p:cNvSpPr>
              <p:nvPr/>
            </p:nvSpPr>
            <p:spPr bwMode="auto">
              <a:xfrm flipV="1">
                <a:off x="1938" y="1879"/>
                <a:ext cx="0" cy="1733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8" name="Line 8"/>
              <p:cNvSpPr>
                <a:spLocks noChangeShapeType="1"/>
              </p:cNvSpPr>
              <p:nvPr/>
            </p:nvSpPr>
            <p:spPr bwMode="auto">
              <a:xfrm flipV="1">
                <a:off x="2143" y="2993"/>
                <a:ext cx="0" cy="123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" name="Line 9"/>
              <p:cNvSpPr>
                <a:spLocks noChangeShapeType="1"/>
              </p:cNvSpPr>
              <p:nvPr/>
            </p:nvSpPr>
            <p:spPr bwMode="auto">
              <a:xfrm flipV="1">
                <a:off x="1734" y="2993"/>
                <a:ext cx="0" cy="123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1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0" y="1879"/>
                    <a:ext cx="499" cy="2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CN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m</m:t>
                        </m:r>
                      </m:oMath>
                    </a14:m>
                    <a:r>
                      <a:rPr lang="en-US" altLang="zh-CN" dirty="0" smtClean="0">
                        <a:solidFill>
                          <a:srgbClr val="FFFFFF"/>
                        </a:solidFill>
                        <a:latin typeface="Tahoma" pitchFamily="34" charset="0"/>
                      </a:rPr>
                      <a:t> </a:t>
                    </a:r>
                    <a:endParaRPr lang="en-US" altLang="zh-CN" dirty="0">
                      <a:solidFill>
                        <a:srgbClr val="FFFFFF"/>
                      </a:solidFill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10" name="Text 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10" y="1879"/>
                    <a:ext cx="499" cy="29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2308" b="-1973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1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09" y="3138"/>
                    <a:ext cx="661" cy="2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m</m:t>
                        </m:r>
                      </m:oMath>
                    </a14:m>
                    <a:r>
                      <a:rPr lang="en-US" altLang="zh-CN" dirty="0">
                        <a:solidFill>
                          <a:srgbClr val="FFFFFF"/>
                        </a:solidFill>
                        <a:latin typeface="Tahoma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111" name="Text 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09" y="3138"/>
                    <a:ext cx="661" cy="29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973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12" name="Line 14"/>
              <p:cNvSpPr>
                <a:spLocks noChangeShapeType="1"/>
              </p:cNvSpPr>
              <p:nvPr/>
            </p:nvSpPr>
            <p:spPr bwMode="auto">
              <a:xfrm>
                <a:off x="567" y="3113"/>
                <a:ext cx="3129" cy="0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1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5" y="2468"/>
                    <a:ext cx="477" cy="2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10</m:t>
                          </m:r>
                        </m:oMath>
                      </m:oMathPara>
                    </a14:m>
                    <a:endParaRPr lang="en-US" altLang="zh-CN" dirty="0">
                      <a:solidFill>
                        <a:srgbClr val="FFFFFF"/>
                      </a:solidFill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13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65" y="2468"/>
                    <a:ext cx="477" cy="29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14" name="Line 17"/>
              <p:cNvSpPr>
                <a:spLocks noChangeShapeType="1"/>
              </p:cNvSpPr>
              <p:nvPr/>
            </p:nvSpPr>
            <p:spPr bwMode="auto">
              <a:xfrm>
                <a:off x="1949" y="2936"/>
                <a:ext cx="103" cy="0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5" name="Line 18"/>
              <p:cNvSpPr>
                <a:spLocks noChangeShapeType="1"/>
              </p:cNvSpPr>
              <p:nvPr/>
            </p:nvSpPr>
            <p:spPr bwMode="auto">
              <a:xfrm>
                <a:off x="1949" y="2719"/>
                <a:ext cx="103" cy="0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" name="Arc 26"/>
              <p:cNvSpPr>
                <a:spLocks/>
              </p:cNvSpPr>
              <p:nvPr/>
            </p:nvSpPr>
            <p:spPr bwMode="auto">
              <a:xfrm rot="13992073" flipH="1">
                <a:off x="2207" y="2220"/>
                <a:ext cx="748" cy="1009"/>
              </a:xfrm>
              <a:custGeom>
                <a:avLst/>
                <a:gdLst>
                  <a:gd name="T0" fmla="*/ 0 w 24520"/>
                  <a:gd name="T1" fmla="*/ 0 h 29065"/>
                  <a:gd name="T2" fmla="*/ 0 w 24520"/>
                  <a:gd name="T3" fmla="*/ 0 h 29065"/>
                  <a:gd name="T4" fmla="*/ 0 w 24520"/>
                  <a:gd name="T5" fmla="*/ 0 h 29065"/>
                  <a:gd name="T6" fmla="*/ 0 60000 65536"/>
                  <a:gd name="T7" fmla="*/ 0 60000 65536"/>
                  <a:gd name="T8" fmla="*/ 0 60000 65536"/>
                  <a:gd name="T9" fmla="*/ 0 w 24520"/>
                  <a:gd name="T10" fmla="*/ 0 h 29065"/>
                  <a:gd name="T11" fmla="*/ 24520 w 24520"/>
                  <a:gd name="T12" fmla="*/ 29065 h 290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20" h="29065" fill="none" extrusionOk="0">
                    <a:moveTo>
                      <a:pt x="0" y="198"/>
                    </a:moveTo>
                    <a:cubicBezTo>
                      <a:pt x="967" y="66"/>
                      <a:pt x="1943" y="-1"/>
                      <a:pt x="2920" y="0"/>
                    </a:cubicBezTo>
                    <a:cubicBezTo>
                      <a:pt x="14849" y="0"/>
                      <a:pt x="24520" y="9670"/>
                      <a:pt x="24520" y="21600"/>
                    </a:cubicBezTo>
                    <a:cubicBezTo>
                      <a:pt x="24520" y="24147"/>
                      <a:pt x="24069" y="26674"/>
                      <a:pt x="23189" y="29065"/>
                    </a:cubicBezTo>
                  </a:path>
                  <a:path w="24520" h="29065" stroke="0" extrusionOk="0">
                    <a:moveTo>
                      <a:pt x="0" y="198"/>
                    </a:moveTo>
                    <a:cubicBezTo>
                      <a:pt x="967" y="66"/>
                      <a:pt x="1943" y="-1"/>
                      <a:pt x="2920" y="0"/>
                    </a:cubicBezTo>
                    <a:cubicBezTo>
                      <a:pt x="14849" y="0"/>
                      <a:pt x="24520" y="9670"/>
                      <a:pt x="24520" y="21600"/>
                    </a:cubicBezTo>
                    <a:cubicBezTo>
                      <a:pt x="24520" y="24147"/>
                      <a:pt x="24069" y="26674"/>
                      <a:pt x="23189" y="29065"/>
                    </a:cubicBezTo>
                    <a:lnTo>
                      <a:pt x="2920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410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ChangeArrowheads="1"/>
              </p:cNvSpPr>
              <p:nvPr/>
            </p:nvSpPr>
            <p:spPr bwMode="auto">
              <a:xfrm>
                <a:off x="395288" y="188913"/>
                <a:ext cx="8497192" cy="64611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4000" b="1" dirty="0" smtClean="0">
                    <a:latin typeface="黑体" pitchFamily="49" charset="-122"/>
                    <a:ea typeface="黑体" pitchFamily="49" charset="-122"/>
                    <a:hlinkClick r:id="rId2" action="ppaction://hlinkfile"/>
                  </a:rPr>
                  <a:t>函数</a:t>
                </a:r>
                <a14:m>
                  <m:oMath xmlns:m="http://schemas.openxmlformats.org/officeDocument/2006/math">
                    <m:r>
                      <a:rPr kumimoji="0" lang="en-US" altLang="zh-CN" sz="4000" b="1" i="1" dirty="0" smtClean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𝒚</m:t>
                    </m:r>
                    <m:r>
                      <a:rPr kumimoji="0" lang="en-US" altLang="zh-CN" sz="4000" b="1" i="1" dirty="0" smtClean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=</m:t>
                    </m:r>
                    <m:r>
                      <a:rPr kumimoji="0" lang="en-US" altLang="zh-CN" sz="4000" b="1" i="1" dirty="0" smtClean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𝒂𝒙</m:t>
                    </m:r>
                    <m:r>
                      <a:rPr kumimoji="0" lang="en-US" altLang="zh-CN" sz="4000" b="1" i="1" baseline="30000" dirty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𝟐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+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𝒃𝒙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+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𝒄</m:t>
                    </m:r>
                    <m:r>
                      <a:rPr kumimoji="0" lang="en-US" altLang="zh-CN" sz="4000" b="1" i="1" dirty="0" smtClean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 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(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𝒂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≠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𝟎</m:t>
                    </m:r>
                    <m:r>
                      <a:rPr kumimoji="0" lang="en-US" altLang="zh-CN" sz="4000" b="1" i="1" dirty="0">
                        <a:latin typeface="Cambria Math"/>
                        <a:ea typeface="黑体" pitchFamily="49" charset="-122"/>
                        <a:hlinkClick r:id="rId2" action="ppaction://hlinkfile"/>
                      </a:rPr>
                      <m:t>)</m:t>
                    </m:r>
                  </m:oMath>
                </a14:m>
                <a:r>
                  <a:rPr kumimoji="0" lang="zh-CN" altLang="en-US" sz="4000" b="1" dirty="0">
                    <a:latin typeface="黑体" pitchFamily="49" charset="-122"/>
                    <a:ea typeface="黑体" pitchFamily="49" charset="-122"/>
                    <a:hlinkClick r:id="rId2" action="ppaction://hlinkfile"/>
                  </a:rPr>
                  <a:t>的应用</a:t>
                </a:r>
                <a:endParaRPr kumimoji="0" lang="zh-CN" altLang="en-US" sz="40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88913"/>
                <a:ext cx="8497192" cy="646112"/>
              </a:xfrm>
              <a:prstGeom prst="rect">
                <a:avLst/>
              </a:prstGeom>
              <a:blipFill rotWithShape="1">
                <a:blip r:embed="rId3"/>
                <a:stretch>
                  <a:fillRect l="-2582" t="-29245" r="-1435" b="-3679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5" name="Rectangle 18"/>
          <p:cNvSpPr>
            <a:spLocks noGrp="1" noChangeArrowheads="1"/>
          </p:cNvSpPr>
          <p:nvPr/>
        </p:nvSpPr>
        <p:spPr bwMode="auto">
          <a:xfrm>
            <a:off x="1231900" y="973138"/>
            <a:ext cx="75882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32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⑴</a:t>
            </a:r>
            <a:r>
              <a:rPr kumimoji="0" lang="zh-CN" altLang="en-US" sz="32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钢缆的最低点到桥面的距离是多少？</a:t>
            </a:r>
            <a:endParaRPr kumimoji="0" lang="zh-CN" altLang="en-US" sz="3200">
              <a:solidFill>
                <a:srgbClr val="FFFF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just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kumimoji="0" lang="zh-CN" altLang="en-US" sz="32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⑵两条钢缆最低点之间的距离是多少？</a:t>
            </a:r>
          </a:p>
          <a:p>
            <a:pPr algn="just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kumimoji="0" lang="zh-CN" altLang="en-US" sz="32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⑶你是怎样计算的？与同伴交流</a:t>
            </a:r>
            <a:r>
              <a:rPr kumimoji="0" lang="en-US" altLang="zh-CN" sz="32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1547664" y="2937102"/>
            <a:ext cx="5243513" cy="2751137"/>
            <a:chOff x="567" y="1879"/>
            <a:chExt cx="3303" cy="1733"/>
          </a:xfrm>
        </p:grpSpPr>
        <p:sp>
          <p:nvSpPr>
            <p:cNvPr id="22" name="Arc 22"/>
            <p:cNvSpPr>
              <a:spLocks/>
            </p:cNvSpPr>
            <p:nvPr/>
          </p:nvSpPr>
          <p:spPr bwMode="auto">
            <a:xfrm rot="7607927">
              <a:off x="921" y="2211"/>
              <a:ext cx="748" cy="1009"/>
            </a:xfrm>
            <a:custGeom>
              <a:avLst/>
              <a:gdLst>
                <a:gd name="T0" fmla="*/ 0 w 24520"/>
                <a:gd name="T1" fmla="*/ 0 h 29065"/>
                <a:gd name="T2" fmla="*/ 0 w 24520"/>
                <a:gd name="T3" fmla="*/ 0 h 29065"/>
                <a:gd name="T4" fmla="*/ 0 w 24520"/>
                <a:gd name="T5" fmla="*/ 0 h 29065"/>
                <a:gd name="T6" fmla="*/ 0 60000 65536"/>
                <a:gd name="T7" fmla="*/ 0 60000 65536"/>
                <a:gd name="T8" fmla="*/ 0 60000 65536"/>
                <a:gd name="T9" fmla="*/ 0 w 24520"/>
                <a:gd name="T10" fmla="*/ 0 h 29065"/>
                <a:gd name="T11" fmla="*/ 24520 w 24520"/>
                <a:gd name="T12" fmla="*/ 29065 h 290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20" h="29065" fill="none" extrusionOk="0">
                  <a:moveTo>
                    <a:pt x="0" y="198"/>
                  </a:moveTo>
                  <a:cubicBezTo>
                    <a:pt x="967" y="66"/>
                    <a:pt x="1943" y="-1"/>
                    <a:pt x="2920" y="0"/>
                  </a:cubicBezTo>
                  <a:cubicBezTo>
                    <a:pt x="14849" y="0"/>
                    <a:pt x="24520" y="9670"/>
                    <a:pt x="24520" y="21600"/>
                  </a:cubicBezTo>
                  <a:cubicBezTo>
                    <a:pt x="24520" y="24147"/>
                    <a:pt x="24069" y="26674"/>
                    <a:pt x="23189" y="29065"/>
                  </a:cubicBezTo>
                </a:path>
                <a:path w="24520" h="29065" stroke="0" extrusionOk="0">
                  <a:moveTo>
                    <a:pt x="0" y="198"/>
                  </a:moveTo>
                  <a:cubicBezTo>
                    <a:pt x="967" y="66"/>
                    <a:pt x="1943" y="-1"/>
                    <a:pt x="2920" y="0"/>
                  </a:cubicBezTo>
                  <a:cubicBezTo>
                    <a:pt x="14849" y="0"/>
                    <a:pt x="24520" y="9670"/>
                    <a:pt x="24520" y="21600"/>
                  </a:cubicBezTo>
                  <a:cubicBezTo>
                    <a:pt x="24520" y="24147"/>
                    <a:pt x="24069" y="26674"/>
                    <a:pt x="23189" y="29065"/>
                  </a:cubicBezTo>
                  <a:lnTo>
                    <a:pt x="2920" y="21600"/>
                  </a:ln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567" y="1879"/>
              <a:ext cx="3303" cy="1733"/>
              <a:chOff x="567" y="1879"/>
              <a:chExt cx="3303" cy="17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" y="3149"/>
                    <a:ext cx="1700" cy="2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dirty="0" smtClean="0">
                        <a:solidFill>
                          <a:srgbClr val="FFFFFF"/>
                        </a:solidFill>
                        <a:latin typeface="Tahoma" pitchFamily="34" charset="0"/>
                      </a:rPr>
                      <a:t> </a:t>
                    </a:r>
                    <a:r>
                      <a:rPr lang="zh-CN" altLang="en-US" sz="1800" dirty="0">
                        <a:solidFill>
                          <a:srgbClr val="FFFFFF"/>
                        </a:solidFill>
                        <a:latin typeface="Tahoma" pitchFamily="34" charset="0"/>
                      </a:rPr>
                      <a:t>桥面    </a:t>
                    </a:r>
                    <a14:m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−5 0    </m:t>
                        </m:r>
                        <m:r>
                          <a:rPr lang="en-US" altLang="zh-CN" sz="1800" b="0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altLang="zh-CN" sz="1800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5</m:t>
                        </m:r>
                      </m:oMath>
                    </a14:m>
                    <a:endParaRPr lang="en-US" altLang="zh-CN" sz="1800" dirty="0">
                      <a:solidFill>
                        <a:srgbClr val="FFFFFF"/>
                      </a:solidFill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21" y="3149"/>
                    <a:ext cx="1700" cy="29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4474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 flipV="1">
                <a:off x="1938" y="1879"/>
                <a:ext cx="0" cy="1733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 flipV="1">
                <a:off x="2143" y="2993"/>
                <a:ext cx="0" cy="123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1734" y="2993"/>
                <a:ext cx="0" cy="123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0" y="1879"/>
                    <a:ext cx="499" cy="2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CN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m</m:t>
                        </m:r>
                      </m:oMath>
                    </a14:m>
                    <a:r>
                      <a:rPr lang="en-US" altLang="zh-CN" dirty="0" smtClean="0">
                        <a:solidFill>
                          <a:srgbClr val="FFFFFF"/>
                        </a:solidFill>
                        <a:latin typeface="Tahoma" pitchFamily="34" charset="0"/>
                      </a:rPr>
                      <a:t> </a:t>
                    </a:r>
                    <a:endParaRPr lang="en-US" altLang="zh-CN" dirty="0">
                      <a:solidFill>
                        <a:srgbClr val="FFFFFF"/>
                      </a:solidFill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 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10" y="1879"/>
                    <a:ext cx="499" cy="29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2308" b="-1973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09" y="3138"/>
                    <a:ext cx="661" cy="2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i="1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m</m:t>
                        </m:r>
                      </m:oMath>
                    </a14:m>
                    <a:r>
                      <a:rPr lang="en-US" altLang="zh-CN" dirty="0">
                        <a:solidFill>
                          <a:srgbClr val="FFFFFF"/>
                        </a:solidFill>
                        <a:latin typeface="Tahoma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9" name="Text 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09" y="3138"/>
                    <a:ext cx="661" cy="29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973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>
                <a:off x="567" y="3113"/>
                <a:ext cx="3129" cy="0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5" y="2468"/>
                    <a:ext cx="477" cy="2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10</m:t>
                          </m:r>
                        </m:oMath>
                      </m:oMathPara>
                    </a14:m>
                    <a:endParaRPr lang="en-US" altLang="zh-CN" dirty="0">
                      <a:solidFill>
                        <a:srgbClr val="FFFFFF"/>
                      </a:solidFill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65" y="2468"/>
                    <a:ext cx="477" cy="29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1949" y="2936"/>
                <a:ext cx="103" cy="0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1949" y="2719"/>
                <a:ext cx="103" cy="0"/>
              </a:xfrm>
              <a:prstGeom prst="line">
                <a:avLst/>
              </a:prstGeom>
              <a:noFill/>
              <a:ln w="571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Arc 26"/>
              <p:cNvSpPr>
                <a:spLocks/>
              </p:cNvSpPr>
              <p:nvPr/>
            </p:nvSpPr>
            <p:spPr bwMode="auto">
              <a:xfrm rot="13992073" flipH="1">
                <a:off x="2207" y="2220"/>
                <a:ext cx="748" cy="1009"/>
              </a:xfrm>
              <a:custGeom>
                <a:avLst/>
                <a:gdLst>
                  <a:gd name="T0" fmla="*/ 0 w 24520"/>
                  <a:gd name="T1" fmla="*/ 0 h 29065"/>
                  <a:gd name="T2" fmla="*/ 0 w 24520"/>
                  <a:gd name="T3" fmla="*/ 0 h 29065"/>
                  <a:gd name="T4" fmla="*/ 0 w 24520"/>
                  <a:gd name="T5" fmla="*/ 0 h 29065"/>
                  <a:gd name="T6" fmla="*/ 0 60000 65536"/>
                  <a:gd name="T7" fmla="*/ 0 60000 65536"/>
                  <a:gd name="T8" fmla="*/ 0 60000 65536"/>
                  <a:gd name="T9" fmla="*/ 0 w 24520"/>
                  <a:gd name="T10" fmla="*/ 0 h 29065"/>
                  <a:gd name="T11" fmla="*/ 24520 w 24520"/>
                  <a:gd name="T12" fmla="*/ 29065 h 290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20" h="29065" fill="none" extrusionOk="0">
                    <a:moveTo>
                      <a:pt x="0" y="198"/>
                    </a:moveTo>
                    <a:cubicBezTo>
                      <a:pt x="967" y="66"/>
                      <a:pt x="1943" y="-1"/>
                      <a:pt x="2920" y="0"/>
                    </a:cubicBezTo>
                    <a:cubicBezTo>
                      <a:pt x="14849" y="0"/>
                      <a:pt x="24520" y="9670"/>
                      <a:pt x="24520" y="21600"/>
                    </a:cubicBezTo>
                    <a:cubicBezTo>
                      <a:pt x="24520" y="24147"/>
                      <a:pt x="24069" y="26674"/>
                      <a:pt x="23189" y="29065"/>
                    </a:cubicBezTo>
                  </a:path>
                  <a:path w="24520" h="29065" stroke="0" extrusionOk="0">
                    <a:moveTo>
                      <a:pt x="0" y="198"/>
                    </a:moveTo>
                    <a:cubicBezTo>
                      <a:pt x="967" y="66"/>
                      <a:pt x="1943" y="-1"/>
                      <a:pt x="2920" y="0"/>
                    </a:cubicBezTo>
                    <a:cubicBezTo>
                      <a:pt x="14849" y="0"/>
                      <a:pt x="24520" y="9670"/>
                      <a:pt x="24520" y="21600"/>
                    </a:cubicBezTo>
                    <a:cubicBezTo>
                      <a:pt x="24520" y="24147"/>
                      <a:pt x="24069" y="26674"/>
                      <a:pt x="23189" y="29065"/>
                    </a:cubicBezTo>
                    <a:lnTo>
                      <a:pt x="2920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1902" y="3170464"/>
                <a:ext cx="335841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 smtClean="0">
                          <a:solidFill>
                            <a:srgbClr val="FFFFFF"/>
                          </a:solidFill>
                          <a:latin typeface="Cambria Math"/>
                          <a:ea typeface="黑体" pitchFamily="49" charset="-122"/>
                        </a:rPr>
                        <m:t>𝑦</m:t>
                      </m:r>
                      <m:r>
                        <a:rPr kumimoji="0" lang="en-US" altLang="zh-CN" b="0" i="1" dirty="0" smtClean="0">
                          <a:solidFill>
                            <a:srgbClr val="FFFFFF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dirty="0" smtClean="0">
                              <a:solidFill>
                                <a:srgbClr val="FFFFFF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dirty="0" smtClean="0">
                              <a:solidFill>
                                <a:srgbClr val="FFFFFF"/>
                              </a:solidFill>
                              <a:latin typeface="Cambria Math"/>
                              <a:ea typeface="黑体" pitchFamily="49" charset="-122"/>
                            </a:rPr>
                            <m:t>9</m:t>
                          </m:r>
                        </m:num>
                        <m:den>
                          <m:r>
                            <a:rPr kumimoji="0" lang="en-US" altLang="zh-CN" b="0" i="1" dirty="0" smtClean="0">
                              <a:solidFill>
                                <a:srgbClr val="FFFFFF"/>
                              </a:solidFill>
                              <a:latin typeface="Cambria Math"/>
                              <a:ea typeface="黑体" pitchFamily="49" charset="-122"/>
                            </a:rPr>
                            <m:t>400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b="0" i="1" dirty="0" smtClean="0">
                              <a:solidFill>
                                <a:srgbClr val="FFFFFF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b="0" i="1" dirty="0" smtClean="0">
                              <a:solidFill>
                                <a:srgbClr val="FFFFFF"/>
                              </a:solidFill>
                              <a:latin typeface="Cambria Math"/>
                              <a:ea typeface="黑体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b="0" i="1" dirty="0" smtClean="0">
                              <a:solidFill>
                                <a:srgbClr val="FFFFFF"/>
                              </a:solidFill>
                              <a:latin typeface="Cambria Math"/>
                              <a:ea typeface="黑体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b="0" i="1" dirty="0" smtClean="0">
                          <a:solidFill>
                            <a:srgbClr val="FFFFFF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f>
                        <m:fPr>
                          <m:ctrlPr>
                            <a:rPr kumimoji="0" lang="en-US" altLang="zh-CN" b="0" i="1" dirty="0" smtClean="0">
                              <a:solidFill>
                                <a:srgbClr val="FFFFFF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dirty="0" smtClean="0">
                              <a:solidFill>
                                <a:srgbClr val="FFFFFF"/>
                              </a:solidFill>
                              <a:latin typeface="Cambria Math"/>
                              <a:ea typeface="黑体" pitchFamily="49" charset="-122"/>
                            </a:rPr>
                            <m:t>9</m:t>
                          </m:r>
                        </m:num>
                        <m:den>
                          <m:r>
                            <a:rPr kumimoji="0" lang="en-US" altLang="zh-CN" b="0" i="1" dirty="0" smtClean="0">
                              <a:solidFill>
                                <a:srgbClr val="FFFFFF"/>
                              </a:solidFill>
                              <a:latin typeface="Cambria Math"/>
                              <a:ea typeface="黑体" pitchFamily="49" charset="-122"/>
                            </a:rPr>
                            <m:t>10</m:t>
                          </m:r>
                        </m:den>
                      </m:f>
                      <m:r>
                        <a:rPr kumimoji="0" lang="en-US" altLang="zh-CN" b="0" i="1" dirty="0" smtClean="0">
                          <a:solidFill>
                            <a:srgbClr val="FFFFFF"/>
                          </a:solidFill>
                          <a:latin typeface="Cambria Math"/>
                          <a:ea typeface="黑体" pitchFamily="49" charset="-122"/>
                        </a:rPr>
                        <m:t>𝑥</m:t>
                      </m:r>
                      <m:r>
                        <a:rPr kumimoji="0" lang="en-US" altLang="zh-CN" b="0" i="1" dirty="0" smtClean="0">
                          <a:solidFill>
                            <a:srgbClr val="FFFFFF"/>
                          </a:solidFill>
                          <a:latin typeface="Cambria Math"/>
                          <a:ea typeface="黑体" pitchFamily="49" charset="-122"/>
                        </a:rPr>
                        <m:t>+10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02" y="3170464"/>
                <a:ext cx="3358419" cy="7861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7"/>
          <p:cNvSpPr txBox="1">
            <a:spLocks noChangeArrowheads="1"/>
          </p:cNvSpPr>
          <p:nvPr/>
        </p:nvSpPr>
        <p:spPr bwMode="auto">
          <a:xfrm>
            <a:off x="1500188" y="2428875"/>
            <a:ext cx="51435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谈一谈</a:t>
            </a:r>
            <a:r>
              <a:rPr lang="en-US" altLang="zh-CN" sz="44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44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你的收获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5"/>
          <p:cNvSpPr>
            <a:spLocks noGrp="1" noChangeArrowheads="1"/>
          </p:cNvSpPr>
          <p:nvPr/>
        </p:nvSpPr>
        <p:spPr bwMode="auto">
          <a:xfrm>
            <a:off x="152400" y="836613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chemeClr val="tx2"/>
              </a:buClr>
              <a:buSzPts val="6000"/>
              <a:buFont typeface="Times New Roman" pitchFamily="18" charset="0"/>
              <a:buNone/>
            </a:pPr>
            <a:r>
              <a:rPr kumimoji="0" lang="en-US" altLang="zh-CN" sz="3200" b="1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0" lang="zh-CN" altLang="en-US" sz="3200" b="1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确定下列</a:t>
            </a:r>
            <a:r>
              <a:rPr lang="zh-CN" altLang="en-US" sz="3200" b="1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二次函数的开口方向、对称轴和顶点坐标</a:t>
            </a:r>
            <a:r>
              <a:rPr lang="en-US" altLang="zh-CN" sz="3200" b="1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1" name="Text Box 6"/>
              <p:cNvSpPr txBox="1">
                <a:spLocks noChangeArrowheads="1"/>
              </p:cNvSpPr>
              <p:nvPr/>
            </p:nvSpPr>
            <p:spPr bwMode="auto">
              <a:xfrm>
                <a:off x="0" y="4076700"/>
                <a:ext cx="9252520" cy="2062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2.</a:t>
                </a:r>
                <a:r>
                  <a:rPr lang="zh-CN" altLang="en-US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当一枚火箭被竖直向上发射时</a:t>
                </a:r>
                <a:r>
                  <a:rPr lang="en-US" altLang="zh-CN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zh-CN" altLang="en-US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它的</a:t>
                </a:r>
                <a:r>
                  <a:rPr lang="zh-CN" altLang="en-US" sz="3200" b="1" dirty="0" smtClean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高度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𝒉</m:t>
                    </m:r>
                    <m:r>
                      <a:rPr lang="en-US" altLang="zh-CN" sz="3200" b="1" i="0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r>
                      <a:rPr lang="en-US" altLang="zh-CN" sz="3200" b="1" i="0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𝐦</m:t>
                    </m:r>
                    <m:r>
                      <a:rPr lang="en-US" altLang="zh-CN" sz="3200" b="1" i="0" dirty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与时间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𝒕</m:t>
                    </m:r>
                    <m:r>
                      <a:rPr lang="en-US" altLang="zh-CN" sz="3200" b="1" i="0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r>
                      <a:rPr lang="en-US" altLang="zh-CN" sz="3200" b="1" i="0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𝐬</m:t>
                    </m:r>
                    <m:r>
                      <a:rPr lang="en-US" altLang="zh-CN" sz="3200" b="1" i="0" dirty="0" smtClean="0">
                        <a:solidFill>
                          <a:srgbClr val="FFFFFF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的关系可以用公式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FF00"/>
                        </a:solidFill>
                        <a:latin typeface="Cambria Math"/>
                        <a:ea typeface="黑体" pitchFamily="49" charset="-122"/>
                      </a:rPr>
                      <m:t>𝒉</m:t>
                    </m:r>
                    <m:r>
                      <a:rPr lang="en-US" altLang="zh-CN" sz="3200" b="1" i="1" dirty="0" smtClean="0">
                        <a:solidFill>
                          <a:srgbClr val="FFFF00"/>
                        </a:solidFill>
                        <a:latin typeface="Cambria Math"/>
                        <a:ea typeface="黑体" pitchFamily="49" charset="-122"/>
                      </a:rPr>
                      <m:t>=−</m:t>
                    </m:r>
                    <m:r>
                      <a:rPr lang="en-US" altLang="zh-CN" sz="3200" b="1" i="1" dirty="0" smtClean="0">
                        <a:solidFill>
                          <a:srgbClr val="FFFF00"/>
                        </a:solidFill>
                        <a:latin typeface="Cambria Math"/>
                        <a:ea typeface="黑体" pitchFamily="49" charset="-122"/>
                      </a:rPr>
                      <m:t>𝟓</m:t>
                    </m:r>
                    <m:r>
                      <a:rPr lang="en-US" altLang="zh-CN" sz="3200" b="1" i="1" dirty="0" smtClean="0">
                        <a:solidFill>
                          <a:srgbClr val="FFFF00"/>
                        </a:solidFill>
                        <a:latin typeface="Cambria Math"/>
                        <a:ea typeface="黑体" pitchFamily="49" charset="-122"/>
                      </a:rPr>
                      <m:t>𝒕</m:t>
                    </m:r>
                    <m:r>
                      <a:rPr lang="en-US" altLang="zh-CN" sz="3200" b="1" i="1" dirty="0" smtClean="0">
                        <a:solidFill>
                          <a:srgbClr val="FFFF00"/>
                        </a:solidFill>
                        <a:latin typeface="Cambria Math"/>
                        <a:ea typeface="黑体" pitchFamily="49" charset="-122"/>
                      </a:rPr>
                      <m:t>²+</m:t>
                    </m:r>
                    <m:r>
                      <a:rPr lang="en-US" altLang="zh-CN" sz="3200" b="1" i="1" dirty="0" smtClean="0">
                        <a:solidFill>
                          <a:srgbClr val="FFFF00"/>
                        </a:solidFill>
                        <a:latin typeface="Cambria Math"/>
                        <a:ea typeface="黑体" pitchFamily="49" charset="-122"/>
                      </a:rPr>
                      <m:t>𝟏𝟓𝟎</m:t>
                    </m:r>
                    <m:r>
                      <a:rPr lang="en-US" altLang="zh-CN" sz="3200" b="1" i="1" dirty="0" smtClean="0">
                        <a:solidFill>
                          <a:srgbClr val="FFFF00"/>
                        </a:solidFill>
                        <a:latin typeface="Cambria Math"/>
                        <a:ea typeface="黑体" pitchFamily="49" charset="-122"/>
                      </a:rPr>
                      <m:t>𝒕</m:t>
                    </m:r>
                    <m:r>
                      <a:rPr lang="en-US" altLang="zh-CN" sz="3200" b="1" i="1" dirty="0" smtClean="0">
                        <a:solidFill>
                          <a:srgbClr val="FFFF00"/>
                        </a:solidFill>
                        <a:latin typeface="Cambria Math"/>
                        <a:ea typeface="黑体" pitchFamily="49" charset="-122"/>
                      </a:rPr>
                      <m:t>+</m:t>
                    </m:r>
                    <m:r>
                      <a:rPr lang="en-US" altLang="zh-CN" sz="3200" b="1" i="1" dirty="0" smtClean="0">
                        <a:solidFill>
                          <a:srgbClr val="FFFF00"/>
                        </a:solidFill>
                        <a:latin typeface="Cambria Math"/>
                        <a:ea typeface="黑体" pitchFamily="49" charset="-122"/>
                      </a:rPr>
                      <m:t>𝟏𝟎</m:t>
                    </m:r>
                  </m:oMath>
                </a14:m>
                <a:r>
                  <a:rPr lang="zh-CN" altLang="en-US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表示</a:t>
                </a:r>
                <a:r>
                  <a:rPr lang="en-US" altLang="zh-CN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zh-CN" altLang="en-US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经过多长时间</a:t>
                </a:r>
                <a:r>
                  <a:rPr lang="en-US" altLang="zh-CN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zh-CN" altLang="en-US" sz="3200" b="1" dirty="0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火箭到达它的最高点？最高点的高度是多少？</a:t>
                </a:r>
              </a:p>
            </p:txBody>
          </p:sp>
        </mc:Choice>
        <mc:Fallback xmlns="">
          <p:sp>
            <p:nvSpPr>
              <p:cNvPr id="615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076700"/>
                <a:ext cx="9252520" cy="2062103"/>
              </a:xfrm>
              <a:prstGeom prst="rect">
                <a:avLst/>
              </a:prstGeom>
              <a:blipFill rotWithShape="1">
                <a:blip r:embed="rId3"/>
                <a:stretch>
                  <a:fillRect l="-1647" t="-4734" r="-856" b="-88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57250" y="2071688"/>
          <a:ext cx="28336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4" imgW="1155600" imgH="241200" progId="Equation.3">
                  <p:embed/>
                </p:oleObj>
              </mc:Choice>
              <mc:Fallback>
                <p:oleObj name="公式" r:id="rId4" imgW="1155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071688"/>
                        <a:ext cx="2833688" cy="758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429125" y="2071688"/>
          <a:ext cx="29257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6" imgW="1155600" imgH="228600" progId="Equation.3">
                  <p:embed/>
                </p:oleObj>
              </mc:Choice>
              <mc:Fallback>
                <p:oleObj name="公式" r:id="rId6" imgW="1155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071688"/>
                        <a:ext cx="2925763" cy="746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857250" y="3143250"/>
          <a:ext cx="28686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8" imgW="1155600" imgH="228600" progId="Equation.3">
                  <p:embed/>
                </p:oleObj>
              </mc:Choice>
              <mc:Fallback>
                <p:oleObj name="公式" r:id="rId8" imgW="1155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143250"/>
                        <a:ext cx="2868613" cy="746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4427538" y="3068638"/>
          <a:ext cx="38782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10" imgW="1358640" imgH="215640" progId="Equation.3">
                  <p:embed/>
                </p:oleObj>
              </mc:Choice>
              <mc:Fallback>
                <p:oleObj name="公式" r:id="rId10" imgW="1358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068638"/>
                        <a:ext cx="3878262" cy="784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Strategic">
      <a:majorFont>
        <a:latin typeface="Times New Roman"/>
        <a:ea typeface="幼圆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培训资料模版</Template>
  <TotalTime>4219</TotalTime>
  <Words>327</Words>
  <Application>Microsoft Office PowerPoint</Application>
  <PresentationFormat>全屏显示(4:3)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Strategic</vt:lpstr>
      <vt:lpstr>公式</vt:lpstr>
      <vt:lpstr>PowerPoint 演示文稿</vt:lpstr>
      <vt:lpstr>例1：求二次函数 y=2x²- 8x+7    图像的对称轴和顶点坐标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微软用户</cp:lastModifiedBy>
  <cp:revision>277</cp:revision>
  <dcterms:created xsi:type="dcterms:W3CDTF">2003-08-14T13:41:47Z</dcterms:created>
  <dcterms:modified xsi:type="dcterms:W3CDTF">2017-12-04T00:54:31Z</dcterms:modified>
</cp:coreProperties>
</file>