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media/image1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57" r:id="rId3"/>
    <p:sldId id="277" r:id="rId4"/>
    <p:sldId id="389" r:id="rId5"/>
    <p:sldId id="317" r:id="rId6"/>
    <p:sldId id="275" r:id="rId7"/>
    <p:sldId id="375" r:id="rId8"/>
    <p:sldId id="274" r:id="rId9"/>
    <p:sldId id="380" r:id="rId10"/>
    <p:sldId id="379" r:id="rId11"/>
    <p:sldId id="401" r:id="rId12"/>
    <p:sldId id="402" r:id="rId13"/>
    <p:sldId id="404" r:id="rId14"/>
    <p:sldId id="403" r:id="rId15"/>
    <p:sldId id="381" r:id="rId16"/>
    <p:sldId id="265" r:id="rId17"/>
    <p:sldId id="292" r:id="rId18"/>
    <p:sldId id="324" r:id="rId19"/>
    <p:sldId id="259" r:id="rId20"/>
    <p:sldId id="327" r:id="rId21"/>
    <p:sldId id="387" r:id="rId22"/>
    <p:sldId id="323" r:id="rId23"/>
    <p:sldId id="325" r:id="rId24"/>
    <p:sldId id="326" r:id="rId25"/>
    <p:sldId id="388" r:id="rId26"/>
    <p:sldId id="296" r:id="rId27"/>
    <p:sldId id="282" r:id="rId28"/>
    <p:sldId id="329" r:id="rId29"/>
    <p:sldId id="318" r:id="rId30"/>
    <p:sldId id="319" r:id="rId31"/>
    <p:sldId id="320" r:id="rId32"/>
    <p:sldId id="273" r:id="rId33"/>
    <p:sldId id="298" r:id="rId34"/>
    <p:sldId id="299" r:id="rId35"/>
    <p:sldId id="300" r:id="rId36"/>
    <p:sldId id="376" r:id="rId37"/>
    <p:sldId id="297" r:id="rId38"/>
    <p:sldId id="384" r:id="rId39"/>
    <p:sldId id="382" r:id="rId40"/>
    <p:sldId id="377" r:id="rId41"/>
    <p:sldId id="301" r:id="rId42"/>
    <p:sldId id="386" r:id="rId43"/>
    <p:sldId id="266" r:id="rId44"/>
    <p:sldId id="278" r:id="rId45"/>
    <p:sldId id="351" r:id="rId46"/>
    <p:sldId id="331" r:id="rId47"/>
    <p:sldId id="332" r:id="rId48"/>
    <p:sldId id="333" r:id="rId49"/>
    <p:sldId id="322" r:id="rId50"/>
    <p:sldId id="334" r:id="rId51"/>
    <p:sldId id="279" r:id="rId52"/>
    <p:sldId id="280" r:id="rId53"/>
    <p:sldId id="281" r:id="rId54"/>
    <p:sldId id="304" r:id="rId55"/>
    <p:sldId id="267" r:id="rId56"/>
    <p:sldId id="352" r:id="rId57"/>
    <p:sldId id="349" r:id="rId58"/>
    <p:sldId id="341" r:id="rId59"/>
    <p:sldId id="344" r:id="rId60"/>
    <p:sldId id="355" r:id="rId61"/>
    <p:sldId id="356" r:id="rId62"/>
    <p:sldId id="354" r:id="rId63"/>
    <p:sldId id="345" r:id="rId64"/>
    <p:sldId id="346" r:id="rId65"/>
    <p:sldId id="357" r:id="rId66"/>
    <p:sldId id="358" r:id="rId67"/>
    <p:sldId id="359" r:id="rId68"/>
    <p:sldId id="360" r:id="rId69"/>
    <p:sldId id="371" r:id="rId70"/>
    <p:sldId id="369" r:id="rId71"/>
    <p:sldId id="372" r:id="rId72"/>
    <p:sldId id="373" r:id="rId73"/>
    <p:sldId id="370" r:id="rId74"/>
    <p:sldId id="374" r:id="rId75"/>
    <p:sldId id="339" r:id="rId76"/>
    <p:sldId id="367" r:id="rId77"/>
    <p:sldId id="366" r:id="rId78"/>
    <p:sldId id="400" r:id="rId79"/>
    <p:sldId id="270" r:id="rId80"/>
    <p:sldId id="306" r:id="rId81"/>
    <p:sldId id="393" r:id="rId82"/>
    <p:sldId id="394" r:id="rId83"/>
    <p:sldId id="395" r:id="rId84"/>
    <p:sldId id="396" r:id="rId85"/>
    <p:sldId id="397" r:id="rId86"/>
    <p:sldId id="398" r:id="rId87"/>
    <p:sldId id="399" r:id="rId88"/>
    <p:sldId id="392" r:id="rId89"/>
    <p:sldId id="391" r:id="rId90"/>
    <p:sldId id="271" r:id="rId91"/>
    <p:sldId id="260" r:id="rId92"/>
    <p:sldId id="311" r:id="rId93"/>
    <p:sldId id="312" r:id="rId94"/>
    <p:sldId id="313" r:id="rId95"/>
    <p:sldId id="307" r:id="rId96"/>
    <p:sldId id="308" r:id="rId97"/>
    <p:sldId id="310" r:id="rId98"/>
    <p:sldId id="309" r:id="rId99"/>
    <p:sldId id="316" r:id="rId100"/>
    <p:sldId id="291" r:id="rId101"/>
    <p:sldId id="284" r:id="rId102"/>
    <p:sldId id="285" r:id="rId103"/>
    <p:sldId id="262" r:id="rId104"/>
    <p:sldId id="272" r:id="rId10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8604"/>
    <a:srgbClr val="E6AF00"/>
    <a:srgbClr val="F0B010"/>
    <a:srgbClr val="FABE00"/>
    <a:srgbClr val="FB4B05"/>
    <a:srgbClr val="FAAE48"/>
    <a:srgbClr val="FCC96C"/>
    <a:srgbClr val="FAE75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678" autoAdjust="0"/>
  </p:normalViewPr>
  <p:slideViewPr>
    <p:cSldViewPr>
      <p:cViewPr>
        <p:scale>
          <a:sx n="100" d="100"/>
          <a:sy n="100" d="100"/>
        </p:scale>
        <p:origin x="-35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77F2-7EA5-4452-B330-7805B5619903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2B83-1E81-4D4E-82E7-F5CA1F0F5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8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還沒有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的年代，大部分的使用者都還在透過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28.8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的速率上網，但網頁的內容與複雜度日漸增加。那個時期，網頁的表單驗證完全依賴伺服器端的語言來驗證，如果只是打錯字，送出檢查後再被踢回來，來來回回也許就要花掉幾分鐘。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於是，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網景公司，當時知名瀏覽器廠商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就決定著手開發一門在瀏覽器上執行的語言系統，專門用來處理這類簡單的驗證。這門語言就是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的前身，據說第一個版本只花了十天時間。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最初這個語言的專案名稱被取名叫「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摩卡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由於當時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昇陽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合作密切，且新誕生的這門程式語言其實有不少特性是由當時很火紅的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借鑑而來，基於行銷考量，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發布聲明，正式啟用了「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」這個名字，就此沿用至今。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推出後，微軟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1996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年發布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3.0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</a:t>
            </a:r>
            <a:r>
              <a:rPr lang="zh-TW" altLang="en-US" dirty="0" smtClean="0"/>
              <a:t>也不甘示弱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加入了腳本語言的支援，分別是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VBScript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JScript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後來在瀏覽器程式語言的大戰中，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勝出，自此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成為了現在各瀏覽器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唯一指定內建程式語言。</a:t>
            </a:r>
            <a:endParaRPr lang="zh-TW" altLang="en-US" dirty="0" smtClean="0"/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6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28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宣告變數的位置會影響程式碼中變數的使用方式，如果是將變數宣告在函式裡，那麼此變數只能在該函式內使用，這就是所謂的變數有效範圍</a:t>
            </a:r>
            <a:r>
              <a:rPr lang="en-US" altLang="zh-TW" dirty="0" smtClean="0"/>
              <a:t>(SCOPE)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Node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3WfoV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347614"/>
            <a:ext cx="5760640" cy="2376264"/>
          </a:xfrm>
          <a:prstGeom prst="rect">
            <a:avLst/>
          </a:prstGeom>
          <a:solidFill>
            <a:srgbClr val="F0B010"/>
          </a:solidFill>
          <a:ln>
            <a:noFill/>
          </a:ln>
          <a:effectLst>
            <a:outerShdw blurRad="165100" sx="105000" sy="105000" algn="ctr" rotWithShape="0">
              <a:schemeClr val="tx1">
                <a:lumMod val="95000"/>
                <a:lumOff val="5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784251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TW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分享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720355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SimonAllen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引入</a:t>
            </a:r>
            <a:r>
              <a:rPr lang="en-US" altLang="zh-TW" dirty="0" smtClean="0"/>
              <a:t>app.js</a:t>
            </a:r>
            <a:r>
              <a:rPr lang="zh-TW" altLang="en-US" dirty="0" smtClean="0"/>
              <a:t>進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4" y="1131590"/>
            <a:ext cx="6624736" cy="359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為何</a:t>
            </a:r>
            <a:r>
              <a:rPr lang="en-US" altLang="zh-TW" dirty="0" smtClean="0"/>
              <a:t>&lt;script&gt;</a:t>
            </a:r>
            <a:r>
              <a:rPr lang="zh-TW" altLang="en-US" dirty="0" smtClean="0"/>
              <a:t>要</a:t>
            </a:r>
            <a:r>
              <a:rPr lang="zh-TW" altLang="en-US" dirty="0"/>
              <a:t>放在</a:t>
            </a:r>
            <a:r>
              <a:rPr lang="en-US" altLang="zh-TW" dirty="0"/>
              <a:t>&lt;/body&gt;</a:t>
            </a:r>
            <a:r>
              <a:rPr lang="zh-TW" altLang="en-US" dirty="0" smtClean="0"/>
              <a:t>前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7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0" y="433387"/>
            <a:ext cx="75819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5940152" y="817662"/>
            <a:ext cx="504056" cy="374441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4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就是想把</a:t>
            </a:r>
            <a:r>
              <a:rPr lang="en-US" altLang="zh-TW" dirty="0" smtClean="0"/>
              <a:t>&lt;script&gt;</a:t>
            </a:r>
            <a:r>
              <a:rPr lang="zh-TW" altLang="en-US" dirty="0" smtClean="0"/>
              <a:t>放</a:t>
            </a:r>
            <a:r>
              <a:rPr lang="en-US" altLang="zh-TW" dirty="0" smtClean="0"/>
              <a:t>&lt;head&gt;</a:t>
            </a:r>
            <a:r>
              <a:rPr lang="zh-TW" altLang="en-US" dirty="0" smtClean="0"/>
              <a:t>內怎麼辦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3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7"/>
          </a:xfrm>
        </p:spPr>
        <p:txBody>
          <a:bodyPr anchor="ctr">
            <a:normAutofit/>
          </a:bodyPr>
          <a:lstStyle/>
          <a:p>
            <a:r>
              <a:rPr lang="zh-TW" altLang="en-US" sz="2000" dirty="0" smtClean="0"/>
              <a:t>原生</a:t>
            </a:r>
            <a:r>
              <a:rPr lang="en-US" altLang="zh-TW" sz="2000" dirty="0" smtClean="0"/>
              <a:t>JavaScript</a:t>
            </a:r>
          </a:p>
          <a:p>
            <a:pPr marL="0" indent="0">
              <a:buNone/>
            </a:pPr>
            <a:r>
              <a:rPr lang="zh-TW" altLang="en-US" sz="2000" dirty="0" smtClean="0"/>
              <a:t>將程式碼用</a:t>
            </a:r>
            <a:r>
              <a:rPr lang="en-US" altLang="zh-TW" sz="2000" dirty="0" err="1"/>
              <a:t>window.onload</a:t>
            </a:r>
            <a:r>
              <a:rPr lang="en-US" altLang="zh-TW" sz="2000" dirty="0"/>
              <a:t>=function </a:t>
            </a:r>
            <a:r>
              <a:rPr lang="en-US" altLang="zh-TW" sz="2000" dirty="0" smtClean="0"/>
              <a:t>(){}</a:t>
            </a:r>
            <a:r>
              <a:rPr lang="zh-TW" altLang="en-US" sz="2000" dirty="0" smtClean="0"/>
              <a:t>包著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000" dirty="0" smtClean="0"/>
              <a:t>使用</a:t>
            </a:r>
            <a:r>
              <a:rPr lang="en-US" altLang="zh-TW" sz="2000" dirty="0" smtClean="0"/>
              <a:t>jQuery</a:t>
            </a:r>
          </a:p>
          <a:p>
            <a:pPr marL="0" indent="0">
              <a:buNone/>
            </a:pPr>
            <a:r>
              <a:rPr lang="zh-TW" altLang="en-US" sz="2000" dirty="0"/>
              <a:t>將程式碼</a:t>
            </a:r>
            <a:r>
              <a:rPr lang="zh-TW" altLang="en-US" sz="2000" dirty="0" smtClean="0"/>
              <a:t>用</a:t>
            </a:r>
            <a:r>
              <a:rPr lang="en-US" altLang="zh-TW" sz="2000" dirty="0"/>
              <a:t>$( document ).ready()</a:t>
            </a:r>
            <a:r>
              <a:rPr lang="zh-TW" altLang="en-US" sz="2000" dirty="0" smtClean="0"/>
              <a:t>包</a:t>
            </a:r>
            <a:r>
              <a:rPr lang="zh-TW" altLang="en-US" sz="2000" dirty="0"/>
              <a:t>著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1017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11560" y="1492399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不影響程式運作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會佔容量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單行</a:t>
            </a:r>
            <a:r>
              <a:rPr lang="zh-TW" altLang="en-US" sz="2000" dirty="0" smtClean="0"/>
              <a:t>註解：該行說明用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多行</a:t>
            </a:r>
            <a:r>
              <a:rPr lang="zh-TW" altLang="en-US" sz="2000" dirty="0"/>
              <a:t>註解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/*</a:t>
            </a:r>
            <a:r>
              <a:rPr lang="zh-TW" altLang="en-US" sz="2000" dirty="0" smtClean="0"/>
              <a:t>開頭與</a:t>
            </a:r>
            <a:r>
              <a:rPr lang="en-US" altLang="zh-TW" sz="2000" dirty="0" smtClean="0"/>
              <a:t>*/</a:t>
            </a:r>
            <a:r>
              <a:rPr lang="zh-TW" altLang="en-US" sz="2000" dirty="0" smtClean="0"/>
              <a:t>結尾</a:t>
            </a:r>
            <a:endParaRPr lang="en-US" altLang="zh-TW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74862"/>
            <a:ext cx="3867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用來</a:t>
            </a:r>
            <a:r>
              <a:rPr lang="zh-TW" altLang="en-US" sz="2000" dirty="0"/>
              <a:t>儲存資料和進行運算的基本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變數會指向</a:t>
            </a:r>
            <a:r>
              <a:rPr lang="zh-TW" altLang="en-US" sz="2000" dirty="0"/>
              <a:t>記憶體</a:t>
            </a:r>
            <a:r>
              <a:rPr lang="zh-TW" altLang="en-US" sz="2000" dirty="0" smtClean="0"/>
              <a:t>中的程式數據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變數沒有型別</a:t>
            </a:r>
            <a:r>
              <a:rPr lang="zh-TW" altLang="en-US" sz="2000" dirty="0" smtClean="0"/>
              <a:t>，值</a:t>
            </a:r>
            <a:r>
              <a:rPr lang="zh-TW" altLang="en-US" sz="2000" dirty="0"/>
              <a:t>才</a:t>
            </a:r>
            <a:r>
              <a:rPr lang="zh-TW" altLang="en-US" sz="2000" dirty="0" smtClean="0"/>
              <a:t>有。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變數的預設值是</a:t>
            </a:r>
            <a:r>
              <a:rPr lang="en-US" altLang="zh-TW" sz="2000" dirty="0" smtClean="0"/>
              <a:t>undefined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先</a:t>
            </a:r>
            <a:r>
              <a:rPr lang="zh-TW" altLang="en-US" sz="2000" dirty="0" smtClean="0"/>
              <a:t>宣告，再使用。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69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2283718"/>
            <a:ext cx="165618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26285" y="2283718"/>
            <a:ext cx="12858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3594743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260268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6663" y="3251912"/>
            <a:ext cx="1738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302" y="327041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自己取名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目錄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非正式目錄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03598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TW" sz="1600" b="1" dirty="0" smtClean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簡介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</a:rPr>
              <a:t>本日開發</a:t>
            </a:r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環境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</a:rPr>
              <a:t>型別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變數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運算子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TW" sz="1600" b="1" dirty="0">
                <a:solidFill>
                  <a:schemeClr val="accent4">
                    <a:lumMod val="50000"/>
                  </a:schemeClr>
                </a:solidFill>
              </a:rPr>
              <a:t>If </a:t>
            </a:r>
            <a:r>
              <a:rPr lang="en-US" altLang="zh-TW" sz="1600" b="1" dirty="0" smtClean="0">
                <a:solidFill>
                  <a:schemeClr val="accent4">
                    <a:lumMod val="50000"/>
                  </a:schemeClr>
                </a:solidFill>
              </a:rPr>
              <a:t>else</a:t>
            </a:r>
          </a:p>
          <a:p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</a:rPr>
              <a:t>函</a:t>
            </a:r>
            <a:r>
              <a:rPr lang="zh-TW" altLang="en-US" sz="1600" b="1" dirty="0" smtClean="0">
                <a:solidFill>
                  <a:schemeClr val="accent4">
                    <a:lumMod val="50000"/>
                  </a:schemeClr>
                </a:solidFill>
              </a:rPr>
              <a:t>式</a:t>
            </a:r>
            <a:endParaRPr lang="en-US" altLang="zh-TW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zh-TW" altLang="en-US" sz="1600" b="1" dirty="0">
                <a:solidFill>
                  <a:srgbClr val="C00000"/>
                </a:solidFill>
              </a:rPr>
              <a:t>實作</a:t>
            </a:r>
          </a:p>
          <a:p>
            <a:pPr marL="0" indent="0">
              <a:buNone/>
            </a:pPr>
            <a:endParaRPr lang="en-US" altLang="zh-TW" b="1" dirty="0" smtClean="0">
              <a:solidFill>
                <a:srgbClr val="C00000"/>
              </a:solidFill>
            </a:endParaRP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00B050"/>
                </a:solidFill>
              </a:rPr>
              <a:t>var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3767336" y="2852891"/>
            <a:ext cx="1512168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15408" y="2852891"/>
            <a:ext cx="216024" cy="357768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13978" y="32289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電腦的世界中</a:t>
            </a:r>
            <a:r>
              <a:rPr lang="zh-TW" altLang="en-US" dirty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新建一個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apple</a:t>
            </a:r>
            <a:endParaRPr lang="zh-TW" altLang="en-US" dirty="0"/>
          </a:p>
        </p:txBody>
      </p:sp>
      <p:sp>
        <p:nvSpPr>
          <p:cNvPr id="8" name="六邊形 7"/>
          <p:cNvSpPr/>
          <p:nvPr/>
        </p:nvSpPr>
        <p:spPr>
          <a:xfrm>
            <a:off x="4021512" y="2184998"/>
            <a:ext cx="918822" cy="792088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76805" y="239637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57756" y="3006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254968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已宣告變數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4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C00000"/>
                </a:solidFill>
              </a:rPr>
              <a:t>已宣告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301254" y="2384887"/>
            <a:ext cx="1558777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876294" y="2818516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2132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75360" y="2816935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93909" y="3134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宣告過的變數名稱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194" y="31224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預給予變數的值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5013020" y="2020540"/>
            <a:ext cx="216025" cy="360041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79115" y="1622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指定、賦值運算子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405047" y="1601003"/>
            <a:ext cx="1538206" cy="252265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電腦的世界中</a:t>
            </a:r>
            <a:r>
              <a:rPr lang="zh-TW" altLang="en-US" dirty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新建一個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的變數</a:t>
            </a:r>
            <a:r>
              <a:rPr lang="en-US" altLang="zh-TW" dirty="0" smtClean="0"/>
              <a:t>apple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490074" y="1869346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490074" y="2422436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490074" y="2962717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490074" y="3515807"/>
            <a:ext cx="1368152" cy="4006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六邊形 10"/>
          <p:cNvSpPr/>
          <p:nvPr/>
        </p:nvSpPr>
        <p:spPr>
          <a:xfrm>
            <a:off x="1996427" y="2369664"/>
            <a:ext cx="918822" cy="792088"/>
          </a:xfrm>
          <a:prstGeom prst="hexag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51720" y="258104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32671" y="319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186908" y="42291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電腦瀏覽器記憶體</a:t>
            </a:r>
          </a:p>
        </p:txBody>
      </p:sp>
      <p:sp>
        <p:nvSpPr>
          <p:cNvPr id="14" name="向右箭號 13"/>
          <p:cNvSpPr/>
          <p:nvPr/>
        </p:nvSpPr>
        <p:spPr>
          <a:xfrm rot="1025282">
            <a:off x="2953336" y="3090836"/>
            <a:ext cx="2407586" cy="4520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2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電腦執行仍拆成</a:t>
            </a:r>
            <a:r>
              <a:rPr lang="zh-TW" altLang="en-US" dirty="0" smtClean="0">
                <a:solidFill>
                  <a:srgbClr val="00B050"/>
                </a:solidFill>
                <a:cs typeface="+mn-cs"/>
              </a:rPr>
              <a:t>宣告</a:t>
            </a:r>
            <a:r>
              <a:rPr lang="zh-TW" altLang="en-US" dirty="0" smtClean="0"/>
              <a:t>、</a:t>
            </a:r>
            <a:r>
              <a:rPr lang="zh-TW" altLang="en-US" dirty="0">
                <a:solidFill>
                  <a:srgbClr val="002060"/>
                </a:solidFill>
                <a:cs typeface="+mn-cs"/>
              </a:rPr>
              <a:t>賦值</a:t>
            </a:r>
            <a:r>
              <a:rPr lang="zh-TW" altLang="en-US" dirty="0" smtClean="0"/>
              <a:t>兩個動作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00B050"/>
                </a:solidFill>
              </a:rPr>
              <a:t>宣告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rgbClr val="C00000"/>
                </a:solidFill>
              </a:rPr>
              <a:t>變數名稱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某個值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TW" sz="2400" b="1" dirty="0" err="1">
                <a:solidFill>
                  <a:srgbClr val="00B050"/>
                </a:solidFill>
              </a:rPr>
              <a:t>var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英文數字混用</a:t>
            </a:r>
            <a:endParaRPr lang="en-US" altLang="zh-TW" sz="2000" dirty="0" smtClean="0"/>
          </a:p>
          <a:p>
            <a:r>
              <a:rPr lang="zh-TW" altLang="en-US" sz="2000" dirty="0"/>
              <a:t>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r>
              <a:rPr lang="zh-TW" altLang="en-US" sz="2000" dirty="0" smtClean="0"/>
              <a:t>不能</a:t>
            </a:r>
            <a:r>
              <a:rPr lang="zh-TW" altLang="en-US" sz="2000" dirty="0"/>
              <a:t>數字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不能使用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zh-TW" altLang="en-US" sz="2000" dirty="0" smtClean="0"/>
              <a:t>不能使用保留字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class)</a:t>
            </a:r>
          </a:p>
          <a:p>
            <a:r>
              <a:rPr lang="zh-TW" altLang="en-US" sz="2000" dirty="0"/>
              <a:t>盡量不要用特殊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$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_)</a:t>
            </a:r>
          </a:p>
          <a:p>
            <a:r>
              <a:rPr lang="zh-TW" altLang="en-US" sz="2000" dirty="0" smtClean="0"/>
              <a:t>盡量語意化命名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那我們可以賦予變數哪些值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先談談資料</a:t>
            </a:r>
            <a:r>
              <a:rPr lang="zh-TW" altLang="en-US" dirty="0"/>
              <a:t>型別</a:t>
            </a:r>
          </a:p>
        </p:txBody>
      </p:sp>
    </p:spTree>
    <p:extLst>
      <p:ext uri="{BB962C8B-B14F-4D97-AF65-F5344CB8AC3E}">
        <p14:creationId xmlns:p14="http://schemas.microsoft.com/office/powerpoint/2010/main" val="115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sz="2000" dirty="0" smtClean="0"/>
              <a:t>1995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Netscape </a:t>
            </a:r>
            <a:r>
              <a:rPr lang="en-US" altLang="zh-TW" sz="2000" dirty="0"/>
              <a:t>(</a:t>
            </a:r>
            <a:r>
              <a:rPr lang="zh-TW" altLang="en-US" sz="2000" dirty="0"/>
              <a:t>網景公司，</a:t>
            </a:r>
            <a:r>
              <a:rPr lang="zh-TW" altLang="en-US" sz="2000" dirty="0" smtClean="0"/>
              <a:t>當時瀏覽器廠商之一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r>
              <a:rPr lang="zh-TW" altLang="en-US" sz="2000" dirty="0" smtClean="0"/>
              <a:t>為了行銷，故意參考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把名子取名</a:t>
            </a:r>
            <a:r>
              <a:rPr lang="en-US" altLang="zh-TW" sz="2000" dirty="0" smtClean="0"/>
              <a:t>JavaScript</a:t>
            </a:r>
            <a:endParaRPr lang="en-US" altLang="zh-TW" sz="2000" dirty="0"/>
          </a:p>
          <a:p>
            <a:r>
              <a:rPr lang="zh-TW" altLang="en-US" sz="2000" dirty="0" smtClean="0"/>
              <a:t>目前</a:t>
            </a:r>
            <a:r>
              <a:rPr lang="zh-TW" altLang="en-US" sz="2000" dirty="0"/>
              <a:t>瀏覽器唯一內建程式語言</a:t>
            </a:r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</a:t>
            </a:r>
            <a:r>
              <a:rPr lang="zh-TW" altLang="en-US" dirty="0"/>
              <a:t>型別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5571503" y="1712508"/>
            <a:ext cx="1584176" cy="2092566"/>
            <a:chOff x="5406865" y="1712508"/>
            <a:chExt cx="1584176" cy="2092566"/>
          </a:xfrm>
        </p:grpSpPr>
        <p:grpSp>
          <p:nvGrpSpPr>
            <p:cNvPr id="9" name="群組 8"/>
            <p:cNvGrpSpPr/>
            <p:nvPr/>
          </p:nvGrpSpPr>
          <p:grpSpPr>
            <a:xfrm>
              <a:off x="5406865" y="1712508"/>
              <a:ext cx="1584176" cy="1584176"/>
              <a:chOff x="5220072" y="1491630"/>
              <a:chExt cx="1584176" cy="1584176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220072" y="1491630"/>
                <a:ext cx="1584176" cy="1584176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5307166" y="1976946"/>
                <a:ext cx="140998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Primitive</a:t>
                </a:r>
                <a:b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Types</a:t>
                </a:r>
                <a:endPara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5593659" y="3404964"/>
              <a:ext cx="12105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原始型別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175771" y="1712508"/>
            <a:ext cx="1584176" cy="2092566"/>
            <a:chOff x="2011133" y="1712508"/>
            <a:chExt cx="1584176" cy="2092566"/>
          </a:xfrm>
        </p:grpSpPr>
        <p:grpSp>
          <p:nvGrpSpPr>
            <p:cNvPr id="10" name="群組 9"/>
            <p:cNvGrpSpPr/>
            <p:nvPr/>
          </p:nvGrpSpPr>
          <p:grpSpPr>
            <a:xfrm>
              <a:off x="2011133" y="1712508"/>
              <a:ext cx="1584176" cy="1584176"/>
              <a:chOff x="2915816" y="2463470"/>
              <a:chExt cx="1584176" cy="1584176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2915816" y="2463470"/>
                <a:ext cx="1584176" cy="1584176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002910" y="2948786"/>
                <a:ext cx="140998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Object</a:t>
                </a:r>
                <a:br>
                  <a:rPr lang="en-US" altLang="zh-TW" sz="2000" b="1" dirty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b="1" dirty="0" smtClean="0">
                    <a:solidFill>
                      <a:schemeClr val="accent6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Types</a:t>
                </a:r>
                <a:endPara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2197926" y="3404964"/>
              <a:ext cx="12105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物件型別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物件型</a:t>
            </a:r>
            <a:r>
              <a:rPr lang="zh-TW" altLang="en-US" dirty="0"/>
              <a:t>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zh-TW" altLang="en-US" sz="2000" dirty="0" smtClean="0"/>
              <a:t>陣列</a:t>
            </a:r>
            <a:endParaRPr lang="en-US" altLang="zh-TW" sz="2000" dirty="0" smtClean="0"/>
          </a:p>
          <a:p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 函式</a:t>
            </a:r>
            <a:endParaRPr lang="en-US" altLang="zh-TW" sz="2000" dirty="0" smtClean="0"/>
          </a:p>
          <a:p>
            <a:r>
              <a:rPr lang="en-US" altLang="zh-TW" sz="2000" dirty="0" smtClean="0"/>
              <a:t>object</a:t>
            </a:r>
            <a:r>
              <a:rPr lang="zh-TW" altLang="en-US" sz="2000" dirty="0" smtClean="0"/>
              <a:t> 物件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與原始型別最大</a:t>
            </a:r>
            <a:r>
              <a:rPr lang="zh-TW" altLang="en-US" sz="2000" dirty="0" smtClean="0"/>
              <a:t>差別在於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物件型別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可以自由擴增屬性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何謂</a:t>
            </a:r>
            <a:r>
              <a:rPr lang="zh-TW" altLang="en-US" sz="2000" dirty="0" smtClean="0"/>
              <a:t>屬性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物件章節會介紹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</a:t>
            </a:r>
            <a:r>
              <a:rPr lang="en-US" altLang="zh-TW" dirty="0" smtClean="0"/>
              <a:t>Types</a:t>
            </a:r>
            <a:r>
              <a:rPr lang="zh-TW" altLang="en-US" dirty="0"/>
              <a:t>原始型別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undefined </a:t>
            </a:r>
            <a:r>
              <a:rPr lang="zh-TW" altLang="en-US" sz="2000" dirty="0"/>
              <a:t>未</a:t>
            </a:r>
            <a:r>
              <a:rPr lang="zh-TW" altLang="en-US" sz="2000" dirty="0" smtClean="0"/>
              <a:t>定義</a:t>
            </a:r>
            <a:endParaRPr lang="en-US" altLang="zh-TW" sz="2000" dirty="0" smtClean="0"/>
          </a:p>
          <a:p>
            <a:r>
              <a:rPr lang="en-US" altLang="zh-TW" sz="2000" dirty="0" smtClean="0"/>
              <a:t>null</a:t>
            </a:r>
            <a:r>
              <a:rPr lang="zh-TW" altLang="en-US" sz="2000" dirty="0" smtClean="0"/>
              <a:t> 空</a:t>
            </a:r>
            <a:endParaRPr lang="en-US" altLang="zh-TW" sz="2000" dirty="0" smtClean="0"/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布林</a:t>
            </a:r>
            <a:endParaRPr lang="en-US" altLang="zh-TW" sz="2000" dirty="0" smtClean="0"/>
          </a:p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</a:t>
            </a:r>
            <a:r>
              <a:rPr lang="zh-TW" altLang="en-US" sz="2000" dirty="0" smtClean="0"/>
              <a:t> 數值</a:t>
            </a:r>
            <a:endParaRPr lang="en-US" altLang="zh-TW" sz="2000" dirty="0" smtClean="0"/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未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定義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</a:rPr>
              <a:t>變數的初始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值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既是值也是型別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剛</a:t>
            </a:r>
            <a:r>
              <a:rPr lang="zh-TW" altLang="en-US" sz="2000" dirty="0"/>
              <a:t>宣告的變數在我們賦值之前，其值是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，所以開發者最好不要賦值</a:t>
            </a:r>
            <a:r>
              <a:rPr lang="en-US" altLang="zh-TW" sz="2000" dirty="0"/>
              <a:t>undefined</a:t>
            </a:r>
            <a:r>
              <a:rPr lang="zh-TW" altLang="en-US" sz="2000" dirty="0"/>
              <a:t>給變數。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4499"/>
            <a:ext cx="3952280" cy="20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en-US" altLang="zh-TW" sz="2000" b="1" dirty="0">
                <a:solidFill>
                  <a:srgbClr val="FF0000"/>
                </a:solidFill>
              </a:rPr>
              <a:t>true</a:t>
            </a:r>
            <a:r>
              <a:rPr lang="zh-TW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false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意即是</a:t>
            </a:r>
            <a:r>
              <a:rPr lang="en-US" altLang="zh-TW" sz="2000" dirty="0"/>
              <a:t>/</a:t>
            </a:r>
            <a:r>
              <a:rPr lang="zh-TW" altLang="en-US" sz="2000" dirty="0"/>
              <a:t>否、對</a:t>
            </a:r>
            <a:r>
              <a:rPr lang="en-US" altLang="zh-TW" sz="2000" dirty="0"/>
              <a:t>/</a:t>
            </a:r>
            <a:r>
              <a:rPr lang="zh-TW" altLang="en-US" sz="2000" dirty="0"/>
              <a:t>錯、成立</a:t>
            </a:r>
            <a:r>
              <a:rPr lang="en-US" altLang="zh-TW" sz="2000" dirty="0"/>
              <a:t>/</a:t>
            </a:r>
            <a:r>
              <a:rPr lang="zh-TW" altLang="en-US" sz="2000" dirty="0"/>
              <a:t>不成立。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16" y="2310011"/>
            <a:ext cx="379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數值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JS</a:t>
            </a:r>
            <a:r>
              <a:rPr lang="zh-TW" altLang="en-US" sz="2000" dirty="0"/>
              <a:t>的數字型別只有</a:t>
            </a:r>
            <a:r>
              <a:rPr lang="en-US" altLang="zh-TW" sz="2000" dirty="0"/>
              <a:t>number</a:t>
            </a:r>
            <a:r>
              <a:rPr lang="zh-TW" altLang="en-US" sz="2000" dirty="0"/>
              <a:t>，不像其他程式</a:t>
            </a:r>
            <a:r>
              <a:rPr lang="zh-TW" altLang="en-US" sz="2000" dirty="0" smtClean="0"/>
              <a:t>數值有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整數或其他型態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JS</a:t>
            </a:r>
            <a:r>
              <a:rPr lang="zh-TW" altLang="en-US" sz="2000" dirty="0"/>
              <a:t>的</a:t>
            </a:r>
            <a:r>
              <a:rPr lang="en-US" altLang="zh-TW" sz="2000" dirty="0"/>
              <a:t>number</a:t>
            </a:r>
            <a:r>
              <a:rPr lang="zh-TW" altLang="en-US" sz="2000" dirty="0"/>
              <a:t>是浮點數，表示</a:t>
            </a:r>
            <a:r>
              <a:rPr lang="en-US" altLang="zh-TW" sz="2000" dirty="0"/>
              <a:t>(</a:t>
            </a:r>
            <a:r>
              <a:rPr lang="zh-TW" altLang="en-US" sz="2000" dirty="0"/>
              <a:t>實際上</a:t>
            </a:r>
            <a:r>
              <a:rPr lang="en-US" altLang="zh-TW" sz="2000" dirty="0"/>
              <a:t>)</a:t>
            </a:r>
            <a:r>
              <a:rPr lang="zh-TW" altLang="en-US" sz="2000" dirty="0"/>
              <a:t>有小數點跟在後面。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54" y="2409427"/>
            <a:ext cx="4087516" cy="260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494"/>
            <a:ext cx="3876865" cy="4605362"/>
          </a:xfrm>
        </p:spPr>
      </p:pic>
    </p:spTree>
    <p:extLst>
      <p:ext uri="{BB962C8B-B14F-4D97-AF65-F5344CB8AC3E}">
        <p14:creationId xmlns:p14="http://schemas.microsoft.com/office/powerpoint/2010/main" val="162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空</a:t>
            </a:r>
            <a:r>
              <a:rPr lang="zh-TW" altLang="en-US" sz="2000" b="1" dirty="0">
                <a:solidFill>
                  <a:srgbClr val="FF0000"/>
                </a:solidFill>
              </a:rPr>
              <a:t>值，既是值也是型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開發</a:t>
            </a:r>
            <a:r>
              <a:rPr lang="zh-TW" altLang="en-US" sz="2000" dirty="0"/>
              <a:t>者在宣告變數並要先表示這個變數沒有值時，可以賦值</a:t>
            </a:r>
            <a:r>
              <a:rPr lang="en-US" altLang="zh-TW" sz="2000" dirty="0" smtClean="0"/>
              <a:t>null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35932"/>
            <a:ext cx="3695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null</a:t>
            </a:r>
            <a:r>
              <a:rPr lang="zh-TW" altLang="en-US" dirty="0"/>
              <a:t>、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的差異</a:t>
            </a:r>
            <a:r>
              <a:rPr lang="en-US" altLang="zh-TW" dirty="0" smtClean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8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/>
          <a:lstStyle/>
          <a:p>
            <a:r>
              <a:rPr lang="en-US" altLang="zh-TW" sz="1800" dirty="0"/>
              <a:t>undefined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(</a:t>
            </a:r>
            <a:r>
              <a:rPr lang="zh-TW" altLang="en-US" sz="1800" dirty="0"/>
              <a:t>此變數</a:t>
            </a:r>
            <a:r>
              <a:rPr lang="en-US" altLang="zh-TW" sz="1800" dirty="0"/>
              <a:t>) </a:t>
            </a:r>
            <a:r>
              <a:rPr lang="zh-TW" altLang="en-US" sz="1800" dirty="0"/>
              <a:t>還沒有給值，</a:t>
            </a:r>
            <a:r>
              <a:rPr lang="zh-TW" altLang="en-US" sz="1800" dirty="0" smtClean="0"/>
              <a:t>所以</a:t>
            </a:r>
            <a:r>
              <a:rPr lang="en-US" altLang="zh-TW" sz="1800" dirty="0" smtClean="0"/>
              <a:t>JavaScript</a:t>
            </a:r>
            <a:r>
              <a:rPr lang="zh-TW" altLang="en-US" sz="1800" dirty="0" smtClean="0"/>
              <a:t>預設其型別與值是</a:t>
            </a:r>
            <a:r>
              <a:rPr lang="en-US" altLang="zh-TW" sz="1800" dirty="0" smtClean="0"/>
              <a:t>undefined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  <a:p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用</a:t>
            </a:r>
            <a:r>
              <a:rPr lang="zh-TW" altLang="en-US" sz="1800" dirty="0" smtClean="0"/>
              <a:t>來表示變數現在空空的沒有值，</a:t>
            </a:r>
            <a:r>
              <a:rPr lang="zh-TW" altLang="en-US" sz="1800" dirty="0"/>
              <a:t>其型別與</a:t>
            </a:r>
            <a:r>
              <a:rPr lang="zh-TW" altLang="en-US" sz="1800" dirty="0" smtClean="0"/>
              <a:t>值</a:t>
            </a:r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 smtClean="0"/>
              <a:t>0</a:t>
            </a:r>
          </a:p>
          <a:p>
            <a:pPr marL="0" indent="0">
              <a:buNone/>
            </a:pPr>
            <a:r>
              <a:rPr lang="zh-TW" altLang="en-US" sz="1800" dirty="0" smtClean="0"/>
              <a:t>代表型別是</a:t>
            </a:r>
            <a:r>
              <a:rPr lang="en-US" altLang="zh-TW" sz="1800" dirty="0" smtClean="0"/>
              <a:t>number</a:t>
            </a:r>
            <a:r>
              <a:rPr lang="zh-TW" altLang="en-US" sz="1800" dirty="0" smtClean="0"/>
              <a:t>，其值為</a:t>
            </a:r>
            <a:r>
              <a:rPr lang="en-US" altLang="zh-TW" sz="1800" dirty="0" smtClean="0"/>
              <a:t>0</a:t>
            </a:r>
            <a:r>
              <a:rPr lang="zh-TW" altLang="en-US" sz="1800" dirty="0" smtClean="0"/>
              <a:t>，並不是什麼都沒有。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5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版本更替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sz="2000" dirty="0" smtClean="0"/>
              <a:t>由</a:t>
            </a:r>
            <a:r>
              <a:rPr lang="en-US" altLang="zh-TW" sz="2000" b="1" dirty="0" smtClean="0"/>
              <a:t>ECMA</a:t>
            </a:r>
            <a:r>
              <a:rPr lang="zh-TW" altLang="en-US" sz="2000" b="1" dirty="0" smtClean="0"/>
              <a:t>國際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前身為歐洲</a:t>
            </a:r>
            <a:r>
              <a:rPr lang="zh-TW" altLang="en-US" sz="2000" dirty="0"/>
              <a:t>計算機製造商</a:t>
            </a:r>
            <a:r>
              <a:rPr lang="zh-TW" altLang="en-US" sz="2000" dirty="0" smtClean="0"/>
              <a:t>協會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統一規格</a:t>
            </a:r>
            <a:endParaRPr lang="en-US" altLang="zh-TW" sz="2000" dirty="0" smtClean="0"/>
          </a:p>
          <a:p>
            <a:r>
              <a:rPr lang="en-US" altLang="zh-TW" sz="2000" dirty="0" smtClean="0"/>
              <a:t>2009</a:t>
            </a:r>
            <a:r>
              <a:rPr lang="zh-TW" altLang="en-US" sz="2000" dirty="0" smtClean="0"/>
              <a:t>發布</a:t>
            </a:r>
            <a:r>
              <a:rPr lang="en-US" altLang="zh-TW" sz="2000" dirty="0" smtClean="0"/>
              <a:t> ECMAScript 5</a:t>
            </a:r>
          </a:p>
          <a:p>
            <a:r>
              <a:rPr lang="en-US" altLang="zh-TW" sz="2000" dirty="0" smtClean="0"/>
              <a:t>2015</a:t>
            </a:r>
            <a:r>
              <a:rPr lang="zh-TW" altLang="en-US" sz="2000" dirty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6</a:t>
            </a:r>
          </a:p>
          <a:p>
            <a:r>
              <a:rPr lang="zh-TW" altLang="en-US" sz="2000" dirty="0" smtClean="0"/>
              <a:t>目前最新版是</a:t>
            </a:r>
            <a:r>
              <a:rPr lang="en-US" altLang="zh-TW" sz="2000" dirty="0" smtClean="0"/>
              <a:t>2017</a:t>
            </a:r>
            <a:r>
              <a:rPr lang="zh-TW" altLang="en-US" sz="2000" dirty="0" smtClean="0"/>
              <a:t>發布的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7</a:t>
            </a:r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268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3518"/>
            <a:ext cx="4166982" cy="4294357"/>
          </a:xfrm>
        </p:spPr>
      </p:pic>
    </p:spTree>
    <p:extLst>
      <p:ext uri="{BB962C8B-B14F-4D97-AF65-F5344CB8AC3E}">
        <p14:creationId xmlns:p14="http://schemas.microsoft.com/office/powerpoint/2010/main" val="41301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字串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由文字組成</a:t>
            </a:r>
            <a:r>
              <a:rPr lang="zh-TW" altLang="en-US" sz="2000" dirty="0"/>
              <a:t>，可以用</a:t>
            </a:r>
            <a:r>
              <a:rPr lang="zh-TW" altLang="en-US" sz="2000" dirty="0" smtClean="0"/>
              <a:t>單引號</a:t>
            </a:r>
            <a:r>
              <a:rPr lang="en-US" altLang="zh-TW" sz="2000" dirty="0" smtClean="0"/>
              <a:t>'</a:t>
            </a:r>
            <a:r>
              <a:rPr lang="zh-TW" altLang="en-US" sz="2000" dirty="0" smtClean="0"/>
              <a:t>或雙引號</a:t>
            </a:r>
            <a:r>
              <a:rPr lang="en-US" altLang="zh-TW" sz="2000" dirty="0" smtClean="0"/>
              <a:t>"</a:t>
            </a:r>
            <a:r>
              <a:rPr lang="zh-TW" altLang="en-US" sz="2000" dirty="0" smtClean="0"/>
              <a:t>來包著表示</a:t>
            </a:r>
            <a:r>
              <a:rPr lang="zh-TW" altLang="en-US" sz="2000" dirty="0"/>
              <a:t>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9702"/>
            <a:ext cx="40767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b="0" dirty="0"/>
              <a:t>"1000"</a:t>
            </a:r>
            <a:r>
              <a:rPr lang="zh-TW" altLang="en-US" b="0" dirty="0"/>
              <a:t> 和 </a:t>
            </a:r>
            <a:r>
              <a:rPr lang="en-US" altLang="zh-TW" b="0" dirty="0"/>
              <a:t>1000</a:t>
            </a:r>
            <a:r>
              <a:rPr lang="zh-TW" altLang="en-US" b="0" dirty="0"/>
              <a:t> 一樣嗎</a:t>
            </a:r>
            <a:r>
              <a:rPr lang="en-US" altLang="zh-TW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96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03695"/>
              </p:ext>
            </p:extLst>
          </p:nvPr>
        </p:nvGraphicFramePr>
        <p:xfrm>
          <a:off x="1475656" y="1059582"/>
          <a:ext cx="6624736" cy="26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32"/>
                <a:gridCol w="756760"/>
                <a:gridCol w="1152128"/>
                <a:gridCol w="1440160"/>
                <a:gridCol w="2304256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1+1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15/3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餘數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1022"/>
              </p:ext>
            </p:extLst>
          </p:nvPr>
        </p:nvGraphicFramePr>
        <p:xfrm>
          <a:off x="611560" y="1203598"/>
          <a:ext cx="7992888" cy="205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0080"/>
                <a:gridCol w="1224136"/>
                <a:gridCol w="1772174"/>
                <a:gridCol w="2404290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右至左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1;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賦值給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</a:p>
                    <a:p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記憶體位置賦予給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a)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2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存取物件屬性值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{d:100};</a:t>
                      </a:r>
                    </a:p>
                    <a:p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console.log(</a:t>
                      </a:r>
                      <a:r>
                        <a:rPr lang="en-US" altLang="zh-TW" sz="1400" b="1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d.a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);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存取物件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的屬性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40871"/>
              </p:ext>
            </p:extLst>
          </p:nvPr>
        </p:nvGraphicFramePr>
        <p:xfrm>
          <a:off x="827584" y="1059582"/>
          <a:ext cx="7488832" cy="22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28"/>
                <a:gridCol w="756760"/>
                <a:gridCol w="1152128"/>
                <a:gridCol w="1728192"/>
                <a:gridCol w="2016224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 !==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771800" y="3972411"/>
            <a:ext cx="38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自動轉換型別的陷阱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常搞混的</a:t>
            </a:r>
            <a:r>
              <a:rPr lang="en-US" altLang="zh-TW" dirty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賦值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jQuery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 smtClean="0"/>
              <a:t>只要看到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符號，一律理解成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C00000"/>
                </a:solidFill>
              </a:rPr>
              <a:t>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右邊的東西賦予給左邊的東西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</a:t>
            </a:r>
            <a:r>
              <a:rPr lang="zh-TW" altLang="en-US" dirty="0" smtClean="0">
                <a:solidFill>
                  <a:srgbClr val="C00000"/>
                </a:solidFill>
              </a:rPr>
              <a:t>寬鬆比較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左邊值與右邊值進行相等比較並回傳布林值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6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的特性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 anchor="ctr">
            <a:normAutofit/>
          </a:bodyPr>
          <a:lstStyle/>
          <a:p>
            <a:r>
              <a:rPr lang="zh-TW" altLang="en-US" sz="2000" dirty="0" smtClean="0"/>
              <a:t>弱型別，撰寫時不須宣告資料型態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型別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自動轉型</a:t>
            </a:r>
            <a:endParaRPr lang="en-US" altLang="zh-TW" sz="2000" dirty="0" smtClean="0"/>
          </a:p>
          <a:p>
            <a:r>
              <a:rPr lang="zh-TW" altLang="en-US" sz="2000" dirty="0" smtClean="0"/>
              <a:t>宿主特性：只能運行在使用者的瀏覽器上</a:t>
            </a:r>
            <a:endParaRPr lang="en-US" altLang="zh-TW" sz="2000" dirty="0" smtClean="0"/>
          </a:p>
          <a:p>
            <a:r>
              <a:rPr lang="zh-TW" altLang="en-US" sz="2000" dirty="0" smtClean="0"/>
              <a:t>可以操控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、取得使用者在網頁的輸入資料</a:t>
            </a:r>
            <a:endParaRPr lang="en-US" altLang="zh-TW" sz="20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971600" y="4774168"/>
            <a:ext cx="7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衍生：使用</a:t>
            </a:r>
            <a:r>
              <a:rPr lang="en-US" altLang="zh-TW" dirty="0"/>
              <a:t>google V8</a:t>
            </a:r>
            <a:r>
              <a:rPr lang="zh-TW" altLang="en-US" dirty="0"/>
              <a:t>引擎擴充的</a:t>
            </a:r>
            <a:r>
              <a:rPr lang="en-US" altLang="zh-TW" dirty="0"/>
              <a:t>JavaScript</a:t>
            </a:r>
            <a:r>
              <a:rPr lang="zh-TW" altLang="en-US" dirty="0"/>
              <a:t>，打破平台限制的</a:t>
            </a:r>
            <a:r>
              <a:rPr lang="en-US" altLang="zh-TW" dirty="0">
                <a:hlinkClick r:id="rId3"/>
              </a:rPr>
              <a:t>node.js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</a:t>
            </a:r>
            <a:r>
              <a:rPr lang="zh-TW" altLang="en-US" dirty="0">
                <a:solidFill>
                  <a:srgbClr val="C00000"/>
                </a:solidFill>
              </a:rPr>
              <a:t>嚴格</a:t>
            </a:r>
            <a:r>
              <a:rPr lang="zh-TW" altLang="en-US" dirty="0" smtClean="0">
                <a:solidFill>
                  <a:srgbClr val="C00000"/>
                </a:solidFill>
              </a:rPr>
              <a:t>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===</a:t>
            </a:r>
            <a:r>
              <a:rPr lang="zh-TW" altLang="en-US" sz="2000" dirty="0" smtClean="0"/>
              <a:t>左邊值與右邊值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嚴格相等比較</a:t>
            </a:r>
            <a:r>
              <a:rPr lang="zh-TW" altLang="en-US" sz="2000" dirty="0" smtClean="0"/>
              <a:t>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不會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88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運算子有分執行優先度</a:t>
            </a:r>
            <a:endParaRPr lang="en-US" altLang="zh-TW" sz="2000" dirty="0" smtClean="0"/>
          </a:p>
          <a:p>
            <a:r>
              <a:rPr lang="zh-TW" altLang="en-US" sz="2000" dirty="0" smtClean="0"/>
              <a:t>運算子</a:t>
            </a:r>
            <a:r>
              <a:rPr lang="zh-TW" altLang="en-US" sz="2000" dirty="0"/>
              <a:t>優先性高先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r>
              <a:rPr lang="zh-TW" altLang="en-US" sz="2000" dirty="0"/>
              <a:t>運算子優先</a:t>
            </a:r>
            <a:r>
              <a:rPr lang="zh-TW" altLang="en-US" sz="2000" dirty="0" smtClean="0"/>
              <a:t>性相同，由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相依順序</a:t>
            </a:r>
            <a:r>
              <a:rPr lang="zh-TW" altLang="en-US" sz="2000" dirty="0" smtClean="0"/>
              <a:t>決定執行方向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1800" dirty="0" smtClean="0"/>
              <a:t>小提醒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=</a:t>
            </a:r>
            <a:r>
              <a:rPr lang="zh-TW" altLang="en-US" sz="1800" dirty="0" smtClean="0"/>
              <a:t>運算子優先性很低，低於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 、 *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 、 </a:t>
            </a:r>
            <a:r>
              <a:rPr lang="en-US" altLang="zh-TW" sz="1800" dirty="0"/>
              <a:t>%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===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!==…..</a:t>
            </a:r>
            <a:r>
              <a:rPr lang="zh-TW" altLang="en-US" sz="1800" dirty="0" smtClean="0"/>
              <a:t>等等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完整運算子優先性表格：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goo.gl/T3WfoV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說說這段程式碼的執行順序１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9702"/>
            <a:ext cx="4634044" cy="13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順序２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9662"/>
            <a:ext cx="4009623" cy="18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順序３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5646"/>
            <a:ext cx="4540697" cy="18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自己定義的程式包</a:t>
            </a:r>
            <a:endParaRPr lang="en-US" altLang="zh-TW" sz="2000" dirty="0" smtClean="0"/>
          </a:p>
          <a:p>
            <a:r>
              <a:rPr lang="zh-TW" altLang="en-US" sz="2000" dirty="0" smtClean="0"/>
              <a:t>可重複呼叫使用</a:t>
            </a:r>
            <a:endParaRPr lang="en-US" altLang="zh-TW" sz="2000" dirty="0" smtClean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式內可以放欲執行</a:t>
            </a:r>
            <a:r>
              <a:rPr lang="zh-TW" altLang="en-US" sz="2000" dirty="0"/>
              <a:t>的程式碼</a:t>
            </a:r>
            <a:endParaRPr lang="en-US" altLang="zh-TW" sz="2000" dirty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內</a:t>
            </a:r>
            <a:r>
              <a:rPr lang="zh-TW" altLang="en-US" sz="2000" dirty="0" smtClean="0"/>
              <a:t>可以</a:t>
            </a:r>
            <a:r>
              <a:rPr lang="zh-TW" altLang="en-US" sz="2000" dirty="0"/>
              <a:t>宣告變數</a:t>
            </a:r>
            <a:r>
              <a:rPr lang="en-US" altLang="zh-TW" sz="2000" dirty="0"/>
              <a:t>(</a:t>
            </a:r>
            <a:r>
              <a:rPr lang="zh-TW" altLang="en-US" sz="2000" dirty="0"/>
              <a:t>區域變數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式可以接收外部程式傳遞的參數</a:t>
            </a:r>
            <a:endParaRPr lang="en-US" altLang="zh-TW" sz="2000" dirty="0" smtClean="0"/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式可以使用外部程式的變數、函式</a:t>
            </a:r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8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區分成三種</a:t>
            </a:r>
            <a:endParaRPr lang="en-US" altLang="zh-TW" sz="2000" dirty="0" smtClean="0"/>
          </a:p>
          <a:p>
            <a:r>
              <a:rPr lang="zh-TW" altLang="en-US" sz="2000" dirty="0" smtClean="0"/>
              <a:t>函式陳述式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Statement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表達式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Expression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立即執行函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式： 簡稱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</a:rPr>
              <a:t>IIFE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全名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Immediately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Invoked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函式關鍵字   </a:t>
            </a:r>
            <a:r>
              <a:rPr lang="zh-TW" altLang="en-US" sz="2400" b="1" dirty="0">
                <a:solidFill>
                  <a:srgbClr val="C00000"/>
                </a:solidFill>
              </a:rPr>
              <a:t>函式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729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好呦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06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函式名稱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986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108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51920" y="2211710"/>
            <a:ext cx="973188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69557" y="2211710"/>
            <a:ext cx="391666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05737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89301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/>
              <a:t>= 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</a:rPr>
              <a:t>式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38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</a:rPr>
              <a:t>sayHi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TW" sz="2400" b="1" dirty="0" smtClean="0"/>
              <a:t>=</a:t>
            </a:r>
            <a:r>
              <a:rPr lang="zh-TW" altLang="en-US" sz="2400" b="1" dirty="0">
                <a:solidFill>
                  <a:srgbClr val="00B050"/>
                </a:solidFill>
              </a:rPr>
              <a:t>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function </a:t>
            </a:r>
            <a:r>
              <a:rPr lang="en-US" altLang="zh-TW" sz="2400" b="1" dirty="0" smtClean="0"/>
              <a:t>(){</a:t>
            </a:r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晚上好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199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000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942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zh-TW" altLang="en-US" dirty="0"/>
              <a:t>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76675" y="2211710"/>
            <a:ext cx="897411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93019" y="2211710"/>
            <a:ext cx="323755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982968" y="2566742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510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zh-TW" altLang="en-US" dirty="0"/>
              <a:t>陳述</a:t>
            </a:r>
            <a:r>
              <a:rPr lang="zh-TW" altLang="en-US" dirty="0" smtClean="0"/>
              <a:t>式與表達式的差異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25474"/>
              </p:ext>
            </p:extLst>
          </p:nvPr>
        </p:nvGraphicFramePr>
        <p:xfrm>
          <a:off x="1619672" y="1131590"/>
          <a:ext cx="5908973" cy="303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93"/>
                <a:gridCol w="1948593"/>
                <a:gridCol w="2011787"/>
              </a:tblGrid>
              <a:tr h="402373">
                <a:tc>
                  <a:txBody>
                    <a:bodyPr/>
                    <a:lstStyle/>
                    <a:p>
                      <a:endParaRPr lang="zh-TW" altLang="en-US" sz="1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函式陳述式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函式表達式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函式命名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需有名子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匿名函式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透過函式的名子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透過變數的名子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函式本身可以當成值賦值給變數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函式本身可以當成值傳給其他程式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函式內的變數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區域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在函式內宣告的變數，即是區域變數。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只要是函式，都可以在函式內宣告變數。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區域變數只</a:t>
            </a:r>
            <a:r>
              <a:rPr lang="zh-TW" altLang="en-US" sz="2000" dirty="0" smtClean="0"/>
              <a:t>存在該函式內，不同函式內的變數彼此獨立。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區域變數可</a:t>
            </a:r>
            <a:r>
              <a:rPr lang="zh-TW" altLang="en-US" sz="2000" dirty="0" smtClean="0"/>
              <a:t>與函式外變數取相同名子，彼此互不影響。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區域變數一定</a:t>
            </a:r>
            <a:r>
              <a:rPr lang="zh-TW" altLang="en-US" sz="2000" dirty="0" smtClean="0"/>
              <a:t>要使用</a:t>
            </a:r>
            <a:r>
              <a:rPr lang="zh-TW" altLang="en-US" sz="2000" b="1" dirty="0">
                <a:solidFill>
                  <a:srgbClr val="C00000"/>
                </a:solidFill>
              </a:rPr>
              <a:t>宣告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關鍵字</a:t>
            </a:r>
            <a:r>
              <a:rPr lang="zh-TW" altLang="en-US" sz="2000" dirty="0" smtClean="0"/>
              <a:t>宣告，否則會變全域變數。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362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898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smtClean="0"/>
              <a:t>1.Visual </a:t>
            </a:r>
            <a:r>
              <a:rPr lang="en-US" altLang="zh-TW" sz="2800" b="1" dirty="0" smtClean="0"/>
              <a:t>Studio Code</a:t>
            </a:r>
            <a:r>
              <a:rPr lang="zh-TW" altLang="en-US" sz="2800" b="1" dirty="0"/>
              <a:t>編輯器</a:t>
            </a:r>
            <a:endParaRPr lang="en-US" altLang="zh-TW" sz="2800" b="1" dirty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2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5566"/>
            <a:ext cx="47244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28724"/>
            <a:ext cx="45434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186779" y="402332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外部</a:t>
            </a:r>
            <a:r>
              <a:rPr lang="zh-TW" altLang="en-US" dirty="0"/>
              <a:t>查找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552" y="1275606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000" dirty="0" smtClean="0"/>
              <a:t>當</a:t>
            </a:r>
            <a:r>
              <a:rPr lang="zh-TW" altLang="en-US" sz="2000" dirty="0"/>
              <a:t>函式內找不到指定的區域</a:t>
            </a:r>
            <a:r>
              <a:rPr lang="zh-TW" altLang="en-US" sz="2000" dirty="0" smtClean="0"/>
              <a:t>變數</a:t>
            </a:r>
            <a:endParaRPr lang="en-US" altLang="zh-TW" sz="2000" dirty="0" smtClean="0"/>
          </a:p>
          <a:p>
            <a:pPr marL="0" indent="0" algn="ctr">
              <a:buNone/>
            </a:pPr>
            <a:r>
              <a:rPr lang="zh-TW" altLang="en-US" sz="2000" dirty="0" smtClean="0"/>
              <a:t>函</a:t>
            </a:r>
            <a:r>
              <a:rPr lang="zh-TW" altLang="en-US" sz="2000" dirty="0"/>
              <a:t>式</a:t>
            </a:r>
            <a:r>
              <a:rPr lang="zh-TW" altLang="en-US" sz="2000" dirty="0" smtClean="0"/>
              <a:t>會向函式外的程式查找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7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/>
          <p:nvPr/>
        </p:nvSpPr>
        <p:spPr>
          <a:xfrm rot="7419895">
            <a:off x="4361038" y="2189842"/>
            <a:ext cx="372947" cy="107704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只要是函式都可以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從函式外傳遞參數進函式內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參數命名與變數命名規範相同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參數只存在函式內且不影響函式外變數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傳遞參數與呼叫函式</a:t>
            </a:r>
            <a:r>
              <a:rPr lang="zh-TW" altLang="en-US" sz="2000" b="1" dirty="0">
                <a:solidFill>
                  <a:srgbClr val="C00000"/>
                </a:solidFill>
              </a:rPr>
              <a:t>一起執行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呼叫函式為傳遞參數，參數在函式內為</a:t>
            </a:r>
            <a:r>
              <a:rPr lang="en-US" altLang="zh-TW" sz="2000" b="1" dirty="0">
                <a:solidFill>
                  <a:srgbClr val="C00000"/>
                </a:solidFill>
              </a:rPr>
              <a:t>undefined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0032" y="843558"/>
            <a:ext cx="4104456" cy="3096344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1600" b="1" dirty="0" smtClean="0"/>
              <a:t>函式表達式</a:t>
            </a:r>
            <a:endParaRPr lang="en-US" altLang="zh-TW" sz="1600" b="1" dirty="0" smtClean="0"/>
          </a:p>
          <a:p>
            <a:pPr marL="0" indent="0">
              <a:buNone/>
            </a:pPr>
            <a:endParaRPr lang="en-US" altLang="zh-TW" sz="1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/>
              <a:t>=  </a:t>
            </a:r>
            <a:r>
              <a:rPr lang="zh-TW" altLang="en-US" sz="2400" b="1" dirty="0">
                <a:solidFill>
                  <a:srgbClr val="00B050"/>
                </a:solidFill>
              </a:rPr>
              <a:t>函式關鍵字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參數</a:t>
            </a:r>
            <a:r>
              <a:rPr lang="en-US" altLang="zh-TW" sz="2400" b="1" dirty="0" smtClean="0"/>
              <a:t>){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 smtClean="0"/>
              <a:t>    運用</a:t>
            </a:r>
            <a:r>
              <a:rPr lang="zh-TW" altLang="en-US" sz="2400" b="1" dirty="0"/>
              <a:t>這個參數做一些事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;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76300" y="1491630"/>
            <a:ext cx="4276580" cy="229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陳述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式關鍵字  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pPr>
              <a:spcBef>
                <a:spcPct val="200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運用這個參數做一些事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>
              <a:spcBef>
                <a:spcPct val="20000"/>
              </a:spcBef>
            </a:pP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2880" y="699542"/>
            <a:ext cx="45719" cy="39604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75606"/>
            <a:ext cx="4104456" cy="332246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/>
              <a:t>("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!");</a:t>
            </a:r>
            <a:endParaRPr lang="en-US" altLang="zh-TW" sz="24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148064" y="1091530"/>
            <a:ext cx="4104456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 err="1" smtClean="0"/>
              <a:t>var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 yes = 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Font typeface="Arial" pitchFamily="34" charset="0"/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Font typeface="Arial" pitchFamily="34" charset="0"/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en-US" altLang="zh-TW" sz="2400" b="1" dirty="0"/>
              <a:t>yes</a:t>
            </a:r>
            <a:r>
              <a:rPr lang="en-US" altLang="zh-TW" sz="2400" b="1" dirty="0" smtClean="0"/>
              <a:t>);</a:t>
            </a:r>
            <a:endParaRPr lang="en-US" altLang="zh-TW" sz="2400" dirty="0" smtClean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以函</a:t>
            </a:r>
            <a:r>
              <a:rPr lang="zh-TW" altLang="en-US" dirty="0"/>
              <a:t>式陳述</a:t>
            </a:r>
            <a:r>
              <a:rPr lang="zh-TW" altLang="en-US" dirty="0" smtClean="0"/>
              <a:t>式為例</a:t>
            </a:r>
            <a:r>
              <a:rPr lang="en-US" altLang="zh-TW" dirty="0" smtClean="0"/>
              <a:t>-</a:t>
            </a:r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</a:t>
            </a:r>
            <a:r>
              <a:rPr lang="zh-TW" altLang="en-US" dirty="0" smtClean="0"/>
              <a:t>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利用函式</a:t>
            </a:r>
            <a:r>
              <a:rPr lang="zh-TW" altLang="en-US" sz="1800" b="1" dirty="0"/>
              <a:t>陳述</a:t>
            </a:r>
            <a:r>
              <a:rPr lang="zh-TW" altLang="en-US" sz="1800" b="1" dirty="0" smtClean="0"/>
              <a:t>式或</a:t>
            </a:r>
            <a:r>
              <a:rPr lang="zh-TW" altLang="en-US" sz="1800" dirty="0"/>
              <a:t>函式</a:t>
            </a:r>
            <a:r>
              <a:rPr lang="zh-TW" altLang="en-US" sz="1800" b="1" dirty="0" smtClean="0"/>
              <a:t>表達式</a:t>
            </a:r>
            <a:r>
              <a:rPr lang="zh-TW" altLang="en-US" sz="1800" dirty="0"/>
              <a:t>寫個</a:t>
            </a:r>
            <a:r>
              <a:rPr lang="zh-TW" altLang="en-US" sz="1800" dirty="0" smtClean="0"/>
              <a:t>練習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sz="1800" dirty="0" smtClean="0"/>
              <a:t>假設目前美元比台幣為</a:t>
            </a:r>
            <a:r>
              <a:rPr lang="en-US" altLang="zh-TW" sz="1800" dirty="0" smtClean="0"/>
              <a:t>30</a:t>
            </a:r>
            <a:r>
              <a:rPr lang="zh-TW" altLang="en-US" sz="1800" dirty="0" smtClean="0"/>
              <a:t>比</a:t>
            </a:r>
            <a:r>
              <a:rPr lang="en-US" altLang="zh-TW" sz="1800" dirty="0" smtClean="0"/>
              <a:t>1</a:t>
            </a:r>
          </a:p>
          <a:p>
            <a:endParaRPr lang="en-US" altLang="zh-TW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0839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dirty="0" smtClean="0"/>
              <a:t>2.Google </a:t>
            </a:r>
            <a:r>
              <a:rPr lang="en-US" altLang="zh-TW" sz="2800" b="1" dirty="0"/>
              <a:t>Chrome</a:t>
            </a:r>
            <a:r>
              <a:rPr lang="zh-TW" altLang="en-US" sz="2800" b="1" dirty="0"/>
              <a:t> 開發人員</a:t>
            </a:r>
            <a:r>
              <a:rPr lang="zh-TW" altLang="en-US" sz="2800" b="1" dirty="0" smtClean="0"/>
              <a:t>工具</a:t>
            </a:r>
            <a:endParaRPr lang="en-US" altLang="zh-TW" sz="2800" b="1" dirty="0" smtClean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 algn="ctr">
              <a:buNone/>
            </a:pPr>
            <a:r>
              <a:rPr lang="zh-TW" altLang="en-US" sz="1600" dirty="0" smtClean="0"/>
              <a:t>瀏覽器右鍵檢查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選擇</a:t>
            </a:r>
            <a:r>
              <a:rPr lang="en-US" altLang="zh-TW" sz="1600" dirty="0" smtClean="0"/>
              <a:t>console</a:t>
            </a:r>
          </a:p>
          <a:p>
            <a:pPr marL="0" indent="0" algn="ctr">
              <a:buNone/>
            </a:pPr>
            <a:r>
              <a:rPr lang="en-US" altLang="zh-TW" sz="1600" dirty="0" smtClean="0"/>
              <a:t>JavaScript</a:t>
            </a:r>
            <a:r>
              <a:rPr lang="zh-TW" altLang="en-US" sz="1600" dirty="0" smtClean="0"/>
              <a:t>程式碼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console.log</a:t>
            </a:r>
            <a:r>
              <a:rPr lang="en-US" altLang="zh-TW" sz="1600" b="1" dirty="0">
                <a:solidFill>
                  <a:srgbClr val="C00000"/>
                </a:solidFill>
              </a:rPr>
              <a:t>(</a:t>
            </a:r>
            <a:r>
              <a:rPr lang="zh-TW" altLang="en-US" sz="1600" b="1" dirty="0">
                <a:solidFill>
                  <a:srgbClr val="002060"/>
                </a:solidFill>
              </a:rPr>
              <a:t>值</a:t>
            </a:r>
            <a:r>
              <a:rPr lang="en-US" altLang="zh-TW" sz="1600" b="1" dirty="0">
                <a:solidFill>
                  <a:srgbClr val="C00000"/>
                </a:solidFill>
              </a:rPr>
              <a:t>)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61652" y="1270156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zh-TW" altLang="en-US" sz="2000" b="1" dirty="0">
                <a:solidFill>
                  <a:srgbClr val="C00000"/>
                </a:solidFill>
              </a:rPr>
              <a:t>布林值</a:t>
            </a:r>
            <a:r>
              <a:rPr lang="en-US" altLang="zh-TW" sz="2000" b="1" dirty="0" err="1">
                <a:solidFill>
                  <a:srgbClr val="C00000"/>
                </a:solidFill>
              </a:rPr>
              <a:t>boolean</a:t>
            </a:r>
            <a:r>
              <a:rPr lang="en-US" altLang="zh-TW" sz="2000" dirty="0"/>
              <a:t> ){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條件成立</a:t>
            </a:r>
            <a:r>
              <a:rPr lang="zh-TW" altLang="en-US" sz="2000" dirty="0"/>
              <a:t>時執行的程式碼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71800" y="4362398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只要</a:t>
            </a:r>
            <a:r>
              <a:rPr lang="en-US" altLang="zh-TW" dirty="0" smtClean="0"/>
              <a:t>if</a:t>
            </a:r>
            <a:r>
              <a:rPr lang="zh-TW" altLang="en-US" dirty="0" smtClean="0"/>
              <a:t>括弧內的值為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zh-TW" altLang="en-US" dirty="0" smtClean="0"/>
              <a:t>型別的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花括弧內的程式碼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1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=== 10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 smtClean="0"/>
              <a:t>    console.log(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if</a:t>
            </a:r>
            <a:r>
              <a:rPr lang="zh-TW" altLang="en-US" sz="2000" dirty="0" smtClean="0"/>
              <a:t>流程</a:t>
            </a:r>
            <a:r>
              <a:rPr lang="zh-TW" altLang="en-US" sz="2000" dirty="0"/>
              <a:t>成立</a:t>
            </a:r>
            <a:r>
              <a:rPr lang="en-US" altLang="zh-TW" sz="2000" dirty="0" smtClean="0"/>
              <a:t>")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45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!== 5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7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自動轉型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console.log("if</a:t>
            </a:r>
            <a:r>
              <a:rPr lang="zh-TW" altLang="en-US" sz="2000" dirty="0"/>
              <a:t>流程成立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63688" y="4200425"/>
            <a:ext cx="612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自動</a:t>
            </a:r>
            <a:r>
              <a:rPr lang="zh-TW" altLang="en-US" dirty="0" smtClean="0"/>
              <a:t>轉型：只要</a:t>
            </a:r>
            <a:r>
              <a:rPr lang="en-US" altLang="zh-TW" dirty="0" smtClean="0"/>
              <a:t>if</a:t>
            </a:r>
            <a:r>
              <a:rPr lang="zh-TW" altLang="en-US" dirty="0" smtClean="0"/>
              <a:t>括弧內的東西有值存在，就會轉型成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undefined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、空字串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會被判斷成</a:t>
            </a:r>
            <a:r>
              <a:rPr lang="en-US" altLang="zh-TW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//</a:t>
            </a:r>
            <a:r>
              <a:rPr lang="zh-TW" altLang="en-US" sz="2000" dirty="0" smtClean="0"/>
              <a:t>條件成立時執行的程式碼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 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條件不成立執行</a:t>
            </a:r>
            <a:r>
              <a:rPr lang="zh-TW" altLang="en-US" sz="2000" dirty="0"/>
              <a:t>的程式碼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 err="1"/>
              <a:t>esle</a:t>
            </a:r>
            <a:r>
              <a:rPr lang="zh-TW" altLang="en-US" dirty="0"/>
              <a:t>陳述句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a = 10; </a:t>
            </a:r>
          </a:p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=== 5</a:t>
            </a:r>
            <a:r>
              <a:rPr lang="en-US" altLang="zh-TW" sz="2000" dirty="0" smtClean="0"/>
              <a:t> ) 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console.log(</a:t>
            </a:r>
            <a:r>
              <a:rPr lang="en-US" altLang="zh-TW" sz="2000" dirty="0"/>
              <a:t>"</a:t>
            </a:r>
            <a:r>
              <a:rPr lang="en-US" altLang="zh-TW" sz="2000" b="1" dirty="0" smtClean="0"/>
              <a:t>a</a:t>
            </a:r>
            <a:r>
              <a:rPr lang="zh-TW" altLang="en-US" sz="2000" b="1" dirty="0" smtClean="0"/>
              <a:t>與</a:t>
            </a:r>
            <a:r>
              <a:rPr lang="en-US" altLang="zh-TW" sz="2000" b="1" dirty="0" smtClean="0"/>
              <a:t>10</a:t>
            </a:r>
            <a:r>
              <a:rPr lang="zh-TW" altLang="en-US" sz="2000" b="1" dirty="0" smtClean="0"/>
              <a:t>相等</a:t>
            </a:r>
            <a:r>
              <a:rPr lang="en-US" altLang="zh-TW" sz="2000" dirty="0" smtClean="0"/>
              <a:t>")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 {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console.log(</a:t>
            </a:r>
            <a:r>
              <a:rPr lang="en-US" altLang="zh-TW" sz="2000" dirty="0"/>
              <a:t>"</a:t>
            </a:r>
            <a:r>
              <a:rPr lang="en-US" altLang="zh-TW" sz="2000" b="1" dirty="0" smtClean="0"/>
              <a:t>a</a:t>
            </a:r>
            <a:r>
              <a:rPr lang="zh-TW" altLang="en-US" sz="2000" b="1" dirty="0" smtClean="0"/>
              <a:t>不等於</a:t>
            </a:r>
            <a:r>
              <a:rPr lang="en-US" altLang="zh-TW" sz="2000" b="1" dirty="0" smtClean="0"/>
              <a:t>10</a:t>
            </a:r>
            <a:r>
              <a:rPr lang="en-US" altLang="zh-TW" sz="2000" dirty="0" smtClean="0"/>
              <a:t>")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43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else-if</a:t>
            </a:r>
            <a:r>
              <a:rPr lang="zh-TW" altLang="en-US" dirty="0"/>
              <a:t> 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陳述句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87824" y="1203598"/>
            <a:ext cx="3754760" cy="3394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true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//</a:t>
            </a:r>
            <a:r>
              <a:rPr lang="zh-TW" altLang="en-US" sz="2000" dirty="0"/>
              <a:t>條件</a:t>
            </a:r>
            <a:r>
              <a:rPr lang="en-US" altLang="zh-TW" sz="2000" dirty="0"/>
              <a:t>1</a:t>
            </a:r>
            <a:r>
              <a:rPr lang="zh-TW" altLang="en-US" sz="2000" dirty="0"/>
              <a:t>成立時執行</a:t>
            </a:r>
            <a:r>
              <a:rPr lang="zh-TW" altLang="en-US" sz="2000" dirty="0" smtClean="0"/>
              <a:t>的程式碼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 smtClean="0"/>
              <a:t>} else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true</a:t>
            </a:r>
            <a:r>
              <a:rPr lang="zh-TW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條件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成立</a:t>
            </a:r>
            <a:r>
              <a:rPr lang="zh-TW" altLang="en-US" sz="2000" dirty="0"/>
              <a:t>時執行的</a:t>
            </a: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else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if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rgbClr val="C00000"/>
                </a:solidFill>
              </a:rPr>
              <a:t>true</a:t>
            </a:r>
            <a:r>
              <a:rPr lang="zh-TW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zh-TW" altLang="en-US" sz="2000" dirty="0"/>
              <a:t>  </a:t>
            </a:r>
            <a:r>
              <a:rPr lang="en-US" altLang="zh-TW" sz="2000" dirty="0"/>
              <a:t>//</a:t>
            </a:r>
            <a:r>
              <a:rPr lang="zh-TW" altLang="en-US" sz="2000" dirty="0" smtClean="0"/>
              <a:t>條件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成立</a:t>
            </a:r>
            <a:r>
              <a:rPr lang="zh-TW" altLang="en-US" sz="2000" dirty="0"/>
              <a:t>時執行的</a:t>
            </a: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else</a:t>
            </a:r>
            <a:r>
              <a:rPr lang="zh-TW" altLang="en-US" sz="2000" dirty="0"/>
              <a:t> </a:t>
            </a:r>
            <a:r>
              <a:rPr lang="en-US" altLang="zh-TW" sz="2000" dirty="0"/>
              <a:t>{</a:t>
            </a:r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 否則執行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35696" y="4497166"/>
            <a:ext cx="598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/>
              <a:t>else-if</a:t>
            </a:r>
            <a:r>
              <a:rPr lang="zh-TW" altLang="en-US" dirty="0"/>
              <a:t> 、</a:t>
            </a:r>
            <a:r>
              <a:rPr lang="en-US" altLang="zh-TW" dirty="0"/>
              <a:t>else </a:t>
            </a:r>
            <a:r>
              <a:rPr lang="zh-TW" altLang="en-US" dirty="0" smtClean="0"/>
              <a:t>共用時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zh-TW" altLang="en-US" dirty="0" smtClean="0"/>
              <a:t>必定只有一個、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可以很多個、</a:t>
            </a:r>
            <a:r>
              <a:rPr lang="en-US" altLang="zh-TW" dirty="0" smtClean="0"/>
              <a:t>else</a:t>
            </a:r>
            <a:r>
              <a:rPr lang="zh-TW" altLang="en-US" dirty="0" smtClean="0"/>
              <a:t>可能有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只有一個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1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數值判斷練習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利用</a:t>
            </a:r>
            <a:r>
              <a:rPr lang="en-US" altLang="zh-TW" sz="1800" dirty="0" smtClean="0"/>
              <a:t>if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else-if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else</a:t>
            </a:r>
            <a:r>
              <a:rPr lang="zh-TW" altLang="en-US" sz="1800" dirty="0" smtClean="0"/>
              <a:t> 寫個練習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r>
              <a:rPr lang="zh-TW" altLang="en-US" sz="1800" dirty="0" smtClean="0"/>
              <a:t>當數值比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小，</a:t>
            </a:r>
            <a:r>
              <a:rPr lang="en-US" altLang="zh-TW" sz="1800" dirty="0" smtClean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此數</a:t>
            </a:r>
            <a:r>
              <a:rPr lang="zh-TW" altLang="en-US" sz="1800" b="1" dirty="0">
                <a:solidFill>
                  <a:srgbClr val="C00000"/>
                </a:solidFill>
              </a:rPr>
              <a:t>小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當數值是</a:t>
            </a:r>
            <a:r>
              <a:rPr lang="en-US" altLang="zh-TW" sz="1800" dirty="0"/>
              <a:t>100</a:t>
            </a:r>
            <a:r>
              <a:rPr lang="zh-TW" altLang="en-US" sz="1800" dirty="0"/>
              <a:t>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印出字串</a:t>
            </a:r>
            <a:r>
              <a:rPr lang="zh-TW" altLang="en-US" sz="1800" b="1" dirty="0">
                <a:solidFill>
                  <a:srgbClr val="C00000"/>
                </a:solidFill>
              </a:rPr>
              <a:t>此數等於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當數值比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大，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此數大於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100</a:t>
            </a:r>
          </a:p>
          <a:p>
            <a:r>
              <a:rPr lang="zh-TW" altLang="en-US" sz="1800" dirty="0"/>
              <a:t>當</a:t>
            </a:r>
            <a:r>
              <a:rPr lang="zh-TW" altLang="en-US" sz="1800" dirty="0" smtClean="0"/>
              <a:t>數值不是</a:t>
            </a:r>
            <a:r>
              <a:rPr lang="en-US" altLang="zh-TW" sz="1800" dirty="0" smtClean="0"/>
              <a:t>100</a:t>
            </a:r>
            <a:r>
              <a:rPr lang="zh-TW" altLang="en-US" sz="1800" dirty="0" smtClean="0"/>
              <a:t>，</a:t>
            </a:r>
            <a:r>
              <a:rPr lang="en-US" altLang="zh-TW" sz="1800" dirty="0"/>
              <a:t>console</a:t>
            </a:r>
            <a:r>
              <a:rPr lang="zh-TW" altLang="en-US" sz="1800" dirty="0"/>
              <a:t>印</a:t>
            </a:r>
            <a:r>
              <a:rPr lang="zh-TW" altLang="en-US" sz="1800" dirty="0" smtClean="0"/>
              <a:t>出</a:t>
            </a:r>
            <a:r>
              <a:rPr lang="zh-TW" altLang="en-US" sz="1800" dirty="0"/>
              <a:t>字串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這</a:t>
            </a:r>
            <a:r>
              <a:rPr lang="zh-TW" altLang="en-US" sz="1800" b="1" dirty="0">
                <a:solidFill>
                  <a:srgbClr val="C00000"/>
                </a:solidFill>
              </a:rPr>
              <a:t>不是</a:t>
            </a:r>
            <a:r>
              <a:rPr lang="zh-TW" altLang="en-US" sz="1800" b="1" dirty="0" smtClean="0">
                <a:solidFill>
                  <a:srgbClr val="C00000"/>
                </a:solidFill>
              </a:rPr>
              <a:t>數字</a:t>
            </a:r>
            <a:endParaRPr lang="en-US" altLang="zh-TW" sz="1800" b="1" dirty="0" smtClean="0">
              <a:solidFill>
                <a:srgbClr val="C00000"/>
              </a:solidFill>
            </a:endParaRPr>
          </a:p>
          <a:p>
            <a:endParaRPr lang="en-US" altLang="zh-TW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0000"/>
                </a:solidFill>
              </a:rPr>
              <a:t>(</a:t>
            </a:r>
            <a:r>
              <a:rPr lang="zh-TW" altLang="en-US" sz="1800" dirty="0" smtClean="0">
                <a:solidFill>
                  <a:srgbClr val="000000"/>
                </a:solidFill>
              </a:rPr>
              <a:t>可選</a:t>
            </a:r>
            <a:r>
              <a:rPr lang="en-US" altLang="zh-TW" sz="1800" dirty="0" smtClean="0">
                <a:solidFill>
                  <a:srgbClr val="000000"/>
                </a:solidFill>
              </a:rPr>
              <a:t>)</a:t>
            </a:r>
            <a:r>
              <a:rPr lang="zh-TW" altLang="en-US" sz="1800" dirty="0" smtClean="0">
                <a:solidFill>
                  <a:srgbClr val="000000"/>
                </a:solidFill>
              </a:rPr>
              <a:t>將</a:t>
            </a:r>
            <a:r>
              <a:rPr lang="en-US" altLang="zh-TW" sz="1800" dirty="0"/>
              <a:t>if</a:t>
            </a:r>
            <a:r>
              <a:rPr lang="zh-TW" altLang="en-US" sz="1800" dirty="0"/>
              <a:t>、</a:t>
            </a:r>
            <a:r>
              <a:rPr lang="en-US" altLang="zh-TW" sz="1800" dirty="0"/>
              <a:t>else-if</a:t>
            </a:r>
            <a:r>
              <a:rPr lang="zh-TW" altLang="en-US" sz="1800" dirty="0"/>
              <a:t> 、 </a:t>
            </a:r>
            <a:r>
              <a:rPr lang="en-US" altLang="zh-TW" sz="1800" dirty="0"/>
              <a:t>else</a:t>
            </a:r>
            <a:r>
              <a:rPr lang="zh-TW" altLang="en-US" sz="1800" dirty="0" smtClean="0">
                <a:solidFill>
                  <a:srgbClr val="000000"/>
                </a:solidFill>
              </a:rPr>
              <a:t>寫在一個可以傳參數的函式裡</a:t>
            </a:r>
            <a:endParaRPr lang="en-US" altLang="zh-TW" sz="1800" dirty="0">
              <a:solidFill>
                <a:srgbClr val="00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5265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895350"/>
            <a:ext cx="38671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9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專案資料夾結構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35646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新增</a:t>
            </a:r>
            <a:r>
              <a:rPr lang="en-US" altLang="zh-TW" sz="2000" dirty="0" smtClean="0"/>
              <a:t>index.html</a:t>
            </a:r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在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資料夾新增</a:t>
            </a:r>
            <a:r>
              <a:rPr lang="en-US" altLang="zh-TW" sz="2000" dirty="0" smtClean="0"/>
              <a:t>app.js</a:t>
            </a:r>
            <a:endParaRPr lang="zh-TW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5347"/>
            <a:ext cx="3657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理解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樹狀圖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461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什麼是事件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事件監聽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2371</Words>
  <Application>Microsoft Office PowerPoint</Application>
  <PresentationFormat>如螢幕大小 (16:9)</PresentationFormat>
  <Paragraphs>452</Paragraphs>
  <Slides>104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104</vt:i4>
      </vt:variant>
    </vt:vector>
  </HeadingPairs>
  <TitlesOfParts>
    <vt:vector size="105" baseType="lpstr">
      <vt:lpstr>Office 佈景主題</vt:lpstr>
      <vt:lpstr>JavaScript分享</vt:lpstr>
      <vt:lpstr>目錄(非正式目錄)</vt:lpstr>
      <vt:lpstr>JavaScript的前世今生</vt:lpstr>
      <vt:lpstr>版本更替</vt:lpstr>
      <vt:lpstr>JavaScript的特性</vt:lpstr>
      <vt:lpstr>本日開發環境</vt:lpstr>
      <vt:lpstr>PowerPoint 簡報</vt:lpstr>
      <vt:lpstr>PowerPoint 簡報</vt:lpstr>
      <vt:lpstr>專案資料夾結構</vt:lpstr>
      <vt:lpstr>引入app.js進html</vt:lpstr>
      <vt:lpstr>為何&lt;script&gt;要放在&lt;/body&gt;前?</vt:lpstr>
      <vt:lpstr>PowerPoint 簡報</vt:lpstr>
      <vt:lpstr>就是想把&lt;script&gt;放&lt;head&gt;內怎麼辦?</vt:lpstr>
      <vt:lpstr>PowerPoint 簡報</vt:lpstr>
      <vt:lpstr>註解</vt:lpstr>
      <vt:lpstr>變數</vt:lpstr>
      <vt:lpstr>變數</vt:lpstr>
      <vt:lpstr>建立(宣告)變數</vt:lpstr>
      <vt:lpstr>建立(宣告)變數</vt:lpstr>
      <vt:lpstr>建立(宣告)變數</vt:lpstr>
      <vt:lpstr>電腦的世界中： 新建一個JavaScript的變數apple</vt:lpstr>
      <vt:lpstr>變數賦值</vt:lpstr>
      <vt:lpstr>變數賦值</vt:lpstr>
      <vt:lpstr>變數賦值</vt:lpstr>
      <vt:lpstr>電腦的世界中： 新建一個JavaScript的變數apple</vt:lpstr>
      <vt:lpstr>常用寫法(電腦執行仍拆成宣告、賦值兩個動作)</vt:lpstr>
      <vt:lpstr>變數命名學</vt:lpstr>
      <vt:lpstr>那我們可以賦予變數哪些值?</vt:lpstr>
      <vt:lpstr>先談談資料型別</vt:lpstr>
      <vt:lpstr>JavaScript的資料型別</vt:lpstr>
      <vt:lpstr>Object Types物件型別</vt:lpstr>
      <vt:lpstr>Primitive Types原始型別</vt:lpstr>
      <vt:lpstr>undefined</vt:lpstr>
      <vt:lpstr>boolean</vt:lpstr>
      <vt:lpstr>number</vt:lpstr>
      <vt:lpstr>PowerPoint 簡報</vt:lpstr>
      <vt:lpstr>null</vt:lpstr>
      <vt:lpstr>null、undefined和0的差異? </vt:lpstr>
      <vt:lpstr>PowerPoint 簡報</vt:lpstr>
      <vt:lpstr>PowerPoint 簡報</vt:lpstr>
      <vt:lpstr>string</vt:lpstr>
      <vt:lpstr>"1000" 和 1000 一樣嗎?</vt:lpstr>
      <vt:lpstr>運算子</vt:lpstr>
      <vt:lpstr>常見運算子</vt:lpstr>
      <vt:lpstr>常見運算子</vt:lpstr>
      <vt:lpstr>常見運算子</vt:lpstr>
      <vt:lpstr>常搞混的=、==、===</vt:lpstr>
      <vt:lpstr>=賦值運算子</vt:lpstr>
      <vt:lpstr>==寬鬆比較運算子</vt:lpstr>
      <vt:lpstr>===嚴格比較運算子</vt:lpstr>
      <vt:lpstr>運算子的優先性</vt:lpstr>
      <vt:lpstr>說說這段程式碼的執行順序１</vt:lpstr>
      <vt:lpstr>說說這段程式碼的執行順序２</vt:lpstr>
      <vt:lpstr>說說這段程式碼的執行順序３</vt:lpstr>
      <vt:lpstr>函式</vt:lpstr>
      <vt:lpstr>函式</vt:lpstr>
      <vt:lpstr>函式</vt:lpstr>
      <vt:lpstr>建立(宣告)函式陳述式</vt:lpstr>
      <vt:lpstr>建立(宣告)函式陳述式</vt:lpstr>
      <vt:lpstr>呼叫(執行)函式陳述式</vt:lpstr>
      <vt:lpstr>呼叫(執行)函式陳述式</vt:lpstr>
      <vt:lpstr>呼叫(執行)函式陳述式</vt:lpstr>
      <vt:lpstr>建立函式表達式</vt:lpstr>
      <vt:lpstr>建立函式表達式</vt:lpstr>
      <vt:lpstr>呼叫(執行)函式表達式</vt:lpstr>
      <vt:lpstr>呼叫(執行)函式表達式</vt:lpstr>
      <vt:lpstr>呼叫(執行)函式表達式</vt:lpstr>
      <vt:lpstr>函式陳述式與表達式的差異</vt:lpstr>
      <vt:lpstr>函式內的變數-區域變數</vt:lpstr>
      <vt:lpstr>宣告區域變數</vt:lpstr>
      <vt:lpstr>宣告區域變數</vt:lpstr>
      <vt:lpstr>宣告區域變數</vt:lpstr>
      <vt:lpstr>外部查找</vt:lpstr>
      <vt:lpstr>宣告區域變數</vt:lpstr>
      <vt:lpstr>傳遞參數</vt:lpstr>
      <vt:lpstr>PowerPoint 簡報</vt:lpstr>
      <vt:lpstr>以函式陳述式為例-傳遞參數</vt:lpstr>
      <vt:lpstr>函式練習</vt:lpstr>
      <vt:lpstr>流程判斷</vt:lpstr>
      <vt:lpstr>if陳述句</vt:lpstr>
      <vt:lpstr>if陳述句</vt:lpstr>
      <vt:lpstr>if陳述句</vt:lpstr>
      <vt:lpstr>if陳述句</vt:lpstr>
      <vt:lpstr>自動轉型</vt:lpstr>
      <vt:lpstr>if、else陳述句</vt:lpstr>
      <vt:lpstr>if、esle陳述句</vt:lpstr>
      <vt:lpstr>if、else-if 、else陳述句</vt:lpstr>
      <vt:lpstr>數值判斷練習</vt:lpstr>
      <vt:lpstr>PowerPoint 簡報</vt:lpstr>
      <vt:lpstr>DOM</vt:lpstr>
      <vt:lpstr>何謂DOM物件?</vt:lpstr>
      <vt:lpstr>理解DOM樹狀圖(1)</vt:lpstr>
      <vt:lpstr>理解DOM樹狀圖(2)</vt:lpstr>
      <vt:lpstr>理解DOM樹狀圖(3)</vt:lpstr>
      <vt:lpstr>依照ID去獲取節點</vt:lpstr>
      <vt:lpstr>依照class去獲取節點</vt:lpstr>
      <vt:lpstr>事件</vt:lpstr>
      <vt:lpstr>什麼是事件?</vt:lpstr>
      <vt:lpstr>事件監聽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314</cp:revision>
  <dcterms:created xsi:type="dcterms:W3CDTF">2018-05-27T05:54:52Z</dcterms:created>
  <dcterms:modified xsi:type="dcterms:W3CDTF">2018-06-04T08:16:22Z</dcterms:modified>
</cp:coreProperties>
</file>