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media/image10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77" r:id="rId4"/>
    <p:sldId id="317" r:id="rId5"/>
    <p:sldId id="286" r:id="rId6"/>
    <p:sldId id="275" r:id="rId7"/>
    <p:sldId id="274" r:id="rId8"/>
    <p:sldId id="375" r:id="rId9"/>
    <p:sldId id="380" r:id="rId10"/>
    <p:sldId id="379" r:id="rId11"/>
    <p:sldId id="381" r:id="rId12"/>
    <p:sldId id="265" r:id="rId13"/>
    <p:sldId id="292" r:id="rId14"/>
    <p:sldId id="324" r:id="rId15"/>
    <p:sldId id="259" r:id="rId16"/>
    <p:sldId id="327" r:id="rId17"/>
    <p:sldId id="323" r:id="rId18"/>
    <p:sldId id="325" r:id="rId19"/>
    <p:sldId id="326" r:id="rId20"/>
    <p:sldId id="296" r:id="rId21"/>
    <p:sldId id="282" r:id="rId22"/>
    <p:sldId id="329" r:id="rId23"/>
    <p:sldId id="318" r:id="rId24"/>
    <p:sldId id="319" r:id="rId25"/>
    <p:sldId id="320" r:id="rId26"/>
    <p:sldId id="273" r:id="rId27"/>
    <p:sldId id="298" r:id="rId28"/>
    <p:sldId id="299" r:id="rId29"/>
    <p:sldId id="300" r:id="rId30"/>
    <p:sldId id="376" r:id="rId31"/>
    <p:sldId id="297" r:id="rId32"/>
    <p:sldId id="384" r:id="rId33"/>
    <p:sldId id="382" r:id="rId34"/>
    <p:sldId id="377" r:id="rId35"/>
    <p:sldId id="301" r:id="rId36"/>
    <p:sldId id="386" r:id="rId37"/>
    <p:sldId id="266" r:id="rId38"/>
    <p:sldId id="278" r:id="rId39"/>
    <p:sldId id="351" r:id="rId40"/>
    <p:sldId id="331" r:id="rId41"/>
    <p:sldId id="332" r:id="rId42"/>
    <p:sldId id="333" r:id="rId43"/>
    <p:sldId id="322" r:id="rId44"/>
    <p:sldId id="334" r:id="rId45"/>
    <p:sldId id="279" r:id="rId46"/>
    <p:sldId id="280" r:id="rId47"/>
    <p:sldId id="281" r:id="rId48"/>
    <p:sldId id="304" r:id="rId49"/>
    <p:sldId id="267" r:id="rId50"/>
    <p:sldId id="352" r:id="rId51"/>
    <p:sldId id="348" r:id="rId52"/>
    <p:sldId id="349" r:id="rId53"/>
    <p:sldId id="341" r:id="rId54"/>
    <p:sldId id="344" r:id="rId55"/>
    <p:sldId id="355" r:id="rId56"/>
    <p:sldId id="356" r:id="rId57"/>
    <p:sldId id="354" r:id="rId58"/>
    <p:sldId id="345" r:id="rId59"/>
    <p:sldId id="346" r:id="rId60"/>
    <p:sldId id="357" r:id="rId61"/>
    <p:sldId id="358" r:id="rId62"/>
    <p:sldId id="359" r:id="rId63"/>
    <p:sldId id="360" r:id="rId64"/>
    <p:sldId id="371" r:id="rId65"/>
    <p:sldId id="369" r:id="rId66"/>
    <p:sldId id="372" r:id="rId67"/>
    <p:sldId id="373" r:id="rId68"/>
    <p:sldId id="370" r:id="rId69"/>
    <p:sldId id="374" r:id="rId70"/>
    <p:sldId id="339" r:id="rId71"/>
    <p:sldId id="367" r:id="rId72"/>
    <p:sldId id="366" r:id="rId73"/>
    <p:sldId id="268" r:id="rId74"/>
    <p:sldId id="293" r:id="rId75"/>
    <p:sldId id="294" r:id="rId76"/>
    <p:sldId id="338" r:id="rId77"/>
    <p:sldId id="295" r:id="rId78"/>
    <p:sldId id="269" r:id="rId79"/>
    <p:sldId id="305" r:id="rId80"/>
    <p:sldId id="270" r:id="rId81"/>
    <p:sldId id="306" r:id="rId82"/>
    <p:sldId id="314" r:id="rId83"/>
    <p:sldId id="315" r:id="rId84"/>
    <p:sldId id="271" r:id="rId85"/>
    <p:sldId id="260" r:id="rId86"/>
    <p:sldId id="311" r:id="rId87"/>
    <p:sldId id="312" r:id="rId88"/>
    <p:sldId id="313" r:id="rId89"/>
    <p:sldId id="307" r:id="rId90"/>
    <p:sldId id="308" r:id="rId91"/>
    <p:sldId id="310" r:id="rId92"/>
    <p:sldId id="309" r:id="rId93"/>
    <p:sldId id="316" r:id="rId94"/>
    <p:sldId id="291" r:id="rId95"/>
    <p:sldId id="284" r:id="rId96"/>
    <p:sldId id="285" r:id="rId97"/>
    <p:sldId id="262" r:id="rId98"/>
    <p:sldId id="272" r:id="rId9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FAF8AE1-0206-4554-8BB1-D78D117A3714}">
          <p14:sldIdLst>
            <p14:sldId id="256"/>
            <p14:sldId id="257"/>
            <p14:sldId id="277"/>
            <p14:sldId id="317"/>
            <p14:sldId id="286"/>
            <p14:sldId id="275"/>
            <p14:sldId id="274"/>
            <p14:sldId id="375"/>
            <p14:sldId id="380"/>
            <p14:sldId id="379"/>
            <p14:sldId id="381"/>
            <p14:sldId id="265"/>
            <p14:sldId id="292"/>
            <p14:sldId id="324"/>
            <p14:sldId id="259"/>
            <p14:sldId id="327"/>
            <p14:sldId id="323"/>
            <p14:sldId id="325"/>
            <p14:sldId id="326"/>
            <p14:sldId id="296"/>
            <p14:sldId id="282"/>
            <p14:sldId id="329"/>
            <p14:sldId id="318"/>
            <p14:sldId id="319"/>
            <p14:sldId id="320"/>
            <p14:sldId id="273"/>
            <p14:sldId id="298"/>
            <p14:sldId id="299"/>
            <p14:sldId id="300"/>
            <p14:sldId id="376"/>
            <p14:sldId id="297"/>
            <p14:sldId id="384"/>
            <p14:sldId id="382"/>
            <p14:sldId id="377"/>
            <p14:sldId id="301"/>
            <p14:sldId id="386"/>
            <p14:sldId id="266"/>
            <p14:sldId id="278"/>
            <p14:sldId id="351"/>
            <p14:sldId id="331"/>
            <p14:sldId id="332"/>
            <p14:sldId id="333"/>
            <p14:sldId id="322"/>
            <p14:sldId id="334"/>
            <p14:sldId id="279"/>
            <p14:sldId id="280"/>
            <p14:sldId id="281"/>
            <p14:sldId id="304"/>
            <p14:sldId id="267"/>
            <p14:sldId id="352"/>
            <p14:sldId id="348"/>
            <p14:sldId id="349"/>
            <p14:sldId id="341"/>
            <p14:sldId id="344"/>
            <p14:sldId id="355"/>
            <p14:sldId id="356"/>
            <p14:sldId id="354"/>
            <p14:sldId id="345"/>
            <p14:sldId id="346"/>
            <p14:sldId id="357"/>
            <p14:sldId id="358"/>
            <p14:sldId id="359"/>
            <p14:sldId id="360"/>
            <p14:sldId id="371"/>
            <p14:sldId id="369"/>
            <p14:sldId id="372"/>
            <p14:sldId id="373"/>
            <p14:sldId id="370"/>
            <p14:sldId id="374"/>
            <p14:sldId id="339"/>
            <p14:sldId id="367"/>
            <p14:sldId id="366"/>
            <p14:sldId id="268"/>
            <p14:sldId id="293"/>
            <p14:sldId id="294"/>
            <p14:sldId id="338"/>
            <p14:sldId id="295"/>
            <p14:sldId id="269"/>
            <p14:sldId id="305"/>
            <p14:sldId id="270"/>
            <p14:sldId id="306"/>
            <p14:sldId id="314"/>
            <p14:sldId id="315"/>
            <p14:sldId id="271"/>
            <p14:sldId id="260"/>
            <p14:sldId id="311"/>
            <p14:sldId id="312"/>
            <p14:sldId id="313"/>
            <p14:sldId id="307"/>
            <p14:sldId id="308"/>
            <p14:sldId id="310"/>
            <p14:sldId id="309"/>
            <p14:sldId id="316"/>
            <p14:sldId id="291"/>
            <p14:sldId id="284"/>
            <p14:sldId id="285"/>
            <p14:sldId id="262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010"/>
    <a:srgbClr val="FABE00"/>
    <a:srgbClr val="FB4B05"/>
    <a:srgbClr val="FC8604"/>
    <a:srgbClr val="FAAE48"/>
    <a:srgbClr val="FCC96C"/>
    <a:srgbClr val="FAE75C"/>
    <a:srgbClr val="E6AF00"/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05" autoAdjust="0"/>
  </p:normalViewPr>
  <p:slideViewPr>
    <p:cSldViewPr>
      <p:cViewPr>
        <p:scale>
          <a:sx n="100" d="100"/>
          <a:sy n="100" d="100"/>
        </p:scale>
        <p:origin x="-35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77F2-7EA5-4452-B330-7805B5619903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22B83-1E81-4D4E-82E7-F5CA1F0F5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8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宣告變數的位置會影響程式碼中變數的使用方式，如果是將變數宣告在函式裡，那麼此變數只能在該函式內使用，這就是所謂的變數有效範圍</a:t>
            </a:r>
            <a:r>
              <a:rPr lang="en-US" altLang="zh-TW" dirty="0" smtClean="0"/>
              <a:t>(SCOPE)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22B83-1E81-4D4E-82E7-F5CA1F0F51DF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2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operator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T3WfoV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Node.j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1347614"/>
            <a:ext cx="5760640" cy="2376264"/>
          </a:xfrm>
          <a:prstGeom prst="rect">
            <a:avLst/>
          </a:prstGeom>
          <a:solidFill>
            <a:srgbClr val="F0B010"/>
          </a:solidFill>
          <a:ln>
            <a:noFill/>
          </a:ln>
          <a:effectLst>
            <a:outerShdw blurRad="165100" sx="105000" sy="105000" algn="ctr" rotWithShape="0">
              <a:schemeClr val="tx1">
                <a:lumMod val="95000"/>
                <a:lumOff val="5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784251"/>
            <a:ext cx="7772400" cy="1102519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TW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</a:t>
            </a:r>
            <a:r>
              <a:rPr lang="zh-TW" alt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享</a:t>
            </a:r>
            <a:endParaRPr lang="zh-TW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2720355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altLang="zh-TW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SimonAllen</a:t>
            </a:r>
            <a:endParaRPr lang="zh-TW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引入</a:t>
            </a:r>
            <a:r>
              <a:rPr lang="en-US" altLang="zh-TW" dirty="0" smtClean="0"/>
              <a:t>app.js</a:t>
            </a:r>
            <a:r>
              <a:rPr lang="zh-TW" altLang="en-US" dirty="0" smtClean="0"/>
              <a:t>進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14" y="1131590"/>
            <a:ext cx="6624736" cy="3596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6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11560" y="1492399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不影響程式運作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會佔容量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單行</a:t>
            </a:r>
            <a:r>
              <a:rPr lang="zh-TW" altLang="en-US" sz="2000" dirty="0" smtClean="0"/>
              <a:t>註解：該行說明用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多行</a:t>
            </a:r>
            <a:r>
              <a:rPr lang="zh-TW" altLang="en-US" sz="2000" dirty="0"/>
              <a:t>註解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/*</a:t>
            </a:r>
            <a:r>
              <a:rPr lang="zh-TW" altLang="en-US" sz="2000" dirty="0" smtClean="0"/>
              <a:t>開頭與</a:t>
            </a:r>
            <a:r>
              <a:rPr lang="en-US" altLang="zh-TW" sz="2000" dirty="0" smtClean="0"/>
              <a:t>*/</a:t>
            </a:r>
            <a:r>
              <a:rPr lang="zh-TW" altLang="en-US" sz="2000" dirty="0" smtClean="0"/>
              <a:t>結尾</a:t>
            </a:r>
            <a:endParaRPr lang="en-US" altLang="zh-TW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74862"/>
            <a:ext cx="38671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26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變數</a:t>
            </a:r>
          </a:p>
        </p:txBody>
      </p:sp>
    </p:spTree>
    <p:extLst>
      <p:ext uri="{BB962C8B-B14F-4D97-AF65-F5344CB8AC3E}">
        <p14:creationId xmlns:p14="http://schemas.microsoft.com/office/powerpoint/2010/main" val="39481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用來</a:t>
            </a:r>
            <a:r>
              <a:rPr lang="zh-TW" altLang="en-US" sz="2000" dirty="0"/>
              <a:t>儲存資料和進行運算的基本</a:t>
            </a:r>
            <a:r>
              <a:rPr lang="zh-TW" altLang="en-US" sz="2000" dirty="0" smtClean="0"/>
              <a:t>單位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變數會指向</a:t>
            </a:r>
            <a:r>
              <a:rPr lang="zh-TW" altLang="en-US" sz="2000" dirty="0"/>
              <a:t>記憶體</a:t>
            </a:r>
            <a:r>
              <a:rPr lang="zh-TW" altLang="en-US" sz="2000" dirty="0" smtClean="0"/>
              <a:t>中的程式數據</a:t>
            </a:r>
            <a:r>
              <a:rPr lang="en-US" altLang="zh-TW" sz="2000" dirty="0" smtClean="0"/>
              <a:t>(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變數沒有型別</a:t>
            </a:r>
            <a:r>
              <a:rPr lang="zh-TW" altLang="en-US" sz="2000" dirty="0" smtClean="0"/>
              <a:t>，值</a:t>
            </a:r>
            <a:r>
              <a:rPr lang="zh-TW" altLang="en-US" sz="2000" dirty="0"/>
              <a:t>才</a:t>
            </a:r>
            <a:r>
              <a:rPr lang="zh-TW" altLang="en-US" sz="2000" dirty="0" smtClean="0"/>
              <a:t>有。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變數的預設值是</a:t>
            </a:r>
            <a:r>
              <a:rPr lang="en-US" altLang="zh-TW" sz="2000" dirty="0" smtClean="0"/>
              <a:t>undefined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先</a:t>
            </a:r>
            <a:r>
              <a:rPr lang="zh-TW" altLang="en-US" sz="2000" dirty="0" smtClean="0"/>
              <a:t>宣告，再使用。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2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692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(</a:t>
            </a:r>
            <a:r>
              <a:rPr lang="zh-TW" altLang="en-US" dirty="0" smtClean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宣告關鍵字  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2283718"/>
            <a:ext cx="165618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26285" y="2283718"/>
            <a:ext cx="1285876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3594743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260268" y="2859782"/>
            <a:ext cx="216024" cy="36004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66663" y="3251912"/>
            <a:ext cx="1738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const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302" y="327041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自己取名</a:t>
            </a:r>
            <a:endParaRPr lang="en-US" altLang="zh-TW" b="1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00B050"/>
                </a:solidFill>
              </a:rPr>
              <a:t>var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en-US" altLang="zh-TW" sz="2400" dirty="0" smtClean="0"/>
              <a:t>; </a:t>
            </a:r>
          </a:p>
        </p:txBody>
      </p:sp>
      <p:sp>
        <p:nvSpPr>
          <p:cNvPr id="6" name="矩形 5"/>
          <p:cNvSpPr/>
          <p:nvPr/>
        </p:nvSpPr>
        <p:spPr>
          <a:xfrm>
            <a:off x="3767336" y="2852891"/>
            <a:ext cx="1512168" cy="4571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15408" y="2852891"/>
            <a:ext cx="216024" cy="357768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13978" y="32289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宣告一個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2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已宣告變數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44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C00000"/>
                </a:solidFill>
              </a:rPr>
              <a:t>已宣告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變數  </a:t>
            </a:r>
            <a:r>
              <a:rPr lang="en-US" altLang="zh-TW" sz="2400" b="1" dirty="0" smtClean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00206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值 </a:t>
            </a:r>
            <a:r>
              <a:rPr lang="en-US" altLang="zh-TW" sz="2400" dirty="0" smtClean="0"/>
              <a:t>; 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3301254" y="2384887"/>
            <a:ext cx="1558777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876294" y="2818516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52132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475360" y="2816935"/>
            <a:ext cx="159670" cy="27003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93909" y="3134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宣告過的變數名稱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10194" y="31224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預給予變數的值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向下箭號 12"/>
          <p:cNvSpPr/>
          <p:nvPr/>
        </p:nvSpPr>
        <p:spPr>
          <a:xfrm rot="10800000">
            <a:off x="5013020" y="2020540"/>
            <a:ext cx="216025" cy="360041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32040" y="2384887"/>
            <a:ext cx="360040" cy="43204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079115" y="1622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指定、賦值運算子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變數賦值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smtClean="0">
                <a:solidFill>
                  <a:srgbClr val="C00000"/>
                </a:solidFill>
              </a:rPr>
              <a:t>apple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目錄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非正式目錄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簡介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本日開發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</a:rPr>
              <a:t>環境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型別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變數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運算子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函</a:t>
            </a:r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式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物件</a:t>
            </a:r>
          </a:p>
          <a:p>
            <a:r>
              <a:rPr lang="zh-TW" altLang="en-US" b="1" dirty="0" smtClean="0">
                <a:solidFill>
                  <a:schemeClr val="accent3">
                    <a:lumMod val="50000"/>
                  </a:schemeClr>
                </a:solidFill>
              </a:rPr>
              <a:t>陣列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If else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DOM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事件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2815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電腦執行仍拆成</a:t>
            </a:r>
            <a:r>
              <a:rPr lang="zh-TW" altLang="en-US" dirty="0" smtClean="0">
                <a:solidFill>
                  <a:srgbClr val="00B050"/>
                </a:solidFill>
                <a:cs typeface="+mn-cs"/>
              </a:rPr>
              <a:t>宣告</a:t>
            </a:r>
            <a:r>
              <a:rPr lang="zh-TW" altLang="en-US" dirty="0" smtClean="0"/>
              <a:t>、</a:t>
            </a:r>
            <a:r>
              <a:rPr lang="zh-TW" altLang="en-US" dirty="0">
                <a:solidFill>
                  <a:srgbClr val="002060"/>
                </a:solidFill>
                <a:cs typeface="+mn-cs"/>
              </a:rPr>
              <a:t>賦值</a:t>
            </a:r>
            <a:r>
              <a:rPr lang="zh-TW" altLang="en-US" dirty="0" smtClean="0"/>
              <a:t>兩個動作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897565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>
                <a:solidFill>
                  <a:srgbClr val="00B050"/>
                </a:solidFill>
              </a:rPr>
              <a:t>宣告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rgbClr val="C00000"/>
                </a:solidFill>
              </a:rPr>
              <a:t>變數名稱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zh-TW" altLang="en-US" sz="2400" b="1" dirty="0">
                <a:solidFill>
                  <a:srgbClr val="C00000"/>
                </a:solidFill>
              </a:rPr>
              <a:t> 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某個值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zh-TW" sz="2400" b="1" dirty="0" err="1">
                <a:solidFill>
                  <a:srgbClr val="00B050"/>
                </a:solidFill>
              </a:rPr>
              <a:t>var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apple </a:t>
            </a:r>
            <a:r>
              <a:rPr lang="en-US" altLang="zh-TW" sz="2400" b="1" dirty="0">
                <a:solidFill>
                  <a:srgbClr val="002060"/>
                </a:solidFill>
              </a:rPr>
              <a:t>=</a:t>
            </a:r>
            <a:r>
              <a:rPr lang="en-US" altLang="zh-TW" sz="2400" b="1" dirty="0">
                <a:solidFill>
                  <a:srgbClr val="C00000"/>
                </a:solidFill>
              </a:rPr>
              <a:t> 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蘋果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TW" sz="2400" b="1" dirty="0"/>
              <a:t>;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endParaRPr lang="en-US" altLang="zh-TW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命名學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英文數字混用</a:t>
            </a:r>
            <a:endParaRPr lang="en-US" altLang="zh-TW" sz="2000" dirty="0" smtClean="0"/>
          </a:p>
          <a:p>
            <a:r>
              <a:rPr lang="zh-TW" altLang="en-US" sz="2000" dirty="0"/>
              <a:t>區分大</a:t>
            </a:r>
            <a:r>
              <a:rPr lang="zh-TW" altLang="en-US" sz="2000" dirty="0" smtClean="0"/>
              <a:t>小寫</a:t>
            </a:r>
            <a:endParaRPr lang="en-US" altLang="zh-TW" sz="2000" dirty="0" smtClean="0"/>
          </a:p>
          <a:p>
            <a:r>
              <a:rPr lang="zh-TW" altLang="en-US" sz="2000" dirty="0" smtClean="0"/>
              <a:t>不能</a:t>
            </a:r>
            <a:r>
              <a:rPr lang="zh-TW" altLang="en-US" sz="2000" dirty="0"/>
              <a:t>數字</a:t>
            </a:r>
            <a:r>
              <a:rPr lang="zh-TW" altLang="en-US" sz="2000" dirty="0" smtClean="0"/>
              <a:t>開頭</a:t>
            </a:r>
            <a:endParaRPr lang="en-US" altLang="zh-TW" sz="2000" dirty="0" smtClean="0"/>
          </a:p>
          <a:p>
            <a:r>
              <a:rPr lang="zh-TW" altLang="en-US" sz="2000" dirty="0" smtClean="0"/>
              <a:t>不能使用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r>
              <a:rPr lang="zh-TW" altLang="en-US" sz="2000" dirty="0" smtClean="0"/>
              <a:t>不能使用保留字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class)</a:t>
            </a:r>
          </a:p>
          <a:p>
            <a:r>
              <a:rPr lang="zh-TW" altLang="en-US" sz="2000" dirty="0"/>
              <a:t>盡量不要用特殊</a:t>
            </a:r>
            <a:r>
              <a:rPr lang="zh-TW" altLang="en-US" sz="2000" dirty="0" smtClean="0"/>
              <a:t>符號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$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_)</a:t>
            </a:r>
          </a:p>
          <a:p>
            <a:r>
              <a:rPr lang="zh-TW" altLang="en-US" sz="2000" dirty="0" smtClean="0"/>
              <a:t>盡量語意化命名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9814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那我們可以賦予變數哪些值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6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先談談資料</a:t>
            </a:r>
            <a:r>
              <a:rPr lang="zh-TW" altLang="en-US" dirty="0"/>
              <a:t>型別</a:t>
            </a:r>
          </a:p>
        </p:txBody>
      </p:sp>
    </p:spTree>
    <p:extLst>
      <p:ext uri="{BB962C8B-B14F-4D97-AF65-F5344CB8AC3E}">
        <p14:creationId xmlns:p14="http://schemas.microsoft.com/office/powerpoint/2010/main" val="11517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的資料</a:t>
            </a:r>
            <a:r>
              <a:rPr lang="zh-TW" altLang="en-US" dirty="0"/>
              <a:t>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分成</a:t>
            </a:r>
            <a:r>
              <a:rPr lang="zh-TW" altLang="en-US" sz="2000" dirty="0"/>
              <a:t>兩</a:t>
            </a:r>
            <a:r>
              <a:rPr lang="zh-TW" altLang="en-US" sz="2000" dirty="0" smtClean="0"/>
              <a:t>大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原始型別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Primitive Types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 smtClean="0"/>
              <a:t>物件型別</a:t>
            </a:r>
            <a:r>
              <a:rPr lang="en-US" altLang="zh-TW" sz="2000" dirty="0" smtClean="0"/>
              <a:t>(Object </a:t>
            </a:r>
            <a:r>
              <a:rPr lang="en-US" altLang="zh-TW" sz="2000" dirty="0"/>
              <a:t>Types)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1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en-US" altLang="zh-TW" dirty="0" smtClean="0"/>
              <a:t>Types</a:t>
            </a:r>
            <a:r>
              <a:rPr lang="zh-TW" altLang="en-US" dirty="0" smtClean="0"/>
              <a:t>物件型</a:t>
            </a:r>
            <a:r>
              <a:rPr lang="zh-TW" altLang="en-US" dirty="0"/>
              <a:t>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array </a:t>
            </a:r>
            <a:r>
              <a:rPr lang="zh-TW" altLang="en-US" sz="2000" dirty="0" smtClean="0"/>
              <a:t>陣列</a:t>
            </a:r>
            <a:endParaRPr lang="en-US" altLang="zh-TW" sz="2000" dirty="0" smtClean="0"/>
          </a:p>
          <a:p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 函式</a:t>
            </a:r>
            <a:endParaRPr lang="en-US" altLang="zh-TW" sz="2000" dirty="0" smtClean="0"/>
          </a:p>
          <a:p>
            <a:r>
              <a:rPr lang="en-US" altLang="zh-TW" sz="2000" dirty="0" smtClean="0"/>
              <a:t>object</a:t>
            </a:r>
            <a:r>
              <a:rPr lang="zh-TW" altLang="en-US" sz="2000" dirty="0" smtClean="0"/>
              <a:t> 物件</a:t>
            </a:r>
            <a:endParaRPr lang="en-US" altLang="zh-TW" sz="2000" dirty="0" smtClean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與原始型別最大</a:t>
            </a:r>
            <a:r>
              <a:rPr lang="zh-TW" altLang="en-US" sz="2000" dirty="0" smtClean="0"/>
              <a:t>差別在於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物件型別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可以自由擴增屬性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何謂</a:t>
            </a:r>
            <a:r>
              <a:rPr lang="zh-TW" altLang="en-US" sz="2000" dirty="0" smtClean="0"/>
              <a:t>屬性</a:t>
            </a:r>
            <a:r>
              <a:rPr lang="en-US" altLang="zh-TW" sz="2000" dirty="0" smtClean="0"/>
              <a:t>?</a:t>
            </a:r>
            <a:r>
              <a:rPr lang="zh-TW" altLang="en-US" sz="2000" dirty="0" smtClean="0"/>
              <a:t>物件章節會介紹</a:t>
            </a:r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</a:t>
            </a:r>
            <a:r>
              <a:rPr lang="en-US" altLang="zh-TW" dirty="0" smtClean="0"/>
              <a:t>Types</a:t>
            </a:r>
            <a:r>
              <a:rPr lang="zh-TW" altLang="en-US" dirty="0"/>
              <a:t>原始型別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undefined </a:t>
            </a:r>
            <a:r>
              <a:rPr lang="zh-TW" altLang="en-US" sz="2000" dirty="0"/>
              <a:t>未</a:t>
            </a:r>
            <a:r>
              <a:rPr lang="zh-TW" altLang="en-US" sz="2000" dirty="0" smtClean="0"/>
              <a:t>定義</a:t>
            </a:r>
            <a:endParaRPr lang="en-US" altLang="zh-TW" sz="2000" dirty="0" smtClean="0"/>
          </a:p>
          <a:p>
            <a:r>
              <a:rPr lang="en-US" altLang="zh-TW" sz="2000" dirty="0" smtClean="0"/>
              <a:t>null</a:t>
            </a:r>
            <a:r>
              <a:rPr lang="zh-TW" altLang="en-US" sz="2000" dirty="0" smtClean="0"/>
              <a:t> 空</a:t>
            </a:r>
            <a:endParaRPr lang="en-US" altLang="zh-TW" sz="2000" dirty="0" smtClean="0"/>
          </a:p>
          <a:p>
            <a:r>
              <a:rPr lang="en-US" altLang="zh-TW" sz="2000" dirty="0" err="1" smtClean="0"/>
              <a:t>boolean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布林</a:t>
            </a:r>
            <a:endParaRPr lang="en-US" altLang="zh-TW" sz="2000" dirty="0" smtClean="0"/>
          </a:p>
          <a:p>
            <a:r>
              <a:rPr lang="en-US" altLang="zh-TW" sz="2000" dirty="0"/>
              <a:t>n</a:t>
            </a:r>
            <a:r>
              <a:rPr lang="en-US" altLang="zh-TW" sz="2000" dirty="0" smtClean="0"/>
              <a:t>umber</a:t>
            </a:r>
            <a:r>
              <a:rPr lang="zh-TW" altLang="en-US" sz="2000" dirty="0" smtClean="0"/>
              <a:t> 數值</a:t>
            </a:r>
            <a:endParaRPr lang="en-US" altLang="zh-TW" sz="2000" dirty="0" smtClean="0"/>
          </a:p>
          <a:p>
            <a:r>
              <a:rPr lang="en-US" altLang="zh-TW" sz="2000" dirty="0" smtClean="0"/>
              <a:t>string </a:t>
            </a:r>
            <a:r>
              <a:rPr lang="zh-TW" altLang="en-US" sz="2000" dirty="0" smtClean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undefined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未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定義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</a:rPr>
              <a:t>變數的初始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值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既是值也是型別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剛</a:t>
            </a:r>
            <a:r>
              <a:rPr lang="zh-TW" altLang="en-US" sz="2000" dirty="0"/>
              <a:t>宣告的變數在我們賦值之前，其值是 </a:t>
            </a:r>
            <a:r>
              <a:rPr lang="en-US" altLang="zh-TW" sz="2000" dirty="0"/>
              <a:t>undefined</a:t>
            </a:r>
            <a:r>
              <a:rPr lang="zh-TW" altLang="en-US" sz="2000" dirty="0"/>
              <a:t>，所以開發者最好不要賦值</a:t>
            </a:r>
            <a:r>
              <a:rPr lang="en-US" altLang="zh-TW" sz="2000" dirty="0"/>
              <a:t>undefined</a:t>
            </a:r>
            <a:r>
              <a:rPr lang="zh-TW" altLang="en-US" sz="2000" dirty="0"/>
              <a:t>給變數。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94499"/>
            <a:ext cx="3952280" cy="209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en-US" altLang="zh-TW" sz="2000" b="1" dirty="0">
                <a:solidFill>
                  <a:srgbClr val="FF0000"/>
                </a:solidFill>
              </a:rPr>
              <a:t>true</a:t>
            </a:r>
            <a:r>
              <a:rPr lang="zh-TW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false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/>
              <a:t>意即是</a:t>
            </a:r>
            <a:r>
              <a:rPr lang="en-US" altLang="zh-TW" sz="2000" dirty="0"/>
              <a:t>/</a:t>
            </a:r>
            <a:r>
              <a:rPr lang="zh-TW" altLang="en-US" sz="2000" dirty="0"/>
              <a:t>否、對</a:t>
            </a:r>
            <a:r>
              <a:rPr lang="en-US" altLang="zh-TW" sz="2000" dirty="0"/>
              <a:t>/</a:t>
            </a:r>
            <a:r>
              <a:rPr lang="zh-TW" altLang="en-US" sz="2000" dirty="0"/>
              <a:t>錯、成立</a:t>
            </a:r>
            <a:r>
              <a:rPr lang="en-US" altLang="zh-TW" sz="2000" dirty="0"/>
              <a:t>/</a:t>
            </a:r>
            <a:r>
              <a:rPr lang="zh-TW" altLang="en-US" sz="2000" dirty="0"/>
              <a:t>不成立。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16" y="2310011"/>
            <a:ext cx="379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25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數值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JS</a:t>
            </a:r>
            <a:r>
              <a:rPr lang="zh-TW" altLang="en-US" sz="2000" dirty="0"/>
              <a:t>的數字型別只有</a:t>
            </a:r>
            <a:r>
              <a:rPr lang="en-US" altLang="zh-TW" sz="2000" dirty="0"/>
              <a:t>number</a:t>
            </a:r>
            <a:r>
              <a:rPr lang="zh-TW" altLang="en-US" sz="2000" dirty="0"/>
              <a:t>，不像其他程式</a:t>
            </a:r>
            <a:r>
              <a:rPr lang="zh-TW" altLang="en-US" sz="2000" dirty="0" smtClean="0"/>
              <a:t>數值有</a:t>
            </a:r>
            <a:r>
              <a:rPr lang="zh-TW" altLang="en-US" sz="2000" dirty="0"/>
              <a:t>分</a:t>
            </a:r>
            <a:r>
              <a:rPr lang="zh-TW" altLang="en-US" sz="2000" dirty="0" smtClean="0"/>
              <a:t>整數或其他型態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JS</a:t>
            </a:r>
            <a:r>
              <a:rPr lang="zh-TW" altLang="en-US" sz="2000" dirty="0"/>
              <a:t>的</a:t>
            </a:r>
            <a:r>
              <a:rPr lang="en-US" altLang="zh-TW" sz="2000" dirty="0"/>
              <a:t>number</a:t>
            </a:r>
            <a:r>
              <a:rPr lang="zh-TW" altLang="en-US" sz="2000" dirty="0"/>
              <a:t>是浮點數，表示</a:t>
            </a:r>
            <a:r>
              <a:rPr lang="en-US" altLang="zh-TW" sz="2000" dirty="0"/>
              <a:t>(</a:t>
            </a:r>
            <a:r>
              <a:rPr lang="zh-TW" altLang="en-US" sz="2000" dirty="0"/>
              <a:t>實際上</a:t>
            </a:r>
            <a:r>
              <a:rPr lang="en-US" altLang="zh-TW" sz="2000" dirty="0"/>
              <a:t>)</a:t>
            </a:r>
            <a:r>
              <a:rPr lang="zh-TW" altLang="en-US" sz="2000" dirty="0"/>
              <a:t>有小數點跟在後面。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54" y="2409427"/>
            <a:ext cx="4087516" cy="260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63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的前世今生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1995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Netscape </a:t>
            </a:r>
            <a:r>
              <a:rPr lang="en-US" altLang="zh-TW" sz="2000" dirty="0"/>
              <a:t>(</a:t>
            </a:r>
            <a:r>
              <a:rPr lang="zh-TW" altLang="en-US" sz="2000" dirty="0"/>
              <a:t>網景公司，</a:t>
            </a:r>
            <a:r>
              <a:rPr lang="zh-TW" altLang="en-US" sz="2000" dirty="0" smtClean="0"/>
              <a:t>當時瀏覽器廠商之一</a:t>
            </a:r>
            <a:r>
              <a:rPr lang="en-US" altLang="zh-TW" sz="2000" dirty="0" smtClean="0"/>
              <a:t>) </a:t>
            </a:r>
            <a:r>
              <a:rPr lang="zh-TW" altLang="en-US" sz="2000" dirty="0" smtClean="0"/>
              <a:t>開發</a:t>
            </a:r>
            <a:endParaRPr lang="en-US" altLang="zh-TW" sz="2000" dirty="0" smtClean="0"/>
          </a:p>
          <a:p>
            <a:r>
              <a:rPr lang="zh-TW" altLang="en-US" sz="2000" dirty="0" smtClean="0"/>
              <a:t>為了行銷，故意參考</a:t>
            </a:r>
            <a:r>
              <a:rPr lang="en-US" altLang="zh-TW" sz="2000" dirty="0" smtClean="0"/>
              <a:t>JAVA</a:t>
            </a:r>
            <a:r>
              <a:rPr lang="zh-TW" altLang="en-US" sz="2000" dirty="0" smtClean="0"/>
              <a:t>把名子取名</a:t>
            </a:r>
            <a:r>
              <a:rPr lang="en-US" altLang="zh-TW" sz="2000" dirty="0" smtClean="0"/>
              <a:t>JavaScript</a:t>
            </a:r>
            <a:endParaRPr lang="en-US" altLang="zh-TW" sz="2000" dirty="0"/>
          </a:p>
          <a:p>
            <a:r>
              <a:rPr lang="zh-TW" altLang="en-US" sz="2000" dirty="0" smtClean="0"/>
              <a:t>目前</a:t>
            </a:r>
            <a:r>
              <a:rPr lang="zh-TW" altLang="en-US" sz="2000" dirty="0"/>
              <a:t>瀏覽器唯一內建程式語言</a:t>
            </a:r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853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7494"/>
            <a:ext cx="3876865" cy="4605362"/>
          </a:xfrm>
        </p:spPr>
      </p:pic>
    </p:spTree>
    <p:extLst>
      <p:ext uri="{BB962C8B-B14F-4D97-AF65-F5344CB8AC3E}">
        <p14:creationId xmlns:p14="http://schemas.microsoft.com/office/powerpoint/2010/main" val="16261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null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空</a:t>
            </a:r>
            <a:r>
              <a:rPr lang="zh-TW" altLang="en-US" sz="2000" b="1" dirty="0">
                <a:solidFill>
                  <a:srgbClr val="FF0000"/>
                </a:solidFill>
              </a:rPr>
              <a:t>值，既是值也是型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別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開發</a:t>
            </a:r>
            <a:r>
              <a:rPr lang="zh-TW" altLang="en-US" sz="2000" dirty="0"/>
              <a:t>者在宣告變數並要先表示這個變數沒有值時，可以賦值</a:t>
            </a:r>
            <a:r>
              <a:rPr lang="en-US" altLang="zh-TW" sz="2000" dirty="0" smtClean="0"/>
              <a:t>null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35932"/>
            <a:ext cx="36957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null</a:t>
            </a:r>
            <a:r>
              <a:rPr lang="zh-TW" altLang="en-US" dirty="0"/>
              <a:t>、</a:t>
            </a:r>
            <a:r>
              <a:rPr lang="en-US" altLang="zh-TW" dirty="0" smtClean="0"/>
              <a:t>undefined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的差異</a:t>
            </a:r>
            <a:r>
              <a:rPr lang="en-US" altLang="zh-TW" dirty="0" smtClean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8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9542"/>
            <a:ext cx="8229600" cy="3895081"/>
          </a:xfrm>
        </p:spPr>
        <p:txBody>
          <a:bodyPr/>
          <a:lstStyle/>
          <a:p>
            <a:r>
              <a:rPr lang="en-US" altLang="zh-TW" sz="1800" dirty="0"/>
              <a:t>undefined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(</a:t>
            </a:r>
            <a:r>
              <a:rPr lang="zh-TW" altLang="en-US" sz="1800" dirty="0"/>
              <a:t>此變數</a:t>
            </a:r>
            <a:r>
              <a:rPr lang="en-US" altLang="zh-TW" sz="1800" dirty="0"/>
              <a:t>) </a:t>
            </a:r>
            <a:r>
              <a:rPr lang="zh-TW" altLang="en-US" sz="1800" dirty="0"/>
              <a:t>還沒有給值，</a:t>
            </a:r>
            <a:r>
              <a:rPr lang="zh-TW" altLang="en-US" sz="1800" dirty="0" smtClean="0"/>
              <a:t>所以</a:t>
            </a:r>
            <a:r>
              <a:rPr lang="en-US" altLang="zh-TW" sz="1800" dirty="0" smtClean="0"/>
              <a:t>JavaScript</a:t>
            </a:r>
            <a:r>
              <a:rPr lang="zh-TW" altLang="en-US" sz="1800" dirty="0" smtClean="0"/>
              <a:t>預設其型別與值是</a:t>
            </a:r>
            <a:r>
              <a:rPr lang="en-US" altLang="zh-TW" sz="1800" dirty="0" smtClean="0"/>
              <a:t>undefined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  <a:p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用</a:t>
            </a:r>
            <a:r>
              <a:rPr lang="zh-TW" altLang="en-US" sz="1800" dirty="0" smtClean="0"/>
              <a:t>來表示變數現在空空的沒有值，</a:t>
            </a:r>
            <a:r>
              <a:rPr lang="zh-TW" altLang="en-US" sz="1800" dirty="0"/>
              <a:t>其型別與</a:t>
            </a:r>
            <a:r>
              <a:rPr lang="zh-TW" altLang="en-US" sz="1800" dirty="0" smtClean="0"/>
              <a:t>值</a:t>
            </a:r>
            <a:r>
              <a:rPr lang="en-US" altLang="zh-TW" sz="1800" dirty="0"/>
              <a:t>null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 smtClean="0"/>
              <a:t>0</a:t>
            </a:r>
          </a:p>
          <a:p>
            <a:pPr marL="0" indent="0">
              <a:buNone/>
            </a:pPr>
            <a:r>
              <a:rPr lang="zh-TW" altLang="en-US" sz="1800" dirty="0" smtClean="0"/>
              <a:t>代表型別是</a:t>
            </a:r>
            <a:r>
              <a:rPr lang="en-US" altLang="zh-TW" sz="1800" dirty="0" smtClean="0"/>
              <a:t>number</a:t>
            </a:r>
            <a:r>
              <a:rPr lang="zh-TW" altLang="en-US" sz="1800" dirty="0" smtClean="0"/>
              <a:t>，其值為</a:t>
            </a:r>
            <a:r>
              <a:rPr lang="en-US" altLang="zh-TW" sz="1800" dirty="0" smtClean="0"/>
              <a:t>0</a:t>
            </a:r>
            <a:r>
              <a:rPr lang="zh-TW" altLang="en-US" sz="1800" dirty="0" smtClean="0"/>
              <a:t>，並不是什麼都沒有。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1501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4166982" cy="4294357"/>
          </a:xfrm>
        </p:spPr>
      </p:pic>
    </p:spTree>
    <p:extLst>
      <p:ext uri="{BB962C8B-B14F-4D97-AF65-F5344CB8AC3E}">
        <p14:creationId xmlns:p14="http://schemas.microsoft.com/office/powerpoint/2010/main" val="4130166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表示</a:t>
            </a:r>
            <a:r>
              <a:rPr lang="zh-TW" altLang="en-US" sz="2000" b="1" dirty="0">
                <a:solidFill>
                  <a:srgbClr val="FF0000"/>
                </a:solidFill>
              </a:rPr>
              <a:t>字串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/>
              <a:t>由文字組成</a:t>
            </a:r>
            <a:r>
              <a:rPr lang="zh-TW" altLang="en-US" sz="2000" dirty="0"/>
              <a:t>，可以用</a:t>
            </a:r>
            <a:r>
              <a:rPr lang="zh-TW" altLang="en-US" sz="2000" dirty="0" smtClean="0"/>
              <a:t>單引號</a:t>
            </a:r>
            <a:r>
              <a:rPr lang="en-US" altLang="zh-TW" sz="2000" dirty="0" smtClean="0"/>
              <a:t>'</a:t>
            </a:r>
            <a:r>
              <a:rPr lang="zh-TW" altLang="en-US" sz="2000" dirty="0" smtClean="0"/>
              <a:t>或雙引號</a:t>
            </a:r>
            <a:r>
              <a:rPr lang="en-US" altLang="zh-TW" sz="2000" dirty="0" smtClean="0"/>
              <a:t>"</a:t>
            </a:r>
            <a:r>
              <a:rPr lang="zh-TW" altLang="en-US" sz="2000" dirty="0" smtClean="0"/>
              <a:t>來包著表示</a:t>
            </a:r>
            <a:r>
              <a:rPr lang="zh-TW" altLang="en-US" sz="2000" dirty="0"/>
              <a:t>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39702"/>
            <a:ext cx="40767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/>
          </a:bodyPr>
          <a:lstStyle/>
          <a:p>
            <a:r>
              <a:rPr lang="en-US" altLang="zh-TW" b="0" dirty="0"/>
              <a:t>"1000"</a:t>
            </a:r>
            <a:r>
              <a:rPr lang="zh-TW" altLang="en-US" b="0" dirty="0"/>
              <a:t> 和 </a:t>
            </a:r>
            <a:r>
              <a:rPr lang="en-US" altLang="zh-TW" b="0" dirty="0"/>
              <a:t>1000</a:t>
            </a:r>
            <a:r>
              <a:rPr lang="zh-TW" altLang="en-US" b="0" dirty="0"/>
              <a:t> 一樣嗎</a:t>
            </a:r>
            <a:r>
              <a:rPr lang="en-US" altLang="zh-TW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96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98326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運算子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300" dirty="0">
                <a:hlinkClick r:id="rId2"/>
              </a:rPr>
              <a:t>http://</a:t>
            </a:r>
            <a:r>
              <a:rPr lang="en-US" altLang="zh-TW" sz="1300" dirty="0" smtClean="0">
                <a:hlinkClick r:id="rId2"/>
              </a:rPr>
              <a:t>www.runoob.com/js/js-operators.html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6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03695"/>
              </p:ext>
            </p:extLst>
          </p:nvPr>
        </p:nvGraphicFramePr>
        <p:xfrm>
          <a:off x="1475656" y="1059582"/>
          <a:ext cx="6624736" cy="266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32"/>
                <a:gridCol w="756760"/>
                <a:gridCol w="1152128"/>
                <a:gridCol w="1440160"/>
                <a:gridCol w="2304256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1+1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減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2-1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乘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*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除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15/3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餘數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3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1022"/>
              </p:ext>
            </p:extLst>
          </p:nvPr>
        </p:nvGraphicFramePr>
        <p:xfrm>
          <a:off x="611560" y="1203598"/>
          <a:ext cx="7992888" cy="20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720080"/>
                <a:gridCol w="1224136"/>
                <a:gridCol w="1772174"/>
                <a:gridCol w="2404290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賦值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右至左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1;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賦值給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</a:t>
                      </a:r>
                    </a:p>
                    <a:p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數值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記憶體位置賦予給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a)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022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存取物件屬性值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 = {d:100};</a:t>
                      </a:r>
                    </a:p>
                    <a:p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console.log(</a:t>
                      </a:r>
                      <a:r>
                        <a:rPr lang="en-US" altLang="zh-TW" sz="1400" b="1" baseline="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d.a</a:t>
                      </a:r>
                      <a:r>
                        <a:rPr lang="en-US" altLang="zh-TW" sz="1400" b="1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);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存取物件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的屬性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zh-TW" altLang="en-US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的前世今生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弱</a:t>
            </a:r>
            <a:r>
              <a:rPr lang="zh-TW" altLang="en-US" sz="2000" dirty="0"/>
              <a:t>型</a:t>
            </a:r>
            <a:r>
              <a:rPr lang="zh-TW" altLang="en-US" sz="2000" dirty="0" smtClean="0"/>
              <a:t>別，撰寫時不須宣告資料型態</a:t>
            </a:r>
            <a:endParaRPr lang="en-US" altLang="zh-TW" sz="2000" dirty="0" smtClean="0"/>
          </a:p>
          <a:p>
            <a:r>
              <a:rPr lang="zh-TW" altLang="en-US" sz="2000" dirty="0" smtClean="0"/>
              <a:t>由</a:t>
            </a:r>
            <a:r>
              <a:rPr lang="en-US" altLang="zh-TW" sz="2000" dirty="0" smtClean="0"/>
              <a:t>EMCA</a:t>
            </a:r>
            <a:r>
              <a:rPr lang="zh-TW" altLang="en-US" sz="2000" dirty="0" smtClean="0"/>
              <a:t>組織統一版本規格，故</a:t>
            </a:r>
            <a:r>
              <a:rPr lang="en-US" altLang="zh-TW" sz="2000" dirty="0" smtClean="0"/>
              <a:t>JavaScript</a:t>
            </a:r>
            <a:r>
              <a:rPr lang="zh-TW" altLang="en-US" sz="2000" dirty="0" smtClean="0"/>
              <a:t>又稱為</a:t>
            </a:r>
            <a:r>
              <a:rPr lang="en-US" altLang="zh-TW" sz="2000" dirty="0" err="1" smtClean="0"/>
              <a:t>EMCAScript</a:t>
            </a:r>
            <a:endParaRPr lang="en-US" altLang="zh-TW" sz="2000" dirty="0" smtClean="0"/>
          </a:p>
          <a:p>
            <a:r>
              <a:rPr lang="en-US" altLang="zh-TW" sz="2000" dirty="0" smtClean="0"/>
              <a:t>2009</a:t>
            </a:r>
            <a:r>
              <a:rPr lang="zh-TW" altLang="en-US" sz="2000" dirty="0" smtClean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5</a:t>
            </a:r>
          </a:p>
          <a:p>
            <a:r>
              <a:rPr lang="en-US" altLang="zh-TW" sz="2000" dirty="0"/>
              <a:t>2015</a:t>
            </a:r>
            <a:r>
              <a:rPr lang="zh-TW" altLang="en-US" sz="2000" dirty="0"/>
              <a:t>發布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6</a:t>
            </a:r>
          </a:p>
          <a:p>
            <a:r>
              <a:rPr lang="zh-TW" altLang="en-US" sz="2000" dirty="0" smtClean="0"/>
              <a:t>目前最新版是</a:t>
            </a:r>
            <a:r>
              <a:rPr lang="en-US" altLang="zh-TW" sz="2000" dirty="0" smtClean="0"/>
              <a:t>2016</a:t>
            </a:r>
            <a:r>
              <a:rPr lang="zh-TW" altLang="en-US" sz="2000" dirty="0" smtClean="0"/>
              <a:t>發布的</a:t>
            </a:r>
            <a:r>
              <a:rPr lang="en-US" altLang="zh-TW" sz="2000" dirty="0"/>
              <a:t> ECMAScript </a:t>
            </a:r>
            <a:r>
              <a:rPr lang="en-US" altLang="zh-TW" sz="2000" dirty="0" smtClean="0"/>
              <a:t>7</a:t>
            </a:r>
            <a:endParaRPr lang="en-US" altLang="zh-TW" sz="2000" dirty="0"/>
          </a:p>
          <a:p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7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常見運算子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40871"/>
              </p:ext>
            </p:extLst>
          </p:nvPr>
        </p:nvGraphicFramePr>
        <p:xfrm>
          <a:off x="827584" y="1059582"/>
          <a:ext cx="7488832" cy="22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28"/>
                <a:gridCol w="756760"/>
                <a:gridCol w="1152128"/>
                <a:gridCol w="1728192"/>
                <a:gridCol w="2016224"/>
              </a:tblGrid>
              <a:tr h="38640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符號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相依順序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===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"10"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寬鬆比較不相等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  <a:r>
                        <a:rPr lang="en-US" altLang="zh-TW" sz="1800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5359">
                <a:tc>
                  <a:txBody>
                    <a:bodyPr/>
                    <a:lstStyle/>
                    <a:p>
                      <a:r>
                        <a:rPr lang="zh-TW" altLang="en-US" sz="1800" b="1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比較不相等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!==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左至右</a:t>
                      </a: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 !== "5"</a:t>
                      </a:r>
                      <a:endParaRPr lang="zh-TW" altLang="en-US" sz="18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回傳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2280" marR="112280" marT="56140" marB="561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771800" y="3972411"/>
            <a:ext cx="384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自動轉換型別的陷阱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常搞混的</a:t>
            </a:r>
            <a:r>
              <a:rPr lang="en-US" altLang="zh-TW" dirty="0"/>
              <a:t>=</a:t>
            </a:r>
            <a:r>
              <a:rPr lang="zh-TW" altLang="en-US" dirty="0"/>
              <a:t>、</a:t>
            </a:r>
            <a:r>
              <a:rPr lang="en-US" altLang="zh-TW" dirty="0"/>
              <a:t>==</a:t>
            </a:r>
            <a:r>
              <a:rPr lang="zh-TW" altLang="en-US" dirty="0"/>
              <a:t>、</a:t>
            </a:r>
            <a:r>
              <a:rPr lang="en-US" altLang="zh-TW" dirty="0"/>
              <a:t>===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賦值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JavaScript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jQuery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 smtClean="0"/>
              <a:t>只要看到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符號，一律理解成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</a:rPr>
              <a:t>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右邊的東西賦予給左邊的東西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</a:t>
            </a:r>
            <a:r>
              <a:rPr lang="zh-TW" altLang="en-US" dirty="0" smtClean="0">
                <a:solidFill>
                  <a:srgbClr val="C00000"/>
                </a:solidFill>
              </a:rPr>
              <a:t>寬鬆比較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</a:t>
            </a:r>
            <a:r>
              <a:rPr lang="zh-TW" altLang="en-US" sz="2000" dirty="0" smtClean="0"/>
              <a:t>左邊值與右邊值進行相等比較並回傳布林值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6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===</a:t>
            </a:r>
            <a:r>
              <a:rPr lang="zh-TW" altLang="en-US" dirty="0">
                <a:solidFill>
                  <a:srgbClr val="C00000"/>
                </a:solidFill>
              </a:rPr>
              <a:t>嚴格</a:t>
            </a:r>
            <a:r>
              <a:rPr lang="zh-TW" altLang="en-US" dirty="0" smtClean="0">
                <a:solidFill>
                  <a:srgbClr val="C00000"/>
                </a:solidFill>
              </a:rPr>
              <a:t>比較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3564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en-US" altLang="zh-TW" sz="2000" dirty="0" smtClean="0"/>
              <a:t>===</a:t>
            </a:r>
            <a:r>
              <a:rPr lang="zh-TW" altLang="en-US" sz="2000" dirty="0" smtClean="0"/>
              <a:t>左邊值與右邊值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嚴格相等比較</a:t>
            </a:r>
            <a:r>
              <a:rPr lang="zh-TW" altLang="en-US" sz="2000" dirty="0" smtClean="0"/>
              <a:t>並回傳布林值</a:t>
            </a:r>
            <a:r>
              <a:rPr lang="en-US" altLang="zh-TW" sz="2000" dirty="0" smtClean="0"/>
              <a:t>(true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false)</a:t>
            </a:r>
          </a:p>
          <a:p>
            <a:pPr marL="0" indent="0">
              <a:buNone/>
            </a:pPr>
            <a:r>
              <a:rPr lang="zh-TW" altLang="en-US" sz="2000" dirty="0" smtClean="0"/>
              <a:t>若右邊值與左邊值相似，但型別不同時，</a:t>
            </a:r>
            <a:r>
              <a:rPr lang="en-US" altLang="zh-TW" sz="2000" dirty="0" err="1" smtClean="0"/>
              <a:t>javaScript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不會</a:t>
            </a:r>
            <a:r>
              <a:rPr lang="zh-TW" altLang="en-US" sz="2000" dirty="0" smtClean="0"/>
              <a:t>將其轉換型別。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運算子有分執行優先度</a:t>
            </a:r>
            <a:endParaRPr lang="en-US" altLang="zh-TW" sz="2000" dirty="0" smtClean="0"/>
          </a:p>
          <a:p>
            <a:r>
              <a:rPr lang="zh-TW" altLang="en-US" sz="2000" dirty="0" smtClean="0"/>
              <a:t>運算子</a:t>
            </a:r>
            <a:r>
              <a:rPr lang="zh-TW" altLang="en-US" sz="2000" dirty="0"/>
              <a:t>優先性高先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r>
              <a:rPr lang="zh-TW" altLang="en-US" sz="2000" dirty="0"/>
              <a:t>運算子優先</a:t>
            </a:r>
            <a:r>
              <a:rPr lang="zh-TW" altLang="en-US" sz="2000" dirty="0" smtClean="0"/>
              <a:t>性相同，由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相依順序</a:t>
            </a:r>
            <a:r>
              <a:rPr lang="zh-TW" altLang="en-US" sz="2000" dirty="0" smtClean="0"/>
              <a:t>決定執行方向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1800" dirty="0" smtClean="0"/>
              <a:t>小提醒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=</a:t>
            </a:r>
            <a:r>
              <a:rPr lang="zh-TW" altLang="en-US" sz="1800" dirty="0" smtClean="0"/>
              <a:t>運算子優先性很低，低於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、</a:t>
            </a:r>
            <a:r>
              <a:rPr lang="en-US" altLang="zh-TW" sz="1800" dirty="0" smtClean="0"/>
              <a:t>-</a:t>
            </a:r>
            <a:r>
              <a:rPr lang="zh-TW" altLang="en-US" sz="1800" dirty="0" smtClean="0"/>
              <a:t> 、 *</a:t>
            </a:r>
            <a:r>
              <a:rPr lang="zh-TW" altLang="en-US" sz="1800" dirty="0"/>
              <a:t> 、 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 、 </a:t>
            </a:r>
            <a:r>
              <a:rPr lang="en-US" altLang="zh-TW" sz="1800" dirty="0"/>
              <a:t>%</a:t>
            </a:r>
            <a:r>
              <a:rPr lang="zh-TW" altLang="en-US" sz="1800" dirty="0" smtClean="0"/>
              <a:t>、 </a:t>
            </a:r>
            <a:r>
              <a:rPr lang="en-US" altLang="zh-TW" sz="1800" dirty="0" smtClean="0"/>
              <a:t>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===</a:t>
            </a:r>
            <a:r>
              <a:rPr lang="zh-TW" altLang="en-US" sz="1800" dirty="0" smtClean="0"/>
              <a:t> 、</a:t>
            </a:r>
            <a:r>
              <a:rPr lang="en-US" altLang="zh-TW" sz="1800" dirty="0" smtClean="0"/>
              <a:t>!==…..</a:t>
            </a:r>
            <a:r>
              <a:rPr lang="zh-TW" altLang="en-US" sz="1800" dirty="0" smtClean="0"/>
              <a:t>等等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完整運算子優先性表格：</a:t>
            </a:r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goo.gl/T3WfoV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7383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說說這段程式碼的執行順序１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9702"/>
            <a:ext cx="4634044" cy="13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順序２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62"/>
            <a:ext cx="4009623" cy="183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說說這段程式碼的執行</a:t>
            </a:r>
            <a:r>
              <a:rPr lang="zh-TW" altLang="en-US" dirty="0" smtClean="0"/>
              <a:t>順序３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35646"/>
            <a:ext cx="4540697" cy="18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17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4505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宿主特性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JavaScript</a:t>
            </a:r>
            <a:r>
              <a:rPr lang="zh-TW" altLang="en-US" sz="2000" dirty="0"/>
              <a:t>只能</a:t>
            </a:r>
            <a:r>
              <a:rPr lang="zh-TW" altLang="en-US" sz="2000" dirty="0" smtClean="0"/>
              <a:t>運行</a:t>
            </a:r>
            <a:r>
              <a:rPr lang="zh-TW" altLang="en-US" sz="2000" dirty="0" smtClean="0"/>
              <a:t>在使用者的瀏覽器上</a:t>
            </a:r>
            <a:endParaRPr lang="en-US" altLang="zh-TW" sz="2000" dirty="0" smtClean="0"/>
          </a:p>
          <a:p>
            <a:r>
              <a:rPr lang="zh-TW" altLang="en-US" sz="2000" dirty="0"/>
              <a:t>可以操</a:t>
            </a:r>
            <a:r>
              <a:rPr lang="zh-TW" altLang="en-US" sz="2000" dirty="0" smtClean="0"/>
              <a:t>控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CSS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080939" y="4730054"/>
            <a:ext cx="710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衍生：使用</a:t>
            </a:r>
            <a:r>
              <a:rPr lang="en-US" altLang="zh-TW" dirty="0"/>
              <a:t>google V8</a:t>
            </a:r>
            <a:r>
              <a:rPr lang="zh-TW" altLang="en-US" dirty="0"/>
              <a:t>引擎擴充的</a:t>
            </a:r>
            <a:r>
              <a:rPr lang="en-US" altLang="zh-TW" dirty="0"/>
              <a:t>JavaScript</a:t>
            </a:r>
            <a:r>
              <a:rPr lang="zh-TW" altLang="en-US" dirty="0"/>
              <a:t>，</a:t>
            </a:r>
            <a:r>
              <a:rPr lang="zh-TW" altLang="en-US" dirty="0" smtClean="0"/>
              <a:t>打破平台</a:t>
            </a:r>
            <a:r>
              <a:rPr lang="zh-TW" altLang="en-US" dirty="0"/>
              <a:t>限制的</a:t>
            </a:r>
            <a:r>
              <a:rPr lang="en-US" altLang="zh-TW" dirty="0">
                <a:hlinkClick r:id="rId2"/>
              </a:rPr>
              <a:t>node.js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自己定義的程式包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定義含式</a:t>
            </a:r>
          </a:p>
        </p:txBody>
      </p:sp>
    </p:spTree>
    <p:extLst>
      <p:ext uri="{BB962C8B-B14F-4D97-AF65-F5344CB8AC3E}">
        <p14:creationId xmlns:p14="http://schemas.microsoft.com/office/powerpoint/2010/main" val="18184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函式裡面可以放待執行的程式碼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函式裡面可以宣告變數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區域變數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傳遞參數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80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區分成三種</a:t>
            </a:r>
            <a:endParaRPr lang="en-US" altLang="zh-TW" sz="2000" dirty="0" smtClean="0"/>
          </a:p>
          <a:p>
            <a:r>
              <a:rPr lang="zh-TW" altLang="en-US" sz="2000" dirty="0" smtClean="0"/>
              <a:t>函式陳述式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Statement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/>
              <a:t>函</a:t>
            </a:r>
            <a:r>
              <a:rPr lang="zh-TW" altLang="en-US" sz="2000" dirty="0" smtClean="0"/>
              <a:t>式</a:t>
            </a:r>
            <a:r>
              <a:rPr lang="zh-TW" altLang="en-US" sz="2000" dirty="0"/>
              <a:t>表達式</a:t>
            </a:r>
            <a:r>
              <a:rPr lang="en-US" altLang="zh-TW" sz="2000" dirty="0" smtClean="0"/>
              <a:t>(Function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Expression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</a:rPr>
              <a:t>立即執行函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式： 簡稱</a:t>
            </a:r>
            <a:r>
              <a:rPr lang="en-US" altLang="zh-TW" sz="2000" b="1" dirty="0" smtClean="0">
                <a:solidFill>
                  <a:schemeClr val="bg1">
                    <a:lumMod val="50000"/>
                  </a:schemeClr>
                </a:solidFill>
              </a:rPr>
              <a:t>IIFE</a:t>
            </a: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全名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Immediately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Invoked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Function </a:t>
            </a:r>
            <a:r>
              <a:rPr lang="zh-TW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b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  <a:endParaRPr lang="zh-TW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729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(</a:t>
            </a:r>
            <a:r>
              <a:rPr lang="zh-TW" altLang="en-US" dirty="0"/>
              <a:t>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函式陳述式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zh-TW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好呦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06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函式名稱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867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1085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51920" y="2211710"/>
            <a:ext cx="973188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69557" y="2211710"/>
            <a:ext cx="391666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505737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函式名稱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89301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24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2400" b="1" dirty="0" smtClean="0"/>
              <a:t>= 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函</a:t>
            </a:r>
            <a:r>
              <a:rPr lang="zh-TW" altLang="en-US" sz="2400" b="1" dirty="0">
                <a:solidFill>
                  <a:srgbClr val="00B050"/>
                </a:solidFill>
              </a:rPr>
              <a:t>式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我們的程式碼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382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3808" y="987574"/>
            <a:ext cx="4104456" cy="3394472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err="1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accent6">
                    <a:lumMod val="50000"/>
                  </a:schemeClr>
                </a:solidFill>
              </a:rPr>
              <a:t>sayHi</a:t>
            </a:r>
            <a:r>
              <a:rPr lang="zh-TW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zh-TW" sz="2400" b="1" dirty="0" smtClean="0"/>
              <a:t>=</a:t>
            </a:r>
            <a:r>
              <a:rPr lang="zh-TW" altLang="en-US" sz="2400" b="1" dirty="0">
                <a:solidFill>
                  <a:srgbClr val="00B050"/>
                </a:solidFill>
              </a:rPr>
              <a:t> 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function </a:t>
            </a:r>
            <a:r>
              <a:rPr lang="en-US" altLang="zh-TW" sz="2400" b="1" dirty="0" smtClean="0"/>
              <a:t>(){</a:t>
            </a:r>
          </a:p>
          <a:p>
            <a:pPr mar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</a:rPr>
              <a:t>晚上好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")</a:t>
            </a:r>
            <a:r>
              <a:rPr lang="en-US" altLang="zh-TW" sz="2400" b="1" dirty="0" smtClean="0"/>
              <a:t>;</a:t>
            </a:r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419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本日開發環境</a:t>
            </a:r>
          </a:p>
        </p:txBody>
      </p:sp>
    </p:spTree>
    <p:extLst>
      <p:ext uri="{BB962C8B-B14F-4D97-AF65-F5344CB8AC3E}">
        <p14:creationId xmlns:p14="http://schemas.microsoft.com/office/powerpoint/2010/main" val="18132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式表達式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400" b="1" dirty="0" smtClean="0">
                <a:solidFill>
                  <a:srgbClr val="C00000"/>
                </a:solidFill>
              </a:rPr>
              <a:t>變數名稱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006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函式表達式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42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呼叫</a:t>
            </a:r>
            <a:r>
              <a:rPr lang="en-US" altLang="zh-TW" dirty="0"/>
              <a:t>(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zh-TW" altLang="en-US" dirty="0"/>
              <a:t>表達式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5776" y="699542"/>
            <a:ext cx="4104456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sayHi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  </a:t>
            </a:r>
            <a:r>
              <a:rPr lang="en-US" altLang="zh-TW" sz="2400" b="1" dirty="0" smtClean="0"/>
              <a:t>( );</a:t>
            </a:r>
            <a:endParaRPr lang="en-US" altLang="zh-TW" sz="2400" b="1" dirty="0"/>
          </a:p>
        </p:txBody>
      </p:sp>
      <p:sp>
        <p:nvSpPr>
          <p:cNvPr id="4" name="矩形 3"/>
          <p:cNvSpPr/>
          <p:nvPr/>
        </p:nvSpPr>
        <p:spPr>
          <a:xfrm>
            <a:off x="3876675" y="2211710"/>
            <a:ext cx="897411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4283968" y="2571750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93019" y="2211710"/>
            <a:ext cx="323755" cy="360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982968" y="2566742"/>
            <a:ext cx="216024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85024" y="29848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5109" y="2984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括弧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0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</a:t>
            </a:r>
            <a:r>
              <a:rPr lang="zh-TW" altLang="en-US" dirty="0"/>
              <a:t>陳述</a:t>
            </a:r>
            <a:r>
              <a:rPr lang="zh-TW" altLang="en-US" dirty="0" smtClean="0"/>
              <a:t>式與表達式的差異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25474"/>
              </p:ext>
            </p:extLst>
          </p:nvPr>
        </p:nvGraphicFramePr>
        <p:xfrm>
          <a:off x="1619672" y="1131590"/>
          <a:ext cx="5908973" cy="303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93"/>
                <a:gridCol w="1948593"/>
                <a:gridCol w="2011787"/>
              </a:tblGrid>
              <a:tr h="402373">
                <a:tc>
                  <a:txBody>
                    <a:bodyPr/>
                    <a:lstStyle/>
                    <a:p>
                      <a:endParaRPr lang="zh-TW" altLang="en-US" sz="19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函式陳述式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函式表達式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函式命名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需有名子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匿名函式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呼叫函式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透過函式的名子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透過變數的名子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015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函式本身可以當成值賦值給變數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937">
                <a:tc>
                  <a:txBody>
                    <a:bodyPr/>
                    <a:lstStyle/>
                    <a:p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函式本身可以當成值傳給其他程式</a:t>
                      </a:r>
                      <a:endParaRPr lang="zh-TW" altLang="en-US" sz="19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9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</a:p>
                  </a:txBody>
                  <a:tcPr marL="116861" marR="116861" marT="58430" marB="58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函式內的變數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區域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在函式內宣告的變數，即是區域變數。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只要是函式，都可以在函式內宣告變數。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區域變數只</a:t>
            </a:r>
            <a:r>
              <a:rPr lang="zh-TW" altLang="en-US" sz="2000" dirty="0" smtClean="0"/>
              <a:t>存在該函式內，不同函式內的變數彼此獨立。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區域變數可</a:t>
            </a:r>
            <a:r>
              <a:rPr lang="zh-TW" altLang="en-US" sz="2000" dirty="0" smtClean="0"/>
              <a:t>與函式外變數取相同名子，彼此互不影響。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區域變數一定</a:t>
            </a:r>
            <a:r>
              <a:rPr lang="zh-TW" altLang="en-US" sz="2000" dirty="0" smtClean="0"/>
              <a:t>要使用</a:t>
            </a:r>
            <a:r>
              <a:rPr lang="zh-TW" altLang="en-US" sz="2000" b="1" dirty="0">
                <a:solidFill>
                  <a:srgbClr val="C00000"/>
                </a:solidFill>
              </a:rPr>
              <a:t>宣告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關鍵字</a:t>
            </a:r>
            <a:r>
              <a:rPr lang="zh-TW" altLang="en-US" sz="2000" dirty="0" smtClean="0"/>
              <a:t>宣告，否則會變全域變數。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362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5566"/>
            <a:ext cx="47244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364088" y="17076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8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30037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72941" y="140919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</a:t>
            </a:r>
            <a:endParaRPr lang="zh-TW" altLang="en-US" sz="2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92079" y="312690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20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028724"/>
            <a:ext cx="45434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186779" y="402332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9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外部</a:t>
            </a:r>
            <a:r>
              <a:rPr lang="zh-TW" altLang="en-US" dirty="0"/>
              <a:t>查找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39552" y="1275606"/>
            <a:ext cx="8229600" cy="33944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zh-TW" altLang="en-US" sz="2000" dirty="0" smtClean="0"/>
              <a:t>當</a:t>
            </a:r>
            <a:r>
              <a:rPr lang="zh-TW" altLang="en-US" sz="2000" dirty="0"/>
              <a:t>函式內找不到指定的區域變數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pPr marL="0" indent="0" algn="ctr">
              <a:buNone/>
            </a:pPr>
            <a:r>
              <a:rPr lang="zh-TW" altLang="en-US" sz="2000" dirty="0" smtClean="0"/>
              <a:t>函</a:t>
            </a:r>
            <a:r>
              <a:rPr lang="zh-TW" altLang="en-US" sz="2000" dirty="0"/>
              <a:t>式</a:t>
            </a:r>
            <a:r>
              <a:rPr lang="zh-TW" altLang="en-US" sz="2000" dirty="0" smtClean="0"/>
              <a:t>會向宣告</a:t>
            </a:r>
            <a:r>
              <a:rPr lang="zh-TW" altLang="en-US" sz="2000" dirty="0"/>
              <a:t>函式的外部</a:t>
            </a:r>
            <a:r>
              <a:rPr lang="zh-TW" altLang="en-US" sz="2000" dirty="0" smtClean="0"/>
              <a:t>程式去</a:t>
            </a:r>
            <a:r>
              <a:rPr lang="zh-TW" altLang="en-US" sz="2000" dirty="0"/>
              <a:t>尋找。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宣告區域變數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9" y="1251047"/>
            <a:ext cx="4124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198394" y="372387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下箭號 3"/>
          <p:cNvSpPr/>
          <p:nvPr/>
        </p:nvSpPr>
        <p:spPr>
          <a:xfrm rot="7419895">
            <a:off x="4361038" y="2189842"/>
            <a:ext cx="372947" cy="107704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dirty="0"/>
              <a:t>1.Google Chrome</a:t>
            </a:r>
            <a:r>
              <a:rPr lang="zh-TW" altLang="en-US" sz="2800" b="1" dirty="0"/>
              <a:t> 開發人員</a:t>
            </a:r>
            <a:r>
              <a:rPr lang="zh-TW" altLang="en-US" sz="2800" b="1" dirty="0" smtClean="0"/>
              <a:t>工具</a:t>
            </a:r>
            <a:endParaRPr lang="en-US" altLang="zh-TW" sz="2800" b="1" dirty="0" smtClean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 algn="ctr">
              <a:buNone/>
            </a:pPr>
            <a:r>
              <a:rPr lang="zh-TW" altLang="en-US" sz="1600" dirty="0" smtClean="0"/>
              <a:t>瀏覽器右鍵檢查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選擇</a:t>
            </a:r>
            <a:r>
              <a:rPr lang="en-US" altLang="zh-TW" sz="1600" dirty="0" smtClean="0"/>
              <a:t>console</a:t>
            </a:r>
          </a:p>
          <a:p>
            <a:pPr marL="0" indent="0" algn="ctr">
              <a:buNone/>
            </a:pPr>
            <a:r>
              <a:rPr lang="en-US" altLang="zh-TW" sz="1600" dirty="0" smtClean="0"/>
              <a:t>JavaScript</a:t>
            </a:r>
            <a:r>
              <a:rPr lang="zh-TW" altLang="en-US" sz="1600" dirty="0" smtClean="0"/>
              <a:t>程式碼</a:t>
            </a:r>
            <a:r>
              <a:rPr lang="en-US" altLang="zh-TW" sz="1600" b="1" dirty="0" smtClean="0">
                <a:solidFill>
                  <a:srgbClr val="C00000"/>
                </a:solidFill>
              </a:rPr>
              <a:t>console.log</a:t>
            </a:r>
            <a:r>
              <a:rPr lang="en-US" altLang="zh-TW" sz="1600" b="1" dirty="0">
                <a:solidFill>
                  <a:srgbClr val="C00000"/>
                </a:solidFill>
              </a:rPr>
              <a:t>(</a:t>
            </a:r>
            <a:r>
              <a:rPr lang="zh-TW" altLang="en-US" sz="1600" b="1" dirty="0">
                <a:solidFill>
                  <a:srgbClr val="002060"/>
                </a:solidFill>
              </a:rPr>
              <a:t>值</a:t>
            </a:r>
            <a:r>
              <a:rPr lang="en-US" altLang="zh-TW" sz="1600" b="1" dirty="0">
                <a:solidFill>
                  <a:srgbClr val="C00000"/>
                </a:solidFill>
              </a:rPr>
              <a:t>)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只要是函式都可以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從函式外傳遞參數進函式內</a:t>
            </a:r>
            <a:endParaRPr lang="en-US" altLang="zh-TW" sz="2000" b="1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參數命名與變數命名規範相同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參數只存在函式內且不影響函式外變數</a:t>
            </a:r>
            <a:endParaRPr lang="en-US" altLang="zh-TW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傳遞參數與呼叫函式</a:t>
            </a:r>
            <a:r>
              <a:rPr lang="zh-TW" altLang="en-US" sz="2000" b="1" dirty="0">
                <a:solidFill>
                  <a:srgbClr val="C00000"/>
                </a:solidFill>
              </a:rPr>
              <a:t>一起執行</a:t>
            </a:r>
            <a:endParaRPr lang="en-US" altLang="zh-TW" sz="2000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呼叫函式為傳遞參數，參數在函式內為</a:t>
            </a:r>
            <a:r>
              <a:rPr lang="en-US" altLang="zh-TW" sz="2000" b="1" dirty="0">
                <a:solidFill>
                  <a:srgbClr val="C00000"/>
                </a:solidFill>
              </a:rPr>
              <a:t>undefined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7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267494"/>
            <a:ext cx="4104456" cy="4752528"/>
          </a:xfrm>
        </p:spPr>
        <p:txBody>
          <a:bodyPr anchor="ctr"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B050"/>
                </a:solidFill>
              </a:rPr>
              <a:t>函式關鍵字   </a:t>
            </a:r>
            <a:r>
              <a:rPr lang="zh-TW" altLang="en-US" sz="2400" b="1" dirty="0">
                <a:solidFill>
                  <a:srgbClr val="C00000"/>
                </a:solidFill>
              </a:rPr>
              <a:t>函式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名稱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運用這個參數做一些事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</a:rPr>
              <a:t>變數</a:t>
            </a:r>
            <a:r>
              <a:rPr lang="zh-TW" altLang="en-US" sz="2400" b="1" dirty="0">
                <a:solidFill>
                  <a:srgbClr val="00B050"/>
                </a:solidFill>
              </a:rPr>
              <a:t>  </a:t>
            </a:r>
            <a:r>
              <a:rPr lang="en-US" altLang="zh-TW" sz="2400" b="1" dirty="0"/>
              <a:t>=  </a:t>
            </a:r>
            <a:r>
              <a:rPr lang="zh-TW" altLang="en-US" sz="2400" b="1" dirty="0">
                <a:solidFill>
                  <a:srgbClr val="00B050"/>
                </a:solidFill>
              </a:rPr>
              <a:t>函式關鍵字 </a:t>
            </a:r>
            <a:r>
              <a:rPr lang="en-US" altLang="zh-TW" sz="2400" b="1" dirty="0" smtClean="0"/>
              <a:t>(</a:t>
            </a:r>
            <a:r>
              <a:rPr lang="zh-TW" altLang="en-US" sz="2400" b="1" dirty="0"/>
              <a:t>參數</a:t>
            </a:r>
            <a:r>
              <a:rPr lang="en-US" altLang="zh-TW" sz="2400" b="1" dirty="0" smtClean="0"/>
              <a:t>){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 smtClean="0"/>
              <a:t>    運用</a:t>
            </a:r>
            <a:r>
              <a:rPr lang="zh-TW" altLang="en-US" sz="2400" b="1" dirty="0"/>
              <a:t>這個參數做一些事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;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750950" y="3271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式陳述式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734554" y="29317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表達式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813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/>
          <a:lstStyle/>
          <a:p>
            <a:r>
              <a:rPr lang="zh-TW" altLang="en-US" dirty="0"/>
              <a:t>傳遞參數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75606"/>
            <a:ext cx="4104456" cy="332246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/>
          </a:p>
          <a:p>
            <a:pPr marL="0" indent="0"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/>
              <a:t>("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!");</a:t>
            </a:r>
            <a:endParaRPr lang="en-US" altLang="zh-TW" sz="2400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148064" y="1091530"/>
            <a:ext cx="4104456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 err="1" smtClean="0"/>
              <a:t>var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 yes = "</a:t>
            </a:r>
            <a:r>
              <a:rPr lang="en-US" altLang="zh-TW" sz="2400" b="1" dirty="0" err="1"/>
              <a:t>Yessss</a:t>
            </a:r>
            <a:r>
              <a:rPr lang="en-US" altLang="zh-TW" sz="2400" b="1" dirty="0" smtClean="0"/>
              <a:t>!"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>
                <a:solidFill>
                  <a:srgbClr val="00B050"/>
                </a:solidFill>
              </a:rPr>
              <a:t>function</a:t>
            </a:r>
            <a:r>
              <a:rPr lang="zh-TW" altLang="en-US" sz="2400" b="1" dirty="0" smtClean="0">
                <a:solidFill>
                  <a:srgbClr val="00B050"/>
                </a:solidFill>
              </a:rPr>
              <a:t>   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(x){</a:t>
            </a:r>
          </a:p>
          <a:p>
            <a:pPr marL="0" indent="0">
              <a:buFont typeface="Arial" pitchFamily="34" charset="0"/>
              <a:buNone/>
            </a:pPr>
            <a:r>
              <a:rPr lang="zh-TW" altLang="en-US" sz="2400" b="1" dirty="0" smtClean="0"/>
              <a:t>    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console.log(x);</a:t>
            </a:r>
            <a:endParaRPr lang="en-US" altLang="zh-TW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TW" sz="2400" b="1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; </a:t>
            </a:r>
          </a:p>
          <a:p>
            <a:pPr marL="0" indent="0">
              <a:buFont typeface="Arial" pitchFamily="34" charset="0"/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C00000"/>
                </a:solidFill>
              </a:rPr>
              <a:t>sayYes</a:t>
            </a:r>
            <a:r>
              <a:rPr lang="en-US" altLang="zh-TW" sz="2400" b="1" dirty="0" smtClean="0"/>
              <a:t>(</a:t>
            </a:r>
            <a:r>
              <a:rPr lang="en-US" altLang="zh-TW" sz="2400" b="1" dirty="0"/>
              <a:t>yes</a:t>
            </a:r>
            <a:r>
              <a:rPr lang="en-US" altLang="zh-TW" sz="2400" b="1" dirty="0" smtClean="0"/>
              <a:t>);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3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2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櫃子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用</a:t>
            </a:r>
            <a:r>
              <a:rPr lang="zh-TW" altLang="en-US" dirty="0"/>
              <a:t>「</a:t>
            </a:r>
            <a:r>
              <a:rPr lang="en-US" altLang="zh-TW" dirty="0" smtClean="0"/>
              <a:t>,</a:t>
            </a:r>
            <a:r>
              <a:rPr lang="zh-TW" altLang="en-US" dirty="0" smtClean="0"/>
              <a:t>」符號分隔內容</a:t>
            </a:r>
            <a:endParaRPr lang="en-US" altLang="zh-TW" dirty="0" smtClean="0"/>
          </a:p>
          <a:p>
            <a:r>
              <a:rPr lang="zh-TW" altLang="en-US" dirty="0" smtClean="0"/>
              <a:t>雜湊陣列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每</a:t>
            </a:r>
            <a:r>
              <a:rPr lang="zh-TW" altLang="en-US" dirty="0"/>
              <a:t>層都可以</a:t>
            </a:r>
            <a:r>
              <a:rPr lang="zh-TW" altLang="en-US" dirty="0" smtClean="0"/>
              <a:t>存放不同</a:t>
            </a:r>
            <a:r>
              <a:rPr lang="zh-TW" altLang="en-US" dirty="0"/>
              <a:t>型別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2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陣列實體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取用第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9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[  2018,</a:t>
            </a:r>
          </a:p>
          <a:p>
            <a:pPr marL="0" indent="0">
              <a:buNone/>
            </a:pPr>
            <a:r>
              <a:rPr lang="en-US" altLang="zh-TW" dirty="0" smtClean="0"/>
              <a:t>   Monospace,</a:t>
            </a:r>
          </a:p>
          <a:p>
            <a:pPr marL="0" indent="0">
              <a:buNone/>
            </a:pPr>
            <a:r>
              <a:rPr lang="en-US" altLang="zh-TW" dirty="0" smtClean="0"/>
              <a:t>   function(){</a:t>
            </a:r>
          </a:p>
          <a:p>
            <a:pPr marL="0" indent="0">
              <a:buNone/>
            </a:pPr>
            <a:r>
              <a:rPr lang="en-US" altLang="zh-TW" dirty="0" smtClean="0"/>
              <a:t>      console.log(free)</a:t>
            </a:r>
          </a:p>
          <a:p>
            <a:pPr marL="0" indent="0">
              <a:buNone/>
            </a:pPr>
            <a:r>
              <a:rPr lang="en-US" altLang="zh-TW" dirty="0" smtClean="0"/>
              <a:t>   },</a:t>
            </a:r>
          </a:p>
          <a:p>
            <a:pPr marL="0" indent="0">
              <a:buNone/>
            </a:pP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1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物件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3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名</a:t>
            </a:r>
            <a:r>
              <a:rPr lang="zh-TW" altLang="en-US" dirty="0" smtClean="0"/>
              <a:t>子</a:t>
            </a:r>
            <a:r>
              <a:rPr lang="en-US" altLang="zh-TW" dirty="0" smtClean="0"/>
              <a:t>(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與值的組合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898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2800" b="1" dirty="0" smtClean="0"/>
              <a:t>2.Visual Studio Code</a:t>
            </a:r>
            <a:r>
              <a:rPr lang="zh-TW" altLang="en-US" sz="2800" b="1" dirty="0"/>
              <a:t>編輯器</a:t>
            </a:r>
            <a:endParaRPr lang="en-US" altLang="zh-TW" sz="2800" b="1" dirty="0"/>
          </a:p>
          <a:p>
            <a:pPr marL="0" indent="0" algn="ctr">
              <a:buNone/>
            </a:pPr>
            <a:endParaRPr lang="en-US" altLang="zh-TW" sz="16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 smtClean="0"/>
              <a:t>流程判斷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4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否則就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0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如果成立就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否則如果</a:t>
            </a:r>
            <a:r>
              <a:rPr lang="en-US" altLang="zh-TW" dirty="0" smtClean="0"/>
              <a:t>..</a:t>
            </a:r>
            <a:r>
              <a:rPr lang="zh-TW" altLang="en-US" dirty="0"/>
              <a:t>否則就</a:t>
            </a:r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If(true){</a:t>
            </a:r>
          </a:p>
          <a:p>
            <a:pPr marL="0" indent="0">
              <a:buNone/>
            </a:pPr>
            <a:r>
              <a:rPr lang="en-US" altLang="zh-TW" dirty="0" smtClean="0"/>
              <a:t>	//</a:t>
            </a:r>
            <a:r>
              <a:rPr lang="zh-TW" altLang="en-US" dirty="0" smtClean="0"/>
              <a:t>執行內容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 if{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 else {</a:t>
            </a:r>
          </a:p>
          <a:p>
            <a:pPr marL="0" indent="0">
              <a:buNone/>
            </a:pPr>
            <a:r>
              <a:rPr lang="en-US" altLang="zh-TW" dirty="0"/>
              <a:t>	//</a:t>
            </a:r>
            <a:r>
              <a:rPr lang="zh-TW" altLang="en-US" dirty="0"/>
              <a:t>執行</a:t>
            </a:r>
            <a:r>
              <a:rPr lang="zh-TW" altLang="en-US" dirty="0" smtClean="0"/>
              <a:t>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2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6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理解</a:t>
            </a:r>
            <a:r>
              <a:rPr lang="en-US" altLang="zh-TW" dirty="0" smtClean="0"/>
              <a:t>DOM</a:t>
            </a:r>
            <a:r>
              <a:rPr lang="zh-TW" altLang="en-US" dirty="0" smtClean="0"/>
              <a:t>樹狀圖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6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0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理解</a:t>
            </a:r>
            <a:r>
              <a:rPr lang="en-US" altLang="zh-TW" dirty="0"/>
              <a:t>DOM</a:t>
            </a:r>
            <a:r>
              <a:rPr lang="zh-TW" altLang="en-US" dirty="0"/>
              <a:t>樹狀圖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ID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專案資料夾結構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35646"/>
            <a:ext cx="3970784" cy="3394472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新增</a:t>
            </a:r>
            <a:r>
              <a:rPr lang="en-US" altLang="zh-TW" sz="2000" dirty="0" smtClean="0"/>
              <a:t>index.html</a:t>
            </a:r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新增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</a:t>
            </a:r>
            <a:endParaRPr lang="en-US" altLang="zh-TW" sz="2000" dirty="0" smtClean="0"/>
          </a:p>
          <a:p>
            <a:r>
              <a:rPr lang="zh-TW" altLang="en-US" sz="2000" dirty="0" smtClean="0"/>
              <a:t>在 </a:t>
            </a:r>
            <a:r>
              <a:rPr lang="en-US" altLang="zh-TW" sz="2000" dirty="0" err="1" smtClean="0"/>
              <a:t>js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資料夾新增</a:t>
            </a:r>
            <a:r>
              <a:rPr lang="en-US" altLang="zh-TW" sz="2000" dirty="0" smtClean="0"/>
              <a:t>app.js</a:t>
            </a:r>
            <a:endParaRPr lang="zh-TW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5347"/>
            <a:ext cx="3657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974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依照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去獲取節點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0461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什麼是事件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事件監聽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77684"/>
            <a:ext cx="8229600" cy="857250"/>
          </a:xfrm>
        </p:spPr>
        <p:txBody>
          <a:bodyPr/>
          <a:lstStyle/>
          <a:p>
            <a:r>
              <a:rPr lang="zh-TW" altLang="en-US" dirty="0"/>
              <a:t>練習時間</a:t>
            </a:r>
          </a:p>
        </p:txBody>
      </p:sp>
    </p:spTree>
    <p:extLst>
      <p:ext uri="{BB962C8B-B14F-4D97-AF65-F5344CB8AC3E}">
        <p14:creationId xmlns:p14="http://schemas.microsoft.com/office/powerpoint/2010/main" val="29121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57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1850</Words>
  <Application>Microsoft Office PowerPoint</Application>
  <PresentationFormat>如螢幕大小 (16:9)</PresentationFormat>
  <Paragraphs>404</Paragraphs>
  <Slides>98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98</vt:i4>
      </vt:variant>
    </vt:vector>
  </HeadingPairs>
  <TitlesOfParts>
    <vt:vector size="99" baseType="lpstr">
      <vt:lpstr>Office 佈景主題</vt:lpstr>
      <vt:lpstr>JavaScript分享</vt:lpstr>
      <vt:lpstr>目錄(非正式目錄)</vt:lpstr>
      <vt:lpstr>JavaScript的前世今生</vt:lpstr>
      <vt:lpstr>JavaScript的前世今生</vt:lpstr>
      <vt:lpstr>宿主特性</vt:lpstr>
      <vt:lpstr>本日開發環境</vt:lpstr>
      <vt:lpstr>PowerPoint 簡報</vt:lpstr>
      <vt:lpstr>PowerPoint 簡報</vt:lpstr>
      <vt:lpstr>專案資料夾結構</vt:lpstr>
      <vt:lpstr>引入app.js進html</vt:lpstr>
      <vt:lpstr>註解</vt:lpstr>
      <vt:lpstr>變數</vt:lpstr>
      <vt:lpstr>變數</vt:lpstr>
      <vt:lpstr>建立(宣告)變數</vt:lpstr>
      <vt:lpstr>建立(宣告)變數</vt:lpstr>
      <vt:lpstr>建立(宣告)變數</vt:lpstr>
      <vt:lpstr>變數賦值</vt:lpstr>
      <vt:lpstr>變數賦值</vt:lpstr>
      <vt:lpstr>變數賦值</vt:lpstr>
      <vt:lpstr>常用寫法(電腦執行仍拆成宣告、賦值兩個動作)</vt:lpstr>
      <vt:lpstr>變數命名學</vt:lpstr>
      <vt:lpstr>那我們可以賦予變數哪些值?</vt:lpstr>
      <vt:lpstr>先談談資料型別</vt:lpstr>
      <vt:lpstr>JavaScript的資料型別</vt:lpstr>
      <vt:lpstr>Object Types物件型別</vt:lpstr>
      <vt:lpstr>Primitive Types原始型別</vt:lpstr>
      <vt:lpstr>undefined</vt:lpstr>
      <vt:lpstr>boolean</vt:lpstr>
      <vt:lpstr>number</vt:lpstr>
      <vt:lpstr>PowerPoint 簡報</vt:lpstr>
      <vt:lpstr>null</vt:lpstr>
      <vt:lpstr>null、undefined和0的差異? </vt:lpstr>
      <vt:lpstr>PowerPoint 簡報</vt:lpstr>
      <vt:lpstr>PowerPoint 簡報</vt:lpstr>
      <vt:lpstr>string</vt:lpstr>
      <vt:lpstr>"1000" 和 1000 一樣嗎?</vt:lpstr>
      <vt:lpstr>運算子 http://www.runoob.com/js/js-operators.html </vt:lpstr>
      <vt:lpstr>常見運算子</vt:lpstr>
      <vt:lpstr>常見運算子</vt:lpstr>
      <vt:lpstr>常見運算子</vt:lpstr>
      <vt:lpstr>常搞混的=、==、===</vt:lpstr>
      <vt:lpstr>=賦值運算子</vt:lpstr>
      <vt:lpstr>==寬鬆比較運算子</vt:lpstr>
      <vt:lpstr>===嚴格比較運算子</vt:lpstr>
      <vt:lpstr>運算子的優先性</vt:lpstr>
      <vt:lpstr>說說這段程式碼的執行順序１</vt:lpstr>
      <vt:lpstr>說說這段程式碼的執行順序２</vt:lpstr>
      <vt:lpstr>說說這段程式碼的執行順序３</vt:lpstr>
      <vt:lpstr>函式</vt:lpstr>
      <vt:lpstr>函式</vt:lpstr>
      <vt:lpstr>函式</vt:lpstr>
      <vt:lpstr>函式</vt:lpstr>
      <vt:lpstr>建立(宣告)函式陳述式</vt:lpstr>
      <vt:lpstr>建立(宣告)函式陳述式</vt:lpstr>
      <vt:lpstr>呼叫(執行)函式陳述式</vt:lpstr>
      <vt:lpstr>呼叫(執行)函式陳述式</vt:lpstr>
      <vt:lpstr>呼叫(執行)函式陳述式</vt:lpstr>
      <vt:lpstr>建立函式表達式</vt:lpstr>
      <vt:lpstr>建立函式表達式</vt:lpstr>
      <vt:lpstr>呼叫(執行)函式表達式</vt:lpstr>
      <vt:lpstr>呼叫(執行)函式表達式</vt:lpstr>
      <vt:lpstr>呼叫(執行)函式表達式</vt:lpstr>
      <vt:lpstr>函式陳述式與表達式的差異</vt:lpstr>
      <vt:lpstr>函式內的變數-區域變數</vt:lpstr>
      <vt:lpstr>宣告區域變數</vt:lpstr>
      <vt:lpstr>宣告區域變數</vt:lpstr>
      <vt:lpstr>宣告區域變數</vt:lpstr>
      <vt:lpstr>外部查找</vt:lpstr>
      <vt:lpstr>宣告區域變數</vt:lpstr>
      <vt:lpstr>傳遞參數</vt:lpstr>
      <vt:lpstr>PowerPoint 簡報</vt:lpstr>
      <vt:lpstr>傳遞參數</vt:lpstr>
      <vt:lpstr>陣列</vt:lpstr>
      <vt:lpstr>PowerPoint 簡報</vt:lpstr>
      <vt:lpstr>建立陣列</vt:lpstr>
      <vt:lpstr>建立陣列</vt:lpstr>
      <vt:lpstr>陣列練習</vt:lpstr>
      <vt:lpstr>物件</vt:lpstr>
      <vt:lpstr>PowerPoint 簡報</vt:lpstr>
      <vt:lpstr>流程判斷</vt:lpstr>
      <vt:lpstr>如果成立就…</vt:lpstr>
      <vt:lpstr>如果成立就…否則就..</vt:lpstr>
      <vt:lpstr>如果成立就…否則如果..否則就..</vt:lpstr>
      <vt:lpstr>DOM</vt:lpstr>
      <vt:lpstr>何謂DOM物件?</vt:lpstr>
      <vt:lpstr>理解DOM樹狀圖(1)</vt:lpstr>
      <vt:lpstr>理解DOM樹狀圖(2)</vt:lpstr>
      <vt:lpstr>理解DOM樹狀圖(3)</vt:lpstr>
      <vt:lpstr>依照ID去獲取節點</vt:lpstr>
      <vt:lpstr>依照class去獲取節點</vt:lpstr>
      <vt:lpstr>事件</vt:lpstr>
      <vt:lpstr>什麼是事件?</vt:lpstr>
      <vt:lpstr>事件監聽</vt:lpstr>
      <vt:lpstr>練習時間</vt:lpstr>
      <vt:lpstr>PowerPoint 簡報</vt:lpstr>
      <vt:lpstr>PowerPoint 簡報</vt:lpstr>
      <vt:lpstr>關於我</vt:lpstr>
      <vt:lpstr>參考資源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LSY</dc:creator>
  <cp:lastModifiedBy>LSY</cp:lastModifiedBy>
  <cp:revision>252</cp:revision>
  <dcterms:created xsi:type="dcterms:W3CDTF">2018-05-27T05:54:52Z</dcterms:created>
  <dcterms:modified xsi:type="dcterms:W3CDTF">2018-05-30T08:24:11Z</dcterms:modified>
</cp:coreProperties>
</file>