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media/image14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62" r:id="rId3"/>
    <p:sldId id="277" r:id="rId4"/>
    <p:sldId id="389" r:id="rId5"/>
    <p:sldId id="317" r:id="rId6"/>
    <p:sldId id="275" r:id="rId7"/>
    <p:sldId id="375" r:id="rId8"/>
    <p:sldId id="274" r:id="rId9"/>
    <p:sldId id="380" r:id="rId10"/>
    <p:sldId id="379" r:id="rId11"/>
    <p:sldId id="401" r:id="rId12"/>
    <p:sldId id="402" r:id="rId13"/>
    <p:sldId id="404" r:id="rId14"/>
    <p:sldId id="408" r:id="rId15"/>
    <p:sldId id="409" r:id="rId16"/>
    <p:sldId id="381" r:id="rId17"/>
    <p:sldId id="265" r:id="rId18"/>
    <p:sldId id="292" r:id="rId19"/>
    <p:sldId id="324" r:id="rId20"/>
    <p:sldId id="259" r:id="rId21"/>
    <p:sldId id="327" r:id="rId22"/>
    <p:sldId id="387" r:id="rId23"/>
    <p:sldId id="323" r:id="rId24"/>
    <p:sldId id="325" r:id="rId25"/>
    <p:sldId id="326" r:id="rId26"/>
    <p:sldId id="388" r:id="rId27"/>
    <p:sldId id="296" r:id="rId28"/>
    <p:sldId id="282" r:id="rId29"/>
    <p:sldId id="329" r:id="rId30"/>
    <p:sldId id="318" r:id="rId31"/>
    <p:sldId id="319" r:id="rId32"/>
    <p:sldId id="320" r:id="rId33"/>
    <p:sldId id="273" r:id="rId34"/>
    <p:sldId id="298" r:id="rId35"/>
    <p:sldId id="299" r:id="rId36"/>
    <p:sldId id="300" r:id="rId37"/>
    <p:sldId id="376" r:id="rId38"/>
    <p:sldId id="297" r:id="rId39"/>
    <p:sldId id="384" r:id="rId40"/>
    <p:sldId id="382" r:id="rId41"/>
    <p:sldId id="377" r:id="rId42"/>
    <p:sldId id="301" r:id="rId43"/>
    <p:sldId id="386" r:id="rId44"/>
    <p:sldId id="266" r:id="rId45"/>
    <p:sldId id="278" r:id="rId46"/>
    <p:sldId id="351" r:id="rId47"/>
    <p:sldId id="331" r:id="rId48"/>
    <p:sldId id="332" r:id="rId49"/>
    <p:sldId id="333" r:id="rId50"/>
    <p:sldId id="322" r:id="rId51"/>
    <p:sldId id="334" r:id="rId52"/>
    <p:sldId id="279" r:id="rId53"/>
    <p:sldId id="280" r:id="rId54"/>
    <p:sldId id="281" r:id="rId55"/>
    <p:sldId id="304" r:id="rId56"/>
    <p:sldId id="267" r:id="rId57"/>
    <p:sldId id="352" r:id="rId58"/>
    <p:sldId id="349" r:id="rId59"/>
    <p:sldId id="341" r:id="rId60"/>
    <p:sldId id="344" r:id="rId61"/>
    <p:sldId id="355" r:id="rId62"/>
    <p:sldId id="356" r:id="rId63"/>
    <p:sldId id="354" r:id="rId64"/>
    <p:sldId id="345" r:id="rId65"/>
    <p:sldId id="346" r:id="rId66"/>
    <p:sldId id="357" r:id="rId67"/>
    <p:sldId id="358" r:id="rId68"/>
    <p:sldId id="359" r:id="rId69"/>
    <p:sldId id="360" r:id="rId70"/>
    <p:sldId id="371" r:id="rId71"/>
    <p:sldId id="369" r:id="rId72"/>
    <p:sldId id="372" r:id="rId73"/>
    <p:sldId id="373" r:id="rId74"/>
    <p:sldId id="370" r:id="rId75"/>
    <p:sldId id="374" r:id="rId76"/>
    <p:sldId id="339" r:id="rId77"/>
    <p:sldId id="367" r:id="rId78"/>
    <p:sldId id="366" r:id="rId79"/>
    <p:sldId id="400" r:id="rId80"/>
    <p:sldId id="405" r:id="rId81"/>
    <p:sldId id="270" r:id="rId82"/>
    <p:sldId id="306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392" r:id="rId91"/>
    <p:sldId id="391" r:id="rId92"/>
    <p:sldId id="407" r:id="rId9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8604"/>
    <a:srgbClr val="E6AF00"/>
    <a:srgbClr val="F0B010"/>
    <a:srgbClr val="FABE00"/>
    <a:srgbClr val="FB4B05"/>
    <a:srgbClr val="FAAE48"/>
    <a:srgbClr val="FCC96C"/>
    <a:srgbClr val="FAE75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6610" autoAdjust="0"/>
  </p:normalViewPr>
  <p:slideViewPr>
    <p:cSldViewPr>
      <p:cViewPr>
        <p:scale>
          <a:sx n="100" d="100"/>
          <a:sy n="100" d="100"/>
        </p:scale>
        <p:origin x="-35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7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77F2-7EA5-4452-B330-7805B5619903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2B83-1E81-4D4E-82E7-F5CA1F0F5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半年前端工程師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8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6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67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參 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89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8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宣告變數的位置會影響程式碼中變數的使用方式，如果是將變數宣告在函式裡，那麼此變數只能在該函式內使用，這就是所謂的變數有效範圍</a:t>
            </a:r>
            <a:r>
              <a:rPr lang="en-US" altLang="zh-TW" dirty="0" smtClean="0"/>
              <a:t>(SCOPE)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Node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3WfoV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347614"/>
            <a:ext cx="5760640" cy="2376264"/>
          </a:xfrm>
          <a:prstGeom prst="rect">
            <a:avLst/>
          </a:prstGeom>
          <a:solidFill>
            <a:srgbClr val="F0B010"/>
          </a:solidFill>
          <a:ln>
            <a:noFill/>
          </a:ln>
          <a:effectLst>
            <a:outerShdw blurRad="165100" sx="105000" sy="105000" algn="ctr" rotWithShape="0">
              <a:schemeClr val="tx1">
                <a:lumMod val="95000"/>
                <a:lumOff val="5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84251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TW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分享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720355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SimonAllen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r>
              <a:rPr lang="en-US" altLang="zh-TW" dirty="0" smtClean="0"/>
              <a:t>app.js</a:t>
            </a:r>
            <a:r>
              <a:rPr lang="zh-TW" altLang="en-US" dirty="0" smtClean="0"/>
              <a:t>進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4" y="1131590"/>
            <a:ext cx="6624736" cy="35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為何</a:t>
            </a:r>
            <a:r>
              <a:rPr lang="en-US" altLang="zh-TW" dirty="0" smtClean="0"/>
              <a:t>&lt;script&gt;</a:t>
            </a:r>
            <a:r>
              <a:rPr lang="zh-TW" altLang="en-US" dirty="0" smtClean="0"/>
              <a:t>要</a:t>
            </a:r>
            <a:r>
              <a:rPr lang="zh-TW" altLang="en-US" dirty="0"/>
              <a:t>放在</a:t>
            </a:r>
            <a:r>
              <a:rPr lang="en-US" altLang="zh-TW" dirty="0"/>
              <a:t>&lt;/body&gt;</a:t>
            </a:r>
            <a:r>
              <a:rPr lang="zh-TW" altLang="en-US" dirty="0" smtClean="0"/>
              <a:t>前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0" y="433387"/>
            <a:ext cx="75819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5940152" y="817662"/>
            <a:ext cx="504056" cy="37444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4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就是想把</a:t>
            </a:r>
            <a:r>
              <a:rPr lang="en-US" altLang="zh-TW" dirty="0" smtClean="0"/>
              <a:t>&lt;script&gt;</a:t>
            </a:r>
            <a:r>
              <a:rPr lang="zh-TW" altLang="en-US" dirty="0" smtClean="0"/>
              <a:t>放</a:t>
            </a:r>
            <a:r>
              <a:rPr lang="en-US" altLang="zh-TW" dirty="0" smtClean="0"/>
              <a:t>&lt;head&gt;</a:t>
            </a:r>
            <a:r>
              <a:rPr lang="zh-TW" altLang="en-US" dirty="0" smtClean="0"/>
              <a:t>內怎麼辦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3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原生</a:t>
            </a:r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2000" dirty="0"/>
              <a:t>將程式碼用</a:t>
            </a:r>
            <a:r>
              <a:rPr lang="en-US" altLang="zh-TW" sz="2000" dirty="0" err="1"/>
              <a:t>window.onload</a:t>
            </a:r>
            <a:r>
              <a:rPr lang="en-US" altLang="zh-TW" sz="2000" dirty="0"/>
              <a:t>=function (){}</a:t>
            </a:r>
            <a:r>
              <a:rPr lang="zh-TW" altLang="en-US" sz="2000" dirty="0"/>
              <a:t>包著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2355726"/>
            <a:ext cx="3448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64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若有使用</a:t>
            </a:r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sz="2000" dirty="0"/>
              <a:t>將程式碼</a:t>
            </a:r>
            <a:r>
              <a:rPr lang="zh-TW" altLang="en-US" sz="2000" dirty="0" smtClean="0"/>
              <a:t>用</a:t>
            </a:r>
            <a:r>
              <a:rPr lang="en-US" altLang="zh-TW" sz="2000" dirty="0" smtClean="0"/>
              <a:t>$(document).</a:t>
            </a:r>
            <a:r>
              <a:rPr lang="en-US" altLang="zh-TW" sz="2000" dirty="0" smtClean="0"/>
              <a:t>ready(function(){})</a:t>
            </a:r>
            <a:r>
              <a:rPr lang="zh-TW" altLang="en-US" sz="2000" dirty="0" smtClean="0"/>
              <a:t>包</a:t>
            </a:r>
            <a:r>
              <a:rPr lang="zh-TW" altLang="en-US" sz="2000" dirty="0"/>
              <a:t>著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17" y="2238375"/>
            <a:ext cx="4010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4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11560" y="1492399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不影響程式運作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會佔容量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單行</a:t>
            </a:r>
            <a:r>
              <a:rPr lang="zh-TW" altLang="en-US" sz="2000" dirty="0" smtClean="0"/>
              <a:t>註解：該行說明用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多行</a:t>
            </a:r>
            <a:r>
              <a:rPr lang="zh-TW" altLang="en-US" sz="2000" dirty="0"/>
              <a:t>註解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/*</a:t>
            </a:r>
            <a:r>
              <a:rPr lang="zh-TW" altLang="en-US" sz="2000" dirty="0" smtClean="0"/>
              <a:t>開頭與</a:t>
            </a:r>
            <a:r>
              <a:rPr lang="en-US" altLang="zh-TW" sz="2000" dirty="0" smtClean="0"/>
              <a:t>*/</a:t>
            </a:r>
            <a:r>
              <a:rPr lang="zh-TW" altLang="en-US" sz="2000" dirty="0" smtClean="0"/>
              <a:t>結尾</a:t>
            </a:r>
            <a:endParaRPr lang="en-US" altLang="zh-TW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74862"/>
            <a:ext cx="3867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9622"/>
            <a:ext cx="2592288" cy="25922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568" y="1419622"/>
            <a:ext cx="453842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半年多前端工程師經驗</a:t>
            </a:r>
            <a:r>
              <a:rPr lang="zh-TW" altLang="en-US" sz="1000" dirty="0" smtClean="0"/>
              <a:t> </a:t>
            </a:r>
            <a:endParaRPr lang="en-US" altLang="zh-TW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2018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IT </a:t>
            </a:r>
            <a:r>
              <a:rPr lang="zh-TW" altLang="en-US" sz="2000" dirty="0" smtClean="0"/>
              <a:t>鐵人幫 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 天挑戰</a:t>
            </a:r>
            <a:endParaRPr lang="en-US" altLang="zh-TW" sz="20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</a:t>
            </a:r>
            <a:r>
              <a:rPr lang="en-US" altLang="zh-TW" sz="1600" dirty="0" smtClean="0"/>
              <a:t>JavaScript</a:t>
            </a:r>
            <a:r>
              <a:rPr lang="zh-TW" altLang="en-US" sz="1600" dirty="0" smtClean="0"/>
              <a:t>基礎二三事  筆記作者</a:t>
            </a:r>
            <a:endParaRPr lang="en-US" altLang="zh-TW" sz="1600" dirty="0" smtClean="0"/>
          </a:p>
          <a:p>
            <a:endParaRPr lang="en-US" altLang="zh-TW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六角</a:t>
            </a:r>
            <a:r>
              <a:rPr lang="zh-TW" altLang="en-US" sz="2000" dirty="0" smtClean="0"/>
              <a:t>學院台北場同學會志工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Monospace</a:t>
            </a:r>
            <a:r>
              <a:rPr lang="zh-TW" altLang="en-US" sz="2000" dirty="0" smtClean="0"/>
              <a:t> 工作空間 </a:t>
            </a:r>
            <a:r>
              <a:rPr lang="en-US" altLang="zh-TW" sz="2000" dirty="0" err="1" smtClean="0"/>
              <a:t>CodeCamp</a:t>
            </a:r>
            <a:r>
              <a:rPr lang="zh-TW" altLang="en-US" sz="2000" dirty="0" smtClean="0"/>
              <a:t> 成員</a:t>
            </a:r>
            <a:endParaRPr lang="en-US" altLang="zh-TW" sz="20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6285" y="2283718"/>
            <a:ext cx="12858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26026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電腦的世界中</a:t>
            </a:r>
            <a:r>
              <a:rPr lang="zh-TW" altLang="en-US" dirty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新建一個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apple</a:t>
            </a:r>
            <a:endParaRPr lang="zh-TW" altLang="en-US" dirty="0"/>
          </a:p>
        </p:txBody>
      </p:sp>
      <p:sp>
        <p:nvSpPr>
          <p:cNvPr id="8" name="六邊形 7"/>
          <p:cNvSpPr/>
          <p:nvPr/>
        </p:nvSpPr>
        <p:spPr>
          <a:xfrm>
            <a:off x="4021512" y="2184998"/>
            <a:ext cx="918822" cy="792088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76805" y="239637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7756" y="3006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25496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405047" y="1601003"/>
            <a:ext cx="1538206" cy="252265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電腦的世界中</a:t>
            </a:r>
            <a:r>
              <a:rPr lang="zh-TW" altLang="en-US" dirty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新建一個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apple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490074" y="1869346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490074" y="2422436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490074" y="2962717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82806" y="3520743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六邊形 10"/>
          <p:cNvSpPr/>
          <p:nvPr/>
        </p:nvSpPr>
        <p:spPr>
          <a:xfrm>
            <a:off x="1996427" y="2369664"/>
            <a:ext cx="918822" cy="792088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51720" y="258104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32671" y="319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186908" y="42291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電腦瀏覽器記憶體</a:t>
            </a:r>
          </a:p>
        </p:txBody>
      </p:sp>
      <p:sp>
        <p:nvSpPr>
          <p:cNvPr id="14" name="向右箭號 13"/>
          <p:cNvSpPr/>
          <p:nvPr/>
        </p:nvSpPr>
        <p:spPr>
          <a:xfrm rot="1025282">
            <a:off x="2953336" y="3090836"/>
            <a:ext cx="2407586" cy="4520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電腦執行仍拆成</a:t>
            </a:r>
            <a:r>
              <a:rPr lang="zh-TW" altLang="en-US" dirty="0" smtClean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盡量語意化命名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endParaRPr lang="en-US" altLang="zh-TW" sz="2000" dirty="0"/>
          </a:p>
          <a:p>
            <a:r>
              <a:rPr lang="zh-TW" altLang="en-US" sz="2000" dirty="0" smtClean="0"/>
              <a:t>目前</a:t>
            </a:r>
            <a:r>
              <a:rPr lang="zh-TW" altLang="en-US" sz="2000" dirty="0"/>
              <a:t>瀏覽器唯一內建程式語言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5571503" y="1712508"/>
            <a:ext cx="1584176" cy="2092566"/>
            <a:chOff x="5406865" y="1712508"/>
            <a:chExt cx="1584176" cy="2092566"/>
          </a:xfrm>
        </p:grpSpPr>
        <p:grpSp>
          <p:nvGrpSpPr>
            <p:cNvPr id="9" name="群組 8"/>
            <p:cNvGrpSpPr/>
            <p:nvPr/>
          </p:nvGrpSpPr>
          <p:grpSpPr>
            <a:xfrm>
              <a:off x="5406865" y="1712508"/>
              <a:ext cx="1584176" cy="1584176"/>
              <a:chOff x="5220072" y="1491630"/>
              <a:chExt cx="1584176" cy="1584176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220072" y="1491630"/>
                <a:ext cx="1584176" cy="1584176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5307166" y="1976946"/>
                <a:ext cx="140998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Primitive</a:t>
                </a:r>
                <a:b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Types</a:t>
                </a:r>
                <a:endPara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5593659" y="3404964"/>
              <a:ext cx="12105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原始型別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75771" y="1712508"/>
            <a:ext cx="1584176" cy="2092566"/>
            <a:chOff x="2011133" y="1712508"/>
            <a:chExt cx="1584176" cy="2092566"/>
          </a:xfrm>
        </p:grpSpPr>
        <p:grpSp>
          <p:nvGrpSpPr>
            <p:cNvPr id="10" name="群組 9"/>
            <p:cNvGrpSpPr/>
            <p:nvPr/>
          </p:nvGrpSpPr>
          <p:grpSpPr>
            <a:xfrm>
              <a:off x="2011133" y="1712508"/>
              <a:ext cx="1584176" cy="1584176"/>
              <a:chOff x="2915816" y="2463470"/>
              <a:chExt cx="1584176" cy="1584176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915816" y="2463470"/>
                <a:ext cx="1584176" cy="1584176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002910" y="2948786"/>
                <a:ext cx="140998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Object</a:t>
                </a:r>
                <a:b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Types</a:t>
                </a:r>
                <a:endPara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2197926" y="3404964"/>
              <a:ext cx="12105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物件型別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與原始型別最大</a:t>
            </a:r>
            <a:r>
              <a:rPr lang="zh-TW" altLang="en-US" sz="2000" dirty="0" smtClean="0"/>
              <a:t>差別在於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物件型別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何謂</a:t>
            </a:r>
            <a:r>
              <a:rPr lang="zh-TW" altLang="en-US" sz="2000" dirty="0" smtClean="0"/>
              <a:t>屬性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物件章節會介紹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既是值也是型別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4499"/>
            <a:ext cx="3952280" cy="20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16" y="2310011"/>
            <a:ext cx="379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</a:t>
            </a:r>
            <a:r>
              <a:rPr lang="zh-TW" altLang="en-US" sz="2000" dirty="0" smtClean="0"/>
              <a:t>數值有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整數或其他型態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54" y="2409427"/>
            <a:ext cx="4087516" cy="260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494"/>
            <a:ext cx="3876865" cy="4605362"/>
          </a:xfrm>
        </p:spPr>
      </p:pic>
    </p:spTree>
    <p:extLst>
      <p:ext uri="{BB962C8B-B14F-4D97-AF65-F5344CB8AC3E}">
        <p14:creationId xmlns:p14="http://schemas.microsoft.com/office/powerpoint/2010/main" val="162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</a:t>
            </a:r>
            <a:r>
              <a:rPr lang="zh-TW" altLang="en-US" sz="2000" b="1" dirty="0">
                <a:solidFill>
                  <a:srgbClr val="FF0000"/>
                </a:solidFill>
              </a:rPr>
              <a:t>值，既是值也是型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 smtClean="0"/>
              <a:t>null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35932"/>
            <a:ext cx="3695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的差異</a:t>
            </a:r>
            <a:r>
              <a:rPr lang="en-US" altLang="zh-TW" dirty="0" smtClean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8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版本更替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sz="2000" dirty="0" smtClean="0"/>
              <a:t>由</a:t>
            </a:r>
            <a:r>
              <a:rPr lang="en-US" altLang="zh-TW" sz="2000" b="1" dirty="0" smtClean="0"/>
              <a:t>ECMA</a:t>
            </a:r>
            <a:r>
              <a:rPr lang="zh-TW" altLang="en-US" sz="2000" b="1" dirty="0" smtClean="0"/>
              <a:t>國際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前身為歐洲</a:t>
            </a:r>
            <a:r>
              <a:rPr lang="zh-TW" altLang="en-US" sz="2000" dirty="0"/>
              <a:t>計算機製造商</a:t>
            </a:r>
            <a:r>
              <a:rPr lang="zh-TW" altLang="en-US" sz="2000" dirty="0" smtClean="0"/>
              <a:t>協會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統一規格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 smtClean="0"/>
              <a:t> ECMAScript 5</a:t>
            </a:r>
          </a:p>
          <a:p>
            <a:r>
              <a:rPr lang="en-US" altLang="zh-TW" sz="2000" dirty="0" smtClean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</a:p>
          <a:p>
            <a:r>
              <a:rPr lang="zh-TW" altLang="en-US" sz="2000" dirty="0" smtClean="0"/>
              <a:t>目前最新版是</a:t>
            </a:r>
            <a:r>
              <a:rPr lang="en-US" altLang="zh-TW" sz="2000" dirty="0" smtClean="0"/>
              <a:t>2017</a:t>
            </a:r>
            <a:r>
              <a:rPr lang="zh-TW" altLang="en-US" sz="2000" dirty="0" smtClean="0"/>
              <a:t>發布的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7</a:t>
            </a: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268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en-US" altLang="zh-TW" sz="1800" dirty="0"/>
              <a:t>undefined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(</a:t>
            </a:r>
            <a:r>
              <a:rPr lang="zh-TW" altLang="en-US" sz="1800" dirty="0"/>
              <a:t>此變數</a:t>
            </a:r>
            <a:r>
              <a:rPr lang="en-US" altLang="zh-TW" sz="1800" dirty="0"/>
              <a:t>) </a:t>
            </a:r>
            <a:r>
              <a:rPr lang="zh-TW" altLang="en-US" sz="1800" dirty="0"/>
              <a:t>還沒有給值，</a:t>
            </a:r>
            <a:r>
              <a:rPr lang="zh-TW" altLang="en-US" sz="1800" dirty="0" smtClean="0"/>
              <a:t>所以</a:t>
            </a:r>
            <a:r>
              <a:rPr lang="en-US" altLang="zh-TW" sz="1800" dirty="0" smtClean="0"/>
              <a:t>JavaScript</a:t>
            </a:r>
            <a:r>
              <a:rPr lang="zh-TW" altLang="en-US" sz="1800" dirty="0" smtClean="0"/>
              <a:t>預設其型別與值是</a:t>
            </a:r>
            <a:r>
              <a:rPr lang="en-US" altLang="zh-TW" sz="1800" dirty="0" smtClean="0"/>
              <a:t>undefined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  <a:p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用</a:t>
            </a:r>
            <a:r>
              <a:rPr lang="zh-TW" altLang="en-US" sz="1800" dirty="0" smtClean="0"/>
              <a:t>來表示變數現在空空的沒有值，</a:t>
            </a:r>
            <a:r>
              <a:rPr lang="zh-TW" altLang="en-US" sz="1800" dirty="0"/>
              <a:t>其型別與</a:t>
            </a:r>
            <a:r>
              <a:rPr lang="zh-TW" altLang="en-US" sz="1800" dirty="0" smtClean="0"/>
              <a:t>值</a:t>
            </a:r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 smtClean="0"/>
              <a:t>0</a:t>
            </a:r>
          </a:p>
          <a:p>
            <a:pPr marL="0" indent="0">
              <a:buNone/>
            </a:pPr>
            <a:r>
              <a:rPr lang="zh-TW" altLang="en-US" sz="1800" dirty="0" smtClean="0"/>
              <a:t>代表型別是</a:t>
            </a:r>
            <a:r>
              <a:rPr lang="en-US" altLang="zh-TW" sz="1800" dirty="0" smtClean="0"/>
              <a:t>number</a:t>
            </a:r>
            <a:r>
              <a:rPr lang="zh-TW" altLang="en-US" sz="1800" dirty="0" smtClean="0"/>
              <a:t>，其值為</a:t>
            </a:r>
            <a:r>
              <a:rPr lang="en-US" altLang="zh-TW" sz="1800" dirty="0" smtClean="0"/>
              <a:t>0</a:t>
            </a:r>
            <a:r>
              <a:rPr lang="zh-TW" altLang="en-US" sz="1800" dirty="0" smtClean="0"/>
              <a:t>，並不是什麼都沒有。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5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4166982" cy="4294357"/>
          </a:xfrm>
        </p:spPr>
      </p:pic>
    </p:spTree>
    <p:extLst>
      <p:ext uri="{BB962C8B-B14F-4D97-AF65-F5344CB8AC3E}">
        <p14:creationId xmlns:p14="http://schemas.microsoft.com/office/powerpoint/2010/main" val="41301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 smtClean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 smtClean="0"/>
              <a:t>"</a:t>
            </a:r>
            <a:r>
              <a:rPr lang="zh-TW" altLang="en-US" sz="2000" dirty="0" smtClean="0"/>
              <a:t>來包著表示</a:t>
            </a:r>
            <a:r>
              <a:rPr lang="zh-TW" altLang="en-US" sz="2000" dirty="0"/>
              <a:t>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40767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b="0" dirty="0"/>
              <a:t>"1000"</a:t>
            </a:r>
            <a:r>
              <a:rPr lang="zh-TW" altLang="en-US" b="0" dirty="0"/>
              <a:t> 和 </a:t>
            </a:r>
            <a:r>
              <a:rPr lang="en-US" altLang="zh-TW" b="0" dirty="0"/>
              <a:t>1000</a:t>
            </a:r>
            <a:r>
              <a:rPr lang="zh-TW" altLang="en-US" b="0" dirty="0"/>
              <a:t> 一樣嗎</a:t>
            </a:r>
            <a:r>
              <a:rPr lang="en-US" altLang="zh-TW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96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9582"/>
              </p:ext>
            </p:extLst>
          </p:nvPr>
        </p:nvGraphicFramePr>
        <p:xfrm>
          <a:off x="1475656" y="1059582"/>
          <a:ext cx="6624736" cy="268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32"/>
                <a:gridCol w="756760"/>
                <a:gridCol w="1152128"/>
                <a:gridCol w="1440160"/>
                <a:gridCol w="2304256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496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1+1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15/3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餘數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73562"/>
              </p:ext>
            </p:extLst>
          </p:nvPr>
        </p:nvGraphicFramePr>
        <p:xfrm>
          <a:off x="611560" y="1203598"/>
          <a:ext cx="7992888" cy="205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1224136"/>
                <a:gridCol w="1772174"/>
                <a:gridCol w="2404290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右至左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1;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賦值給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</a:p>
                    <a:p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記憶體位置賦予給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a)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2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存取物件屬性值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{d:100};</a:t>
                      </a:r>
                    </a:p>
                    <a:p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console.log(</a:t>
                      </a:r>
                      <a:r>
                        <a:rPr lang="en-US" altLang="zh-TW" sz="1400" b="1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d.a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);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存取物件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的屬性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871"/>
              </p:ext>
            </p:extLst>
          </p:nvPr>
        </p:nvGraphicFramePr>
        <p:xfrm>
          <a:off x="827584" y="1059582"/>
          <a:ext cx="7488832" cy="22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28"/>
                <a:gridCol w="756760"/>
                <a:gridCol w="1152128"/>
                <a:gridCol w="1728192"/>
                <a:gridCol w="201622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 !==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71800" y="3972411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自動轉換型別的陷阱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常搞混的</a:t>
            </a:r>
            <a:r>
              <a:rPr lang="en-US" altLang="zh-TW" dirty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賦值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只要看到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符號，一律理解成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</a:rPr>
              <a:t>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右邊的東西賦予給左邊的東西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 anchor="ctr">
            <a:normAutofit/>
          </a:bodyPr>
          <a:lstStyle/>
          <a:p>
            <a:r>
              <a:rPr lang="zh-TW" altLang="en-US" sz="2000" dirty="0" smtClean="0"/>
              <a:t>弱型別，撰寫時不須宣告資料型態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型別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同步特性、一次執行一件事</a:t>
            </a:r>
            <a:endParaRPr lang="en-US" altLang="zh-TW" sz="2000" dirty="0" smtClean="0"/>
          </a:p>
          <a:p>
            <a:r>
              <a:rPr lang="zh-TW" altLang="en-US" sz="2000" dirty="0" smtClean="0"/>
              <a:t>自動轉型</a:t>
            </a:r>
            <a:endParaRPr lang="en-US" altLang="zh-TW" sz="2000" dirty="0" smtClean="0"/>
          </a:p>
          <a:p>
            <a:r>
              <a:rPr lang="zh-TW" altLang="en-US" sz="2000" dirty="0" smtClean="0"/>
              <a:t>宿主特性：只能運行在使用者的瀏覽器上</a:t>
            </a:r>
            <a:endParaRPr lang="en-US" altLang="zh-TW" sz="2000" dirty="0" smtClean="0"/>
          </a:p>
          <a:p>
            <a:r>
              <a:rPr lang="zh-TW" altLang="en-US" sz="2000" dirty="0" smtClean="0"/>
              <a:t>可以操控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、取得使用者在網頁的輸入資料</a:t>
            </a:r>
            <a:endParaRPr lang="en-US" altLang="zh-TW" sz="20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971600" y="4774168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衍生：使用</a:t>
            </a:r>
            <a:r>
              <a:rPr lang="en-US" altLang="zh-TW" dirty="0"/>
              <a:t>google V8</a:t>
            </a:r>
            <a:r>
              <a:rPr lang="zh-TW" altLang="en-US" dirty="0"/>
              <a:t>引擎擴充的</a:t>
            </a:r>
            <a:r>
              <a:rPr lang="en-US" altLang="zh-TW" dirty="0"/>
              <a:t>JavaScript</a:t>
            </a:r>
            <a:r>
              <a:rPr lang="zh-TW" altLang="en-US" dirty="0"/>
              <a:t>，打破平台限制的</a:t>
            </a:r>
            <a:r>
              <a:rPr lang="en-US" altLang="zh-TW" dirty="0">
                <a:hlinkClick r:id="rId3"/>
              </a:rPr>
              <a:t>node.js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</a:t>
            </a:r>
            <a:r>
              <a:rPr lang="zh-TW" altLang="en-US" dirty="0" smtClean="0">
                <a:solidFill>
                  <a:srgbClr val="C00000"/>
                </a:solidFill>
              </a:rPr>
              <a:t>寬鬆比較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左邊值與右邊值進行相等比較並回傳布林值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</a:t>
            </a:r>
            <a:r>
              <a:rPr lang="zh-TW" altLang="en-US" dirty="0">
                <a:solidFill>
                  <a:srgbClr val="C00000"/>
                </a:solidFill>
              </a:rPr>
              <a:t>嚴格</a:t>
            </a:r>
            <a:r>
              <a:rPr lang="zh-TW" altLang="en-US" dirty="0" smtClean="0">
                <a:solidFill>
                  <a:srgbClr val="C00000"/>
                </a:solidFill>
              </a:rPr>
              <a:t>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===</a:t>
            </a:r>
            <a:r>
              <a:rPr lang="zh-TW" altLang="en-US" sz="2000" dirty="0" smtClean="0"/>
              <a:t>左邊值與右邊值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嚴格相等比較</a:t>
            </a:r>
            <a:r>
              <a:rPr lang="zh-TW" altLang="en-US" sz="2000" dirty="0" smtClean="0"/>
              <a:t>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運算子有分執行優先度</a:t>
            </a:r>
            <a:endParaRPr lang="en-US" altLang="zh-TW" sz="2000" dirty="0" smtClean="0"/>
          </a:p>
          <a:p>
            <a:r>
              <a:rPr lang="zh-TW" altLang="en-US" sz="2000" dirty="0" smtClean="0"/>
              <a:t>運算子</a:t>
            </a:r>
            <a:r>
              <a:rPr lang="zh-TW" altLang="en-US" sz="2000" dirty="0"/>
              <a:t>優先性高先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r>
              <a:rPr lang="zh-TW" altLang="en-US" sz="2000" dirty="0"/>
              <a:t>運算子優先</a:t>
            </a:r>
            <a:r>
              <a:rPr lang="zh-TW" altLang="en-US" sz="2000" dirty="0" smtClean="0"/>
              <a:t>性相同，由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相依順序</a:t>
            </a:r>
            <a:r>
              <a:rPr lang="zh-TW" altLang="en-US" sz="2000" dirty="0" smtClean="0"/>
              <a:t>決定執行方向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1800" dirty="0" smtClean="0"/>
              <a:t>小提醒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=</a:t>
            </a:r>
            <a:r>
              <a:rPr lang="zh-TW" altLang="en-US" sz="1800" dirty="0" smtClean="0"/>
              <a:t>運算子優先性很低，低於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 、 *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 、 </a:t>
            </a:r>
            <a:r>
              <a:rPr lang="en-US" altLang="zh-TW" sz="1800" dirty="0"/>
              <a:t>%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===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!==…..</a:t>
            </a:r>
            <a:r>
              <a:rPr lang="zh-TW" altLang="en-US" sz="1800" dirty="0" smtClean="0"/>
              <a:t>等等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完整運算子優先性表格：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goo.gl/T3WfoV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說說這段程式碼的執行順序１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9702"/>
            <a:ext cx="4634044" cy="13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順序２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9662"/>
            <a:ext cx="4009623" cy="18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順序３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540697" cy="18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自己定義的程式包</a:t>
            </a:r>
            <a:endParaRPr lang="en-US" altLang="zh-TW" sz="2000" dirty="0" smtClean="0"/>
          </a:p>
          <a:p>
            <a:r>
              <a:rPr lang="zh-TW" altLang="en-US" sz="2000" dirty="0" smtClean="0"/>
              <a:t>可重複呼叫使用</a:t>
            </a:r>
            <a:endParaRPr lang="en-US" altLang="zh-TW" sz="2000" dirty="0" smtClean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式內可以放欲執行</a:t>
            </a:r>
            <a:r>
              <a:rPr lang="zh-TW" altLang="en-US" sz="2000" dirty="0"/>
              <a:t>的程式碼</a:t>
            </a:r>
            <a:endParaRPr lang="en-US" altLang="zh-TW" sz="2000" dirty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內</a:t>
            </a:r>
            <a:r>
              <a:rPr lang="zh-TW" altLang="en-US" sz="2000" dirty="0" smtClean="0"/>
              <a:t>可以</a:t>
            </a:r>
            <a:r>
              <a:rPr lang="zh-TW" altLang="en-US" sz="2000" dirty="0"/>
              <a:t>宣告變數</a:t>
            </a:r>
            <a:r>
              <a:rPr lang="en-US" altLang="zh-TW" sz="2000" dirty="0"/>
              <a:t>(</a:t>
            </a:r>
            <a:r>
              <a:rPr lang="zh-TW" altLang="en-US" sz="2000" dirty="0"/>
              <a:t>區域變數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式可以接收外部程式傳遞的參數</a:t>
            </a:r>
            <a:endParaRPr lang="en-US" altLang="zh-TW" sz="2000" dirty="0" smtClean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式可以使用外部程式的變數、函式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8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區分成三種</a:t>
            </a:r>
            <a:endParaRPr lang="en-US" altLang="zh-TW" sz="2000" dirty="0" smtClean="0"/>
          </a:p>
          <a:p>
            <a:r>
              <a:rPr lang="zh-TW" altLang="en-US" sz="2000" dirty="0" smtClean="0"/>
              <a:t>函式陳述式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Statement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表達式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Expression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立即執行函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式： 簡稱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</a:rPr>
              <a:t>IIFE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全名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Immediately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Invoked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72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好呦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06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函式名稱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86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108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15509" y="2211710"/>
            <a:ext cx="973188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85159" y="2211710"/>
            <a:ext cx="39166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05737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9301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/>
              <a:t>= 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</a:rPr>
              <a:t>式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38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843558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TW" sz="2400" b="1" dirty="0" smtClean="0"/>
              <a:t>=</a:t>
            </a:r>
            <a:r>
              <a:rPr lang="zh-TW" altLang="en-US" sz="2400" b="1" dirty="0">
                <a:solidFill>
                  <a:srgbClr val="00B050"/>
                </a:solidFill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function </a:t>
            </a:r>
            <a:r>
              <a:rPr lang="en-US" altLang="zh-TW" sz="2400" b="1" dirty="0" smtClean="0"/>
              <a:t>(){</a:t>
            </a:r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晚上好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199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00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942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zh-TW" altLang="en-US" dirty="0"/>
              <a:t>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76675" y="2211710"/>
            <a:ext cx="897411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3019" y="2211710"/>
            <a:ext cx="323755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982968" y="2566742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510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zh-TW" altLang="en-US" dirty="0"/>
              <a:t>陳述</a:t>
            </a:r>
            <a:r>
              <a:rPr lang="zh-TW" altLang="en-US" dirty="0" smtClean="0"/>
              <a:t>式與表達式的差異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2103"/>
              </p:ext>
            </p:extLst>
          </p:nvPr>
        </p:nvGraphicFramePr>
        <p:xfrm>
          <a:off x="1619672" y="1131590"/>
          <a:ext cx="5908973" cy="303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93"/>
                <a:gridCol w="1948593"/>
                <a:gridCol w="2011787"/>
              </a:tblGrid>
              <a:tr h="402373">
                <a:tc>
                  <a:txBody>
                    <a:bodyPr/>
                    <a:lstStyle/>
                    <a:p>
                      <a:endParaRPr lang="zh-TW" altLang="en-US" sz="1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函式陳述式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函式表達式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函式命名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需有名子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可以是匿名函式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透過函式的名子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透過變數的名子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函式本身可以當成值賦值給變數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函式本身可以當成值傳給其他程式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898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smtClean="0"/>
              <a:t>1.Visual </a:t>
            </a:r>
            <a:r>
              <a:rPr lang="en-US" altLang="zh-TW" sz="2800" b="1" dirty="0" smtClean="0"/>
              <a:t>Studio Code</a:t>
            </a:r>
            <a:r>
              <a:rPr lang="zh-TW" altLang="en-US" sz="2800" b="1" dirty="0"/>
              <a:t>編輯器</a:t>
            </a:r>
            <a:endParaRPr lang="en-US" altLang="zh-TW" sz="2800" b="1" dirty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2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函式內的變數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在函式內宣告的變數，即是區域變數。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只要是函式，都可以在函式內宣告變數。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區域變數只</a:t>
            </a:r>
            <a:r>
              <a:rPr lang="zh-TW" altLang="en-US" sz="2000" dirty="0" smtClean="0"/>
              <a:t>存在該函式內，不同函式內的變數彼此獨立。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區域變數可</a:t>
            </a:r>
            <a:r>
              <a:rPr lang="zh-TW" altLang="en-US" sz="2000" dirty="0" smtClean="0"/>
              <a:t>與函式外變數取相同名子，彼此互不影響。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區域變數一定</a:t>
            </a:r>
            <a:r>
              <a:rPr lang="zh-TW" altLang="en-US" sz="2000" dirty="0" smtClean="0"/>
              <a:t>要使用</a:t>
            </a:r>
            <a:r>
              <a:rPr lang="zh-TW" altLang="en-US" sz="2000" b="1" dirty="0">
                <a:solidFill>
                  <a:srgbClr val="C00000"/>
                </a:solidFill>
              </a:rPr>
              <a:t>宣告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關鍵字</a:t>
            </a:r>
            <a:r>
              <a:rPr lang="zh-TW" altLang="en-US" sz="2000" dirty="0" smtClean="0"/>
              <a:t>宣告，否則會變全域變數。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362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5566"/>
            <a:ext cx="47244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28724"/>
            <a:ext cx="4543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86779" y="402332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外部</a:t>
            </a:r>
            <a:r>
              <a:rPr lang="zh-TW" altLang="en-US" dirty="0"/>
              <a:t>查找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552" y="1275606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000" dirty="0" smtClean="0"/>
              <a:t>當</a:t>
            </a:r>
            <a:r>
              <a:rPr lang="zh-TW" altLang="en-US" sz="2000" dirty="0"/>
              <a:t>函式內找不到指定的區域</a:t>
            </a:r>
            <a:r>
              <a:rPr lang="zh-TW" altLang="en-US" sz="2000" dirty="0" smtClean="0"/>
              <a:t>變數</a:t>
            </a:r>
            <a:endParaRPr lang="en-US" altLang="zh-TW" sz="2000" dirty="0" smtClean="0"/>
          </a:p>
          <a:p>
            <a:pPr marL="0" indent="0" algn="ctr">
              <a:buNone/>
            </a:pPr>
            <a:r>
              <a:rPr lang="zh-TW" altLang="en-US" sz="2000" dirty="0" smtClean="0"/>
              <a:t>函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會向函式外的程式查找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7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 rot="7419895">
            <a:off x="4361038" y="2189842"/>
            <a:ext cx="372947" cy="10770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只要是函式都可以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從函式外傳遞參數進函式內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參數命名與變數命名規範相同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參數只存在函式內且不影響函式外變數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傳遞參數與呼叫函式</a:t>
            </a:r>
            <a:r>
              <a:rPr lang="zh-TW" altLang="en-US" sz="2000" b="1" dirty="0">
                <a:solidFill>
                  <a:srgbClr val="C00000"/>
                </a:solidFill>
              </a:rPr>
              <a:t>一起執行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呼叫函式為傳遞參數，參數在函式內為</a:t>
            </a:r>
            <a:r>
              <a:rPr lang="en-US" altLang="zh-TW" sz="2000" b="1" dirty="0">
                <a:solidFill>
                  <a:srgbClr val="C00000"/>
                </a:solidFill>
              </a:rPr>
              <a:t>undefined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0032" y="843558"/>
            <a:ext cx="4104456" cy="3096344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1600" b="1" dirty="0" smtClean="0"/>
              <a:t>函式表達式</a:t>
            </a:r>
            <a:endParaRPr lang="en-US" altLang="zh-TW" sz="1600" b="1" dirty="0" smtClean="0"/>
          </a:p>
          <a:p>
            <a:pPr marL="0" indent="0">
              <a:buNone/>
            </a:pPr>
            <a:endParaRPr lang="en-US" altLang="zh-TW" sz="1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/>
              <a:t>=  </a:t>
            </a:r>
            <a:r>
              <a:rPr lang="zh-TW" altLang="en-US" sz="2400" b="1" dirty="0">
                <a:solidFill>
                  <a:srgbClr val="00B050"/>
                </a:solidFill>
              </a:rPr>
              <a:t>函式關鍵字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參數</a:t>
            </a:r>
            <a:r>
              <a:rPr lang="en-US" altLang="zh-TW" sz="2400" b="1" dirty="0" smtClean="0"/>
              <a:t>){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 smtClean="0"/>
              <a:t>    運用</a:t>
            </a:r>
            <a:r>
              <a:rPr lang="zh-TW" altLang="en-US" sz="2400" b="1" dirty="0"/>
              <a:t>這個參數做一些事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;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76300" y="1491630"/>
            <a:ext cx="4276580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式關鍵字  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>
              <a:spcBef>
                <a:spcPct val="200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運用這個參數做一些事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>
              <a:spcBef>
                <a:spcPct val="20000"/>
              </a:spcBef>
            </a:pP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880" y="699542"/>
            <a:ext cx="45719" cy="39604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75606"/>
            <a:ext cx="4104456" cy="332246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/>
              <a:t>("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!");</a:t>
            </a:r>
            <a:endParaRPr lang="en-US" altLang="zh-TW" sz="24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148064" y="1091530"/>
            <a:ext cx="4104456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 err="1" smtClean="0"/>
              <a:t>var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 yes = 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Font typeface="Arial" pitchFamily="34" charset="0"/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en-US" altLang="zh-TW" sz="2400" b="1" dirty="0"/>
              <a:t>yes</a:t>
            </a:r>
            <a:r>
              <a:rPr lang="en-US" altLang="zh-TW" sz="2400" b="1" dirty="0" smtClean="0"/>
              <a:t>);</a:t>
            </a:r>
            <a:endParaRPr lang="en-US" altLang="zh-TW" sz="2400" dirty="0" smtClean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以函</a:t>
            </a:r>
            <a:r>
              <a:rPr lang="zh-TW" altLang="en-US" dirty="0"/>
              <a:t>式陳述</a:t>
            </a:r>
            <a:r>
              <a:rPr lang="zh-TW" altLang="en-US" dirty="0" smtClean="0"/>
              <a:t>式為例</a:t>
            </a:r>
            <a:r>
              <a:rPr lang="en-US" altLang="zh-TW" dirty="0" smtClean="0"/>
              <a:t>-</a:t>
            </a:r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</a:t>
            </a:r>
            <a:r>
              <a:rPr lang="zh-TW" altLang="en-US" dirty="0" smtClean="0"/>
              <a:t>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利用函式</a:t>
            </a:r>
            <a:r>
              <a:rPr lang="zh-TW" altLang="en-US" sz="1800" b="1" dirty="0"/>
              <a:t>陳述</a:t>
            </a:r>
            <a:r>
              <a:rPr lang="zh-TW" altLang="en-US" sz="1800" b="1" dirty="0" smtClean="0"/>
              <a:t>式或</a:t>
            </a:r>
            <a:r>
              <a:rPr lang="zh-TW" altLang="en-US" sz="1800" dirty="0"/>
              <a:t>函式</a:t>
            </a:r>
            <a:r>
              <a:rPr lang="zh-TW" altLang="en-US" sz="1800" b="1" dirty="0" smtClean="0"/>
              <a:t>表達式</a:t>
            </a:r>
            <a:r>
              <a:rPr lang="zh-TW" altLang="en-US" sz="1800" dirty="0"/>
              <a:t>寫</a:t>
            </a:r>
            <a:r>
              <a:rPr lang="zh-TW" altLang="en-US" sz="1800" dirty="0" smtClean="0"/>
              <a:t>個練習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假設目前美元比台幣為</a:t>
            </a:r>
            <a:r>
              <a:rPr lang="en-US" altLang="zh-TW" sz="1800" dirty="0" smtClean="0">
                <a:solidFill>
                  <a:srgbClr val="FF0000"/>
                </a:solidFill>
              </a:rPr>
              <a:t>30</a:t>
            </a:r>
            <a:r>
              <a:rPr lang="zh-TW" altLang="en-US" sz="1800" dirty="0" smtClean="0">
                <a:solidFill>
                  <a:srgbClr val="FF0000"/>
                </a:solidFill>
              </a:rPr>
              <a:t>比</a:t>
            </a:r>
            <a:r>
              <a:rPr lang="en-US" altLang="zh-TW" sz="1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zh-TW" altLang="en-US" sz="1800" dirty="0"/>
              <a:t>寫一個函</a:t>
            </a:r>
            <a:r>
              <a:rPr lang="zh-TW" altLang="en-US" sz="1800" dirty="0" smtClean="0"/>
              <a:t>式，傳</a:t>
            </a:r>
            <a:r>
              <a:rPr lang="zh-TW" altLang="en-US" sz="1800" dirty="0"/>
              <a:t>入參數台幣「</a:t>
            </a:r>
            <a:r>
              <a:rPr lang="zh-TW" altLang="en-US" sz="1800" dirty="0" smtClean="0"/>
              <a:t>數值」後</a:t>
            </a:r>
            <a:r>
              <a:rPr lang="zh-TW" altLang="en-US" sz="1800" dirty="0"/>
              <a:t>，</a:t>
            </a:r>
            <a:r>
              <a:rPr lang="en-US" altLang="zh-TW" sz="1800" dirty="0" smtClean="0"/>
              <a:t>console</a:t>
            </a:r>
            <a:r>
              <a:rPr lang="zh-TW" altLang="en-US" sz="1800" dirty="0" smtClean="0"/>
              <a:t>印出換算後的美元數值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>
                <a:solidFill>
                  <a:srgbClr val="000000"/>
                </a:solidFill>
              </a:rPr>
              <a:t>想</a:t>
            </a:r>
            <a:r>
              <a:rPr lang="zh-TW" altLang="en-US" sz="1800" dirty="0">
                <a:solidFill>
                  <a:srgbClr val="000000"/>
                </a:solidFill>
              </a:rPr>
              <a:t>四捨五入</a:t>
            </a:r>
            <a:r>
              <a:rPr lang="zh-TW" altLang="en-US" sz="1800" dirty="0" smtClean="0">
                <a:solidFill>
                  <a:srgbClr val="000000"/>
                </a:solidFill>
              </a:rPr>
              <a:t>的話，可以用</a:t>
            </a:r>
            <a:r>
              <a:rPr lang="en-US" altLang="zh-TW" sz="1800" dirty="0" err="1" smtClean="0">
                <a:solidFill>
                  <a:srgbClr val="000000"/>
                </a:solidFill>
              </a:rPr>
              <a:t>Math.round</a:t>
            </a:r>
            <a:r>
              <a:rPr lang="en-US" altLang="zh-TW" sz="1800" dirty="0" smtClean="0">
                <a:solidFill>
                  <a:srgbClr val="000000"/>
                </a:solidFill>
              </a:rPr>
              <a:t>(</a:t>
            </a:r>
            <a:r>
              <a:rPr lang="zh-TW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</a:rPr>
              <a:t>)</a:t>
            </a:r>
            <a:endParaRPr lang="en-US" altLang="zh-TW" sz="1800" dirty="0">
              <a:solidFill>
                <a:srgbClr val="00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08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dirty="0" smtClean="0"/>
              <a:t>2.Google </a:t>
            </a:r>
            <a:r>
              <a:rPr lang="en-US" altLang="zh-TW" sz="2800" b="1" dirty="0"/>
              <a:t>Chrome</a:t>
            </a:r>
            <a:r>
              <a:rPr lang="zh-TW" altLang="en-US" sz="2800" b="1" dirty="0"/>
              <a:t> 開發人員</a:t>
            </a:r>
            <a:r>
              <a:rPr lang="zh-TW" altLang="en-US" sz="2800" b="1" dirty="0" smtClean="0"/>
              <a:t>工具</a:t>
            </a:r>
            <a:endParaRPr lang="en-US" altLang="zh-TW" sz="2800" b="1" dirty="0" smtClean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 algn="ctr">
              <a:buNone/>
            </a:pPr>
            <a:r>
              <a:rPr lang="zh-TW" altLang="en-US" sz="1600" dirty="0" smtClean="0"/>
              <a:t>瀏覽器右鍵檢查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選擇</a:t>
            </a:r>
            <a:r>
              <a:rPr lang="en-US" altLang="zh-TW" sz="1600" dirty="0" smtClean="0"/>
              <a:t>console</a:t>
            </a:r>
          </a:p>
          <a:p>
            <a:pPr marL="0" indent="0" algn="ctr">
              <a:buNone/>
            </a:pPr>
            <a:r>
              <a:rPr lang="en-US" altLang="zh-TW" sz="1600" dirty="0" smtClean="0"/>
              <a:t>JavaScript</a:t>
            </a:r>
            <a:r>
              <a:rPr lang="zh-TW" altLang="en-US" sz="1600" dirty="0" smtClean="0"/>
              <a:t>程式碼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console.log</a:t>
            </a:r>
            <a:r>
              <a:rPr lang="en-US" altLang="zh-TW" sz="1600" b="1" dirty="0">
                <a:solidFill>
                  <a:srgbClr val="C00000"/>
                </a:solidFill>
              </a:rPr>
              <a:t>(</a:t>
            </a:r>
            <a:r>
              <a:rPr lang="zh-TW" altLang="en-US" sz="1600" b="1" dirty="0">
                <a:solidFill>
                  <a:srgbClr val="002060"/>
                </a:solidFill>
              </a:rPr>
              <a:t>值</a:t>
            </a:r>
            <a:r>
              <a:rPr lang="en-US" altLang="zh-TW" sz="1600" b="1" dirty="0">
                <a:solidFill>
                  <a:srgbClr val="C00000"/>
                </a:solidFill>
              </a:rPr>
              <a:t>)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647700"/>
            <a:ext cx="42576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229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61652" y="1270156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zh-TW" altLang="en-US" sz="2000" b="1" dirty="0">
                <a:solidFill>
                  <a:srgbClr val="C00000"/>
                </a:solidFill>
              </a:rPr>
              <a:t>布林值</a:t>
            </a:r>
            <a:r>
              <a:rPr lang="en-US" altLang="zh-TW" sz="2000" b="1" dirty="0" err="1">
                <a:solidFill>
                  <a:srgbClr val="C00000"/>
                </a:solidFill>
              </a:rPr>
              <a:t>boolean</a:t>
            </a:r>
            <a:r>
              <a:rPr lang="en-US" altLang="zh-TW" sz="2000" dirty="0"/>
              <a:t> ){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條件成立</a:t>
            </a:r>
            <a:r>
              <a:rPr lang="zh-TW" altLang="en-US" sz="2000" dirty="0"/>
              <a:t>時執行的程式碼</a:t>
            </a:r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71800" y="4362398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只要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括弧內的值為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zh-TW" altLang="en-US" dirty="0" smtClean="0"/>
              <a:t>型別的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花括弧內的程式碼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1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=== 10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 smtClean="0"/>
              <a:t>    console.log(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if</a:t>
            </a:r>
            <a:r>
              <a:rPr lang="zh-TW" altLang="en-US" sz="2000" dirty="0" smtClean="0"/>
              <a:t>流程</a:t>
            </a:r>
            <a:r>
              <a:rPr lang="zh-TW" altLang="en-US" sz="2000" dirty="0"/>
              <a:t>成立</a:t>
            </a:r>
            <a:r>
              <a:rPr lang="en-US" altLang="zh-TW" sz="2000" dirty="0" smtClean="0"/>
              <a:t>")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45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!== 5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7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自動轉型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3688" y="4200425"/>
            <a:ext cx="612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自動</a:t>
            </a:r>
            <a:r>
              <a:rPr lang="zh-TW" altLang="en-US" dirty="0" smtClean="0"/>
              <a:t>轉型：只要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括弧內的東西有值存在，就會轉型成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undefined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、空字串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會被判斷成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//</a:t>
            </a:r>
            <a:r>
              <a:rPr lang="zh-TW" altLang="en-US" sz="2000" dirty="0" smtClean="0"/>
              <a:t>條件成立時執行的程式碼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 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條件不成立執行</a:t>
            </a:r>
            <a:r>
              <a:rPr lang="zh-TW" altLang="en-US" sz="2000" dirty="0"/>
              <a:t>的程式碼</a:t>
            </a:r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 smtClean="0"/>
              <a:t>else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=== 5</a:t>
            </a:r>
            <a:r>
              <a:rPr lang="en-US" altLang="zh-TW" sz="2000" dirty="0" smtClean="0"/>
              <a:t> ) 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console.log(</a:t>
            </a:r>
            <a:r>
              <a:rPr lang="en-US" altLang="zh-TW" sz="2000" dirty="0"/>
              <a:t>"</a:t>
            </a: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與</a:t>
            </a:r>
            <a:r>
              <a:rPr lang="en-US" altLang="zh-TW" sz="2000" b="1" dirty="0" smtClean="0"/>
              <a:t>10</a:t>
            </a:r>
            <a:r>
              <a:rPr lang="zh-TW" altLang="en-US" sz="2000" b="1" dirty="0" smtClean="0"/>
              <a:t>相等</a:t>
            </a:r>
            <a:r>
              <a:rPr lang="en-US" altLang="zh-TW" sz="2000" dirty="0" smtClean="0"/>
              <a:t>")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 {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console.log(</a:t>
            </a:r>
            <a:r>
              <a:rPr lang="en-US" altLang="zh-TW" sz="2000" dirty="0"/>
              <a:t>"</a:t>
            </a: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不等於</a:t>
            </a:r>
            <a:r>
              <a:rPr lang="en-US" altLang="zh-TW" sz="2000" b="1" dirty="0" smtClean="0"/>
              <a:t>10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43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else-if</a:t>
            </a:r>
            <a:r>
              <a:rPr lang="zh-TW" altLang="en-US" dirty="0"/>
              <a:t> 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//</a:t>
            </a:r>
            <a:r>
              <a:rPr lang="zh-TW" altLang="en-US" sz="2000" dirty="0"/>
              <a:t>條件</a:t>
            </a:r>
            <a:r>
              <a:rPr lang="en-US" altLang="zh-TW" sz="2000" dirty="0"/>
              <a:t>1</a:t>
            </a:r>
            <a:r>
              <a:rPr lang="zh-TW" altLang="en-US" sz="2000" dirty="0"/>
              <a:t>成立時執行</a:t>
            </a:r>
            <a:r>
              <a:rPr lang="zh-TW" altLang="en-US" sz="2000" dirty="0" smtClean="0"/>
              <a:t>的程式碼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true</a:t>
            </a:r>
            <a:r>
              <a:rPr lang="zh-TW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條件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成立</a:t>
            </a:r>
            <a:r>
              <a:rPr lang="zh-TW" altLang="en-US" sz="2000" dirty="0"/>
              <a:t>時執行的</a:t>
            </a: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else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true</a:t>
            </a:r>
            <a:r>
              <a:rPr lang="zh-TW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成立</a:t>
            </a:r>
            <a:r>
              <a:rPr lang="zh-TW" altLang="en-US" sz="2000" dirty="0"/>
              <a:t>時執行的</a:t>
            </a: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else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{</a:t>
            </a:r>
          </a:p>
          <a:p>
            <a:pPr marL="0" indent="0">
              <a:buNone/>
            </a:pPr>
            <a:r>
              <a:rPr lang="zh-TW" altLang="en-US" sz="2000" dirty="0" smtClean="0"/>
              <a:t> 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 否則執行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};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4497166"/>
            <a:ext cx="598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else-if</a:t>
            </a:r>
            <a:r>
              <a:rPr lang="zh-TW" altLang="en-US" dirty="0"/>
              <a:t> 、</a:t>
            </a:r>
            <a:r>
              <a:rPr lang="en-US" altLang="zh-TW" dirty="0"/>
              <a:t>else </a:t>
            </a:r>
            <a:r>
              <a:rPr lang="zh-TW" altLang="en-US" dirty="0" smtClean="0"/>
              <a:t>共用時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必定只有一個、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可以很多個、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可能有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1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專案資料夾結構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35646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新增</a:t>
            </a:r>
            <a:r>
              <a:rPr lang="en-US" altLang="zh-TW" sz="2000" dirty="0" smtClean="0"/>
              <a:t>index.html</a:t>
            </a:r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在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資料夾新增</a:t>
            </a:r>
            <a:r>
              <a:rPr lang="en-US" altLang="zh-TW" sz="2000" dirty="0" smtClean="0"/>
              <a:t>app.js</a:t>
            </a:r>
            <a:endParaRPr lang="zh-TW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5347"/>
            <a:ext cx="3657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數值判斷練習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利用</a:t>
            </a:r>
            <a:r>
              <a:rPr lang="en-US" altLang="zh-TW" sz="1800" dirty="0" smtClean="0"/>
              <a:t>if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else-if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else</a:t>
            </a:r>
            <a:r>
              <a:rPr lang="zh-TW" altLang="en-US" sz="1800" dirty="0" smtClean="0"/>
              <a:t> 寫個練習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當數值比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小，</a:t>
            </a:r>
            <a:r>
              <a:rPr lang="en-US" altLang="zh-TW" sz="1800" dirty="0" smtClean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此數</a:t>
            </a:r>
            <a:r>
              <a:rPr lang="zh-TW" altLang="en-US" sz="1800" b="1" dirty="0">
                <a:solidFill>
                  <a:srgbClr val="C00000"/>
                </a:solidFill>
              </a:rPr>
              <a:t>小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當數值是</a:t>
            </a:r>
            <a:r>
              <a:rPr lang="en-US" altLang="zh-TW" sz="1800" dirty="0"/>
              <a:t>100</a:t>
            </a:r>
            <a:r>
              <a:rPr lang="zh-TW" altLang="en-US" sz="1800" dirty="0"/>
              <a:t>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印出字串</a:t>
            </a:r>
            <a:r>
              <a:rPr lang="zh-TW" altLang="en-US" sz="1800" b="1" dirty="0">
                <a:solidFill>
                  <a:srgbClr val="C00000"/>
                </a:solidFill>
              </a:rPr>
              <a:t>此數等於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當數值比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大，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此數大於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</a:t>
            </a:r>
            <a:r>
              <a:rPr lang="zh-TW" altLang="en-US" sz="1800" dirty="0" smtClean="0"/>
              <a:t>數值不是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這</a:t>
            </a:r>
            <a:r>
              <a:rPr lang="zh-TW" altLang="en-US" sz="1800" b="1" dirty="0">
                <a:solidFill>
                  <a:srgbClr val="C00000"/>
                </a:solidFill>
              </a:rPr>
              <a:t>不是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數字</a:t>
            </a:r>
            <a:endParaRPr lang="en-US" altLang="zh-TW" sz="1800" b="1" dirty="0" smtClean="0">
              <a:solidFill>
                <a:srgbClr val="C00000"/>
              </a:solidFill>
            </a:endParaRPr>
          </a:p>
          <a:p>
            <a:endParaRPr lang="en-US" altLang="zh-TW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0000"/>
                </a:solidFill>
              </a:rPr>
              <a:t>(</a:t>
            </a:r>
            <a:r>
              <a:rPr lang="zh-TW" altLang="en-US" sz="1800" dirty="0" smtClean="0">
                <a:solidFill>
                  <a:srgbClr val="000000"/>
                </a:solidFill>
              </a:rPr>
              <a:t>可選</a:t>
            </a:r>
            <a:r>
              <a:rPr lang="en-US" altLang="zh-TW" sz="1800" dirty="0" smtClean="0">
                <a:solidFill>
                  <a:srgbClr val="000000"/>
                </a:solidFill>
              </a:rPr>
              <a:t>)</a:t>
            </a:r>
            <a:r>
              <a:rPr lang="zh-TW" altLang="en-US" sz="1800" dirty="0" smtClean="0">
                <a:solidFill>
                  <a:srgbClr val="000000"/>
                </a:solidFill>
              </a:rPr>
              <a:t>將</a:t>
            </a:r>
            <a:r>
              <a:rPr lang="en-US" altLang="zh-TW" sz="1800" dirty="0"/>
              <a:t>if</a:t>
            </a:r>
            <a:r>
              <a:rPr lang="zh-TW" altLang="en-US" sz="1800" dirty="0"/>
              <a:t>、</a:t>
            </a:r>
            <a:r>
              <a:rPr lang="en-US" altLang="zh-TW" sz="1800" dirty="0"/>
              <a:t>else-if</a:t>
            </a:r>
            <a:r>
              <a:rPr lang="zh-TW" altLang="en-US" sz="1800" dirty="0"/>
              <a:t> 、 </a:t>
            </a:r>
            <a:r>
              <a:rPr lang="en-US" altLang="zh-TW" sz="1800" dirty="0"/>
              <a:t>else</a:t>
            </a:r>
            <a:r>
              <a:rPr lang="zh-TW" altLang="en-US" sz="1800" dirty="0" smtClean="0">
                <a:solidFill>
                  <a:srgbClr val="000000"/>
                </a:solidFill>
              </a:rPr>
              <a:t>寫在一個可以傳參數的函式</a:t>
            </a:r>
            <a:r>
              <a:rPr lang="zh-TW" altLang="en-US" sz="1800" dirty="0" smtClean="0">
                <a:solidFill>
                  <a:srgbClr val="000000"/>
                </a:solidFill>
              </a:rPr>
              <a:t>裡，函式名稱自己命名</a:t>
            </a:r>
            <a:endParaRPr lang="en-US" altLang="zh-TW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00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526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862013"/>
            <a:ext cx="43910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989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4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2262</Words>
  <Application>Microsoft Office PowerPoint</Application>
  <PresentationFormat>如螢幕大小 (16:9)</PresentationFormat>
  <Paragraphs>444</Paragraphs>
  <Slides>92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92</vt:i4>
      </vt:variant>
    </vt:vector>
  </HeadingPairs>
  <TitlesOfParts>
    <vt:vector size="93" baseType="lpstr">
      <vt:lpstr>Office 佈景主題</vt:lpstr>
      <vt:lpstr>JavaScript分享</vt:lpstr>
      <vt:lpstr>關於我</vt:lpstr>
      <vt:lpstr>JavaScript的前世今生</vt:lpstr>
      <vt:lpstr>版本更替</vt:lpstr>
      <vt:lpstr>JavaScript的特性</vt:lpstr>
      <vt:lpstr>本日開發環境</vt:lpstr>
      <vt:lpstr>PowerPoint 簡報</vt:lpstr>
      <vt:lpstr>PowerPoint 簡報</vt:lpstr>
      <vt:lpstr>專案資料夾結構</vt:lpstr>
      <vt:lpstr>引入app.js進html</vt:lpstr>
      <vt:lpstr>為何&lt;script&gt;要放在&lt;/body&gt;前?</vt:lpstr>
      <vt:lpstr>PowerPoint 簡報</vt:lpstr>
      <vt:lpstr>就是想把&lt;script&gt;放&lt;head&gt;內怎麼辦?</vt:lpstr>
      <vt:lpstr>原生JavaScript</vt:lpstr>
      <vt:lpstr>若有使用jQuery</vt:lpstr>
      <vt:lpstr>註解</vt:lpstr>
      <vt:lpstr>變數</vt:lpstr>
      <vt:lpstr>變數</vt:lpstr>
      <vt:lpstr>建立(宣告)變數</vt:lpstr>
      <vt:lpstr>建立(宣告)變數</vt:lpstr>
      <vt:lpstr>建立(宣告)變數</vt:lpstr>
      <vt:lpstr>電腦的世界中： 新建一個JavaScript的變數apple</vt:lpstr>
      <vt:lpstr>變數賦值</vt:lpstr>
      <vt:lpstr>變數賦值</vt:lpstr>
      <vt:lpstr>變數賦值</vt:lpstr>
      <vt:lpstr>電腦的世界中： 新建一個JavaScript的變數apple</vt:lpstr>
      <vt:lpstr>常用寫法(電腦執行仍拆成宣告、賦值兩個動作)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boolean</vt:lpstr>
      <vt:lpstr>number</vt:lpstr>
      <vt:lpstr>PowerPoint 簡報</vt:lpstr>
      <vt:lpstr>null</vt:lpstr>
      <vt:lpstr>null、undefined和0的差異? </vt:lpstr>
      <vt:lpstr>PowerPoint 簡報</vt:lpstr>
      <vt:lpstr>PowerPoint 簡報</vt:lpstr>
      <vt:lpstr>string</vt:lpstr>
      <vt:lpstr>"1000" 和 1000 一樣嗎?</vt:lpstr>
      <vt:lpstr>運算子</vt:lpstr>
      <vt:lpstr>常見運算子</vt:lpstr>
      <vt:lpstr>常見運算子</vt:lpstr>
      <vt:lpstr>常見運算子</vt:lpstr>
      <vt:lpstr>常搞混的=、==、===</vt:lpstr>
      <vt:lpstr>=賦值運算子</vt:lpstr>
      <vt:lpstr>==寬鬆比較運算子</vt:lpstr>
      <vt:lpstr>===嚴格比較運算子</vt:lpstr>
      <vt:lpstr>運算子的優先性</vt:lpstr>
      <vt:lpstr>說說這段程式碼的執行順序１</vt:lpstr>
      <vt:lpstr>說說這段程式碼的執行順序２</vt:lpstr>
      <vt:lpstr>說說這段程式碼的執行順序３</vt:lpstr>
      <vt:lpstr>函式</vt:lpstr>
      <vt:lpstr>函式</vt:lpstr>
      <vt:lpstr>函式</vt:lpstr>
      <vt:lpstr>建立(宣告)函式陳述式</vt:lpstr>
      <vt:lpstr>建立(宣告)函式陳述式</vt:lpstr>
      <vt:lpstr>呼叫(執行)函式陳述式</vt:lpstr>
      <vt:lpstr>呼叫(執行)函式陳述式</vt:lpstr>
      <vt:lpstr>呼叫(執行)函式陳述式</vt:lpstr>
      <vt:lpstr>建立函式表達式</vt:lpstr>
      <vt:lpstr>建立函式表達式</vt:lpstr>
      <vt:lpstr>呼叫(執行)函式表達式</vt:lpstr>
      <vt:lpstr>呼叫(執行)函式表達式</vt:lpstr>
      <vt:lpstr>呼叫(執行)函式表達式</vt:lpstr>
      <vt:lpstr>函式陳述式與表達式的差異</vt:lpstr>
      <vt:lpstr>函式內的變數-區域變數</vt:lpstr>
      <vt:lpstr>宣告區域變數</vt:lpstr>
      <vt:lpstr>宣告區域變數</vt:lpstr>
      <vt:lpstr>宣告區域變數</vt:lpstr>
      <vt:lpstr>外部查找</vt:lpstr>
      <vt:lpstr>宣告區域變數</vt:lpstr>
      <vt:lpstr>傳遞參數</vt:lpstr>
      <vt:lpstr>PowerPoint 簡報</vt:lpstr>
      <vt:lpstr>以函式陳述式為例-傳遞參數</vt:lpstr>
      <vt:lpstr>函式練習</vt:lpstr>
      <vt:lpstr>PowerPoint 簡報</vt:lpstr>
      <vt:lpstr>流程判斷</vt:lpstr>
      <vt:lpstr>if陳述句</vt:lpstr>
      <vt:lpstr>if陳述句</vt:lpstr>
      <vt:lpstr>if陳述句</vt:lpstr>
      <vt:lpstr>if陳述句</vt:lpstr>
      <vt:lpstr>自動轉型</vt:lpstr>
      <vt:lpstr>if、else陳述句</vt:lpstr>
      <vt:lpstr>if、else陳述句</vt:lpstr>
      <vt:lpstr>if、else-if 、else陳述句</vt:lpstr>
      <vt:lpstr>數值判斷練習</vt:lpstr>
      <vt:lpstr>PowerPoint 簡報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341</cp:revision>
  <dcterms:created xsi:type="dcterms:W3CDTF">2018-05-27T05:54:52Z</dcterms:created>
  <dcterms:modified xsi:type="dcterms:W3CDTF">2018-06-06T13:10:53Z</dcterms:modified>
</cp:coreProperties>
</file>