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62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微軟正黑體" panose="020B0604030504040204" pitchFamily="34" charset="-120"/>
      <p:regular r:id="rId30"/>
      <p:bold r:id="rId31"/>
    </p:embeddedFont>
    <p:embeddedFont>
      <p:font typeface="Raleway" panose="0202050000000000000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f86523c2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f86523c2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f86523c2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f86523c2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f86523c2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f86523c2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f86523c2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f86523c2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f86523c2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f86523c2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f86523c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f86523c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f86523c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f86523c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f86523c2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f86523c2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f86523c2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2f86523c2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f86523c2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f86523c2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f86523c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f86523c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f86523c2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f86523c2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f86523c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f86523c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f86523c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f86523c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f86523c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f86523c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f86523c2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f86523c2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f86523c2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f86523c2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f86523c2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f86523c2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31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f86523c2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f86523c2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Letter Recognition </a:t>
            </a:r>
            <a:r>
              <a:rPr lang="en-US" altLang="zh-TW" dirty="0"/>
              <a:t>B</a:t>
            </a:r>
            <a:r>
              <a:rPr lang="en-US" altLang="zh-TW" dirty="0" smtClean="0"/>
              <a:t>y Strokes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Team 14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0616309 王祥任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0616031 李昀奇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0616098 黃秉茂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Problem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Coordinate &amp; Size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The coordinate of starting point is various</a:t>
            </a:r>
            <a:r>
              <a:rPr lang="zh-TW" dirty="0" smtClean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The font size of each letter </a:t>
            </a:r>
            <a:r>
              <a:rPr lang="en-US" altLang="zh-TW" smtClean="0"/>
              <a:t>is different</a:t>
            </a:r>
            <a:r>
              <a:rPr lang="zh-TW" smtClean="0"/>
              <a:t>.</a:t>
            </a:r>
            <a:endParaRPr lang="en-US" altLang="zh-TW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18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Data Preprocessing - Features of each letter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upper bound of the number of strokes of each letter is 4.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Zero-padding for those # of strokes is lower than 4.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811550" y="2581525"/>
            <a:ext cx="55245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[Letter][Stroke#1][Stroke#2][Stroke#3][Stroke#4]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Features of each stroke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Angle (</a:t>
            </a:r>
            <a:r>
              <a:rPr lang="zh-TW" dirty="0" smtClean="0"/>
              <a:t>角度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Displacement Length (</a:t>
            </a:r>
            <a:r>
              <a:rPr lang="zh-TW" dirty="0" smtClean="0"/>
              <a:t>位移長度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Path Length (</a:t>
            </a:r>
            <a:r>
              <a:rPr lang="zh-TW" dirty="0" smtClean="0"/>
              <a:t>路徑長度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Ratio (</a:t>
            </a:r>
            <a:r>
              <a:rPr lang="zh-TW" dirty="0" smtClean="0"/>
              <a:t>路徑</a:t>
            </a:r>
            <a:r>
              <a:rPr lang="zh-TW" dirty="0"/>
              <a:t>長相較位移長之倍</a:t>
            </a:r>
            <a:r>
              <a:rPr lang="zh-TW" dirty="0" smtClean="0"/>
              <a:t>率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Offset (</a:t>
            </a:r>
            <a:r>
              <a:rPr lang="zh-TW" dirty="0" smtClean="0"/>
              <a:t>該</a:t>
            </a:r>
            <a:r>
              <a:rPr lang="zh-TW" dirty="0"/>
              <a:t>筆劃之起點相較第一筆劃起點之</a:t>
            </a:r>
            <a:r>
              <a:rPr lang="zh-TW" dirty="0" smtClean="0"/>
              <a:t>距離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Number of Sign Change of X-axis (</a:t>
            </a:r>
            <a:r>
              <a:rPr lang="zh-TW" dirty="0" smtClean="0"/>
              <a:t>斜率</a:t>
            </a:r>
            <a:r>
              <a:rPr lang="zh-TW" dirty="0"/>
              <a:t>於X軸上變號之</a:t>
            </a:r>
            <a:r>
              <a:rPr lang="zh-TW" dirty="0" smtClean="0"/>
              <a:t>次數</a:t>
            </a:r>
            <a:r>
              <a:rPr lang="en-US" altLang="zh-TW" dirty="0" smtClean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altLang="zh-TW" dirty="0" smtClean="0"/>
              <a:t>Number of Sign Change of Y-axis (</a:t>
            </a:r>
            <a:r>
              <a:rPr lang="zh-TW" dirty="0" smtClean="0"/>
              <a:t>斜率</a:t>
            </a:r>
            <a:r>
              <a:rPr lang="zh-TW" dirty="0"/>
              <a:t>於Y軸上變號之</a:t>
            </a:r>
            <a:r>
              <a:rPr lang="zh-TW" dirty="0" smtClean="0"/>
              <a:t>次數</a:t>
            </a:r>
            <a:r>
              <a:rPr lang="en-US" altLang="zh-TW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Stroke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50" y="2480619"/>
            <a:ext cx="175609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955" y="2480619"/>
            <a:ext cx="19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363" y="2480619"/>
            <a:ext cx="1818182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Stroke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One-stroke letter is hard to identify by feature 1 to 5.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Feature 6 and feature 7 to  identify the change of slope.</a:t>
            </a:r>
            <a:endParaRPr dirty="0"/>
          </a:p>
        </p:txBody>
      </p:sp>
      <p:sp>
        <p:nvSpPr>
          <p:cNvPr id="160" name="Google Shape;160;p23"/>
          <p:cNvSpPr txBox="1"/>
          <p:nvPr/>
        </p:nvSpPr>
        <p:spPr>
          <a:xfrm>
            <a:off x="2296499" y="2880000"/>
            <a:ext cx="5123203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9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r>
              <a:rPr lang="en-US" altLang="zh-TW" sz="9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zh-TW" sz="9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n-US" altLang="zh-TW" sz="9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zh-TW" sz="9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endParaRPr sz="9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Enhancement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Angle is the most important feature, so sign-square itself to enhance it.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0" y="2911225"/>
            <a:ext cx="4419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Normalization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size of bounding box of each record may be different.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0" y="2911225"/>
            <a:ext cx="4419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Result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0" y="1967975"/>
            <a:ext cx="7840599" cy="2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KNN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Accuracy :  0.96</a:t>
            </a:r>
            <a:endParaRPr dirty="0"/>
          </a:p>
          <a:p>
            <a:pPr lvl="0"/>
            <a:r>
              <a:rPr lang="en-US" altLang="zh-TW" dirty="0"/>
              <a:t>P-D (4)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 smtClean="0"/>
              <a:t>B</a:t>
            </a:r>
            <a:r>
              <a:rPr lang="zh-TW" dirty="0"/>
              <a:t>-</a:t>
            </a:r>
            <a:r>
              <a:rPr lang="zh-TW" dirty="0" smtClean="0"/>
              <a:t>P</a:t>
            </a:r>
            <a:r>
              <a:rPr lang="en-US" altLang="zh-TW" dirty="0" smtClean="0"/>
              <a:t> (1)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D-</a:t>
            </a:r>
            <a:r>
              <a:rPr lang="zh-TW" dirty="0" smtClean="0"/>
              <a:t>K</a:t>
            </a:r>
            <a:r>
              <a:rPr lang="en-US" altLang="zh-TW" dirty="0" smtClean="0"/>
              <a:t> (1)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E-</a:t>
            </a:r>
            <a:r>
              <a:rPr lang="zh-TW" dirty="0" smtClean="0"/>
              <a:t>I</a:t>
            </a:r>
            <a:r>
              <a:rPr lang="en-US" altLang="zh-TW" dirty="0" smtClean="0"/>
              <a:t> (</a:t>
            </a:r>
            <a:r>
              <a:rPr lang="en-US" altLang="zh-TW" smtClean="0"/>
              <a:t>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K-</a:t>
            </a:r>
            <a:r>
              <a:rPr lang="zh-TW" dirty="0" smtClean="0"/>
              <a:t>R</a:t>
            </a:r>
            <a:r>
              <a:rPr lang="en-US" altLang="zh-TW" dirty="0" smtClean="0"/>
              <a:t> (1)</a:t>
            </a:r>
            <a:endParaRPr dirty="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2000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Random Forest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Accuracy : 1.00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D-</a:t>
            </a:r>
            <a:r>
              <a:rPr lang="zh-TW" dirty="0" smtClean="0"/>
              <a:t>P</a:t>
            </a:r>
            <a:r>
              <a:rPr lang="en-US" altLang="zh-TW" dirty="0" smtClean="0"/>
              <a:t> (1)</a:t>
            </a:r>
            <a:endParaRPr dirty="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0" y="1080000"/>
            <a:ext cx="4320000" cy="3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 smtClean="0"/>
              <a:t>Motivation</a:t>
            </a:r>
            <a:endParaRPr lang="en-US" altLang="zh-TW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 smtClean="0"/>
              <a:t>Related Works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/>
              <a:t>Data Collection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/>
              <a:t>Data Preprocessing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/>
              <a:t>Model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 dirty="0"/>
              <a:t>KNN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 dirty="0"/>
              <a:t>Random Forest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 dirty="0"/>
              <a:t>SVM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 dirty="0"/>
              <a:t>ANN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 smtClean="0"/>
              <a:t>Conclusion</a:t>
            </a:r>
            <a:r>
              <a:rPr lang="en-US" altLang="zh-TW" dirty="0" smtClean="0"/>
              <a:t> &amp; Future Work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SVM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Accuracy : 0.92</a:t>
            </a:r>
            <a:endParaRPr dirty="0"/>
          </a:p>
          <a:p>
            <a:pPr lvl="0"/>
            <a:r>
              <a:rPr lang="en-US" altLang="zh-TW" dirty="0" smtClean="0"/>
              <a:t>V-X (9)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 smtClean="0"/>
              <a:t>D</a:t>
            </a:r>
            <a:r>
              <a:rPr lang="zh-TW" dirty="0"/>
              <a:t>-</a:t>
            </a:r>
            <a:r>
              <a:rPr lang="zh-TW" dirty="0" smtClean="0"/>
              <a:t>P</a:t>
            </a:r>
            <a:r>
              <a:rPr lang="en-US" altLang="zh-TW" dirty="0" smtClean="0"/>
              <a:t> (6+1)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K-</a:t>
            </a:r>
            <a:r>
              <a:rPr lang="zh-TW" dirty="0" smtClean="0"/>
              <a:t>R</a:t>
            </a:r>
            <a:r>
              <a:rPr lang="en-US" altLang="zh-TW" dirty="0" smtClean="0"/>
              <a:t> (1)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C-</a:t>
            </a:r>
            <a:r>
              <a:rPr lang="zh-TW" dirty="0" smtClean="0"/>
              <a:t>U</a:t>
            </a:r>
            <a:r>
              <a:rPr lang="en-US" altLang="zh-TW" dirty="0" smtClean="0"/>
              <a:t> (1)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20000" cy="3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Mondel - ANN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Accuracy : 0.97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D-</a:t>
            </a:r>
            <a:r>
              <a:rPr lang="zh-TW" dirty="0" smtClean="0"/>
              <a:t>P</a:t>
            </a:r>
            <a:r>
              <a:rPr lang="en-US" altLang="zh-TW" dirty="0" smtClean="0"/>
              <a:t> (3+1)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J-</a:t>
            </a:r>
            <a:r>
              <a:rPr lang="zh-TW" dirty="0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J-</a:t>
            </a:r>
            <a:r>
              <a:rPr 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dirty="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19999" cy="377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Conclusion</a:t>
            </a:r>
            <a:r>
              <a:rPr lang="en-US" altLang="zh-TW" dirty="0" smtClean="0"/>
              <a:t> &amp; Future Work</a:t>
            </a:r>
            <a:endParaRPr dirty="0"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 smtClean="0"/>
              <a:t>Only </a:t>
            </a:r>
            <a:r>
              <a:rPr lang="zh-TW" dirty="0"/>
              <a:t>need 28 features for each data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Accuracy is </a:t>
            </a:r>
            <a:r>
              <a:rPr lang="zh-TW" dirty="0" smtClean="0"/>
              <a:t>high</a:t>
            </a:r>
            <a:r>
              <a:rPr lang="en-US" altLang="zh-TW" dirty="0" smtClean="0"/>
              <a:t> (for same writer)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 dirty="0" smtClean="0"/>
              <a:t>D</a:t>
            </a:r>
            <a:r>
              <a:rPr lang="zh-TW" dirty="0"/>
              <a:t>-P is hard to </a:t>
            </a:r>
            <a:r>
              <a:rPr lang="en-US" altLang="zh-TW" dirty="0" smtClean="0"/>
              <a:t>recognition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 smtClean="0"/>
              <a:t>Not </a:t>
            </a:r>
            <a:r>
              <a:rPr lang="zh-TW" dirty="0"/>
              <a:t>very general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Highly depends on user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1562"/>
              </p:ext>
            </p:extLst>
          </p:nvPr>
        </p:nvGraphicFramePr>
        <p:xfrm>
          <a:off x="1434353" y="265316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560487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78441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749865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7842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0616309</a:t>
                      </a:r>
                      <a:r>
                        <a:rPr lang="en-US" baseline="0" dirty="0" smtClean="0"/>
                        <a:t> 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王祥任</a:t>
                      </a:r>
                      <a:endParaRPr 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0616</a:t>
                      </a:r>
                      <a:r>
                        <a:rPr lang="en-US" altLang="zh-TW" dirty="0" smtClean="0"/>
                        <a:t>031</a:t>
                      </a:r>
                      <a:r>
                        <a:rPr lang="en-US" baseline="0" dirty="0" smtClean="0"/>
                        <a:t> 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李昀奇</a:t>
                      </a:r>
                      <a:endParaRPr 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061609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黃秉茂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0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813" y="2004513"/>
            <a:ext cx="23717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4083450" y="2935125"/>
            <a:ext cx="980700" cy="68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538600" y="2413000"/>
            <a:ext cx="7125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latin typeface="Lato"/>
                <a:ea typeface="Lato"/>
                <a:cs typeface="Lato"/>
                <a:sym typeface="Lato"/>
              </a:rPr>
              <a:t>A</a:t>
            </a:r>
            <a:endParaRPr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Keyword: Letter detection by </a:t>
            </a:r>
            <a:r>
              <a:rPr lang="en-US" dirty="0" smtClean="0"/>
              <a:t>strokes</a:t>
            </a:r>
          </a:p>
        </p:txBody>
      </p:sp>
    </p:spTree>
    <p:extLst>
      <p:ext uri="{BB962C8B-B14F-4D97-AF65-F5344CB8AC3E}">
        <p14:creationId xmlns:p14="http://schemas.microsoft.com/office/powerpoint/2010/main" val="9234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 - Tool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7650" y="2085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dirty="0" smtClean="0"/>
              <a:t>Painter wrote by ourselves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smtClean="0"/>
              <a:t>Record the sample points of each stroke</a:t>
            </a: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63" y="1712563"/>
            <a:ext cx="11715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801" y="1987483"/>
            <a:ext cx="1380650" cy="140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6368488" y="2535438"/>
            <a:ext cx="502800" cy="30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About 760 records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Each letter has about 25 </a:t>
            </a:r>
            <a:r>
              <a:rPr lang="zh-TW" dirty="0" smtClean="0"/>
              <a:t>records.</a:t>
            </a:r>
            <a:endParaRPr lang="en-US" altLang="zh-TW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smtClean="0"/>
              <a:t>Upper case only.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dirty="0" smtClean="0"/>
              <a:t>No cursive.</a:t>
            </a:r>
            <a:endParaRPr lang="en-US" dirty="0" smtClean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53" y="1820437"/>
            <a:ext cx="4470171" cy="27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Data Collection - Statistics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12" y="2093400"/>
            <a:ext cx="7642576" cy="26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- Statistics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44" y="2645229"/>
            <a:ext cx="5034513" cy="104212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Problem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Number of Dimension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/>
              <a:t>The number of samples of each stroke is different.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dirty="0"/>
              <a:t>The number of strokes of each letter is different</a:t>
            </a:r>
            <a:r>
              <a:rPr lang="zh-TW" dirty="0" smtClean="0"/>
              <a:t>.</a:t>
            </a:r>
            <a:endParaRPr lang="en-US" altLang="zh-TW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Curve</a:t>
            </a:r>
            <a:endParaRPr lang="en-US" dirty="0"/>
          </a:p>
          <a:p>
            <a:pPr lvl="0">
              <a:spcBef>
                <a:spcPts val="1600"/>
              </a:spcBef>
              <a:buAutoNum type="arabicPeriod"/>
            </a:pPr>
            <a:r>
              <a:rPr lang="en-US" altLang="zh-TW" dirty="0" smtClean="0"/>
              <a:t>Not all the stroke is straight line.</a:t>
            </a:r>
            <a:endParaRPr lang="en-US" dirty="0"/>
          </a:p>
          <a:p>
            <a:pPr lvl="0">
              <a:buAutoNum type="arabicPeriod"/>
            </a:pPr>
            <a:r>
              <a:rPr lang="en-US" altLang="zh-TW" dirty="0" smtClean="0"/>
              <a:t>How to represent it?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534</Words>
  <Application>Microsoft Office PowerPoint</Application>
  <PresentationFormat>如螢幕大小 (16:9)</PresentationFormat>
  <Paragraphs>100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Lato</vt:lpstr>
      <vt:lpstr>Arial</vt:lpstr>
      <vt:lpstr>微軟正黑體</vt:lpstr>
      <vt:lpstr>Raleway</vt:lpstr>
      <vt:lpstr>新細明體</vt:lpstr>
      <vt:lpstr>Streamline</vt:lpstr>
      <vt:lpstr>Letter Recognition By Strokes</vt:lpstr>
      <vt:lpstr>Outline</vt:lpstr>
      <vt:lpstr>Motivation</vt:lpstr>
      <vt:lpstr>Related Works</vt:lpstr>
      <vt:lpstr>Data Collection - Tool</vt:lpstr>
      <vt:lpstr>Data Collection</vt:lpstr>
      <vt:lpstr>Data Collection - Statistics</vt:lpstr>
      <vt:lpstr>Data Collection - Statistics</vt:lpstr>
      <vt:lpstr>Data Preprocessing - Problem</vt:lpstr>
      <vt:lpstr>Data Preprocessing - Problem</vt:lpstr>
      <vt:lpstr>Data Preprocessing - Features of each letter </vt:lpstr>
      <vt:lpstr>Data Preprocessing - Features of each stroke</vt:lpstr>
      <vt:lpstr>Data Preprocessing - Stroke</vt:lpstr>
      <vt:lpstr>Data Preprocessing - Stroke</vt:lpstr>
      <vt:lpstr>Data Preprocessing - Enhancement </vt:lpstr>
      <vt:lpstr>Data Preprocessing - Normalization </vt:lpstr>
      <vt:lpstr>Data Preprocessing - Result</vt:lpstr>
      <vt:lpstr>Model - KNN</vt:lpstr>
      <vt:lpstr>Model - Random Forest</vt:lpstr>
      <vt:lpstr>Model - SVM</vt:lpstr>
      <vt:lpstr>Mondel - ANN</vt:lpstr>
      <vt:lpstr>Conclusion &amp; Future Work</vt:lpstr>
      <vt:lpstr>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Recognition By Strokes</dc:title>
  <cp:lastModifiedBy>祥任 王</cp:lastModifiedBy>
  <cp:revision>30</cp:revision>
  <dcterms:modified xsi:type="dcterms:W3CDTF">2021-01-05T03:28:11Z</dcterms:modified>
</cp:coreProperties>
</file>