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80" r:id="rId2"/>
    <p:sldId id="831" r:id="rId3"/>
    <p:sldId id="885" r:id="rId4"/>
    <p:sldId id="666" r:id="rId5"/>
    <p:sldId id="886" r:id="rId6"/>
    <p:sldId id="817" r:id="rId7"/>
    <p:sldId id="888" r:id="rId8"/>
    <p:sldId id="891" r:id="rId9"/>
    <p:sldId id="889" r:id="rId10"/>
    <p:sldId id="890" r:id="rId11"/>
    <p:sldId id="892" r:id="rId12"/>
    <p:sldId id="893" r:id="rId13"/>
    <p:sldId id="894" r:id="rId14"/>
    <p:sldId id="896" r:id="rId15"/>
    <p:sldId id="895" r:id="rId16"/>
    <p:sldId id="5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mas" initials="C" lastIdx="1" clrIdx="0">
    <p:extLst>
      <p:ext uri="{19B8F6BF-5375-455C-9EA6-DF929625EA0E}">
        <p15:presenceInfo xmlns:p15="http://schemas.microsoft.com/office/powerpoint/2012/main" userId="Christ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0C0C0C"/>
    <a:srgbClr val="F2AF96"/>
    <a:srgbClr val="064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81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D84FE-32F2-46E5-8C0F-A1304E8AEBA9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62328-951B-4DAC-BBC5-43B2E8DB8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33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106590037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　劉聰池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106590034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　吳揚生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106590040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　温致綱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735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117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78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044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5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79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7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0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12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5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63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450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6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我們可以藉著定義</a:t>
            </a:r>
            <a:r>
              <a:rPr lang="en-US" altLang="zh-TW" dirty="0"/>
              <a:t>signal</a:t>
            </a:r>
            <a:r>
              <a:rPr lang="zh-TW" altLang="en-US" dirty="0"/>
              <a:t>，並再需要的地方綁定他，接收各種類型的資料</a:t>
            </a:r>
            <a:endParaRPr lang="en-US" altLang="zh-TW" dirty="0"/>
          </a:p>
          <a:p>
            <a:r>
              <a:rPr lang="zh-TW" altLang="en-US" dirty="0"/>
              <a:t>這邊我們使用字串，來判斷要開啟哪個視窗。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05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98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FCA71-FC30-4AD0-9399-46F1CE823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B5B789-AC01-4E4F-9114-DC1808A2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8A66F-B56A-493E-99B5-87DFB5EB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FF6F7E-35DA-4563-958D-955A49A9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E3649D-F775-4DF1-BFE9-12D2A529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33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7C231-37D1-464A-8409-84621121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EFC93D-FA76-4786-8CA8-0A595245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C1CACB-0429-42AE-9C7D-438D5D0A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82A4D2-D0C0-4D0B-A12A-F6B06DB6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11B7AA-6232-49CF-91A9-2F83644F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22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EE9190-D595-498B-A1D0-0A6EDB9D1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B8470C-313D-49D3-AC67-AB07BC8A8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B4A0D6-E680-43BB-AE26-EFB0376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69CDC0-9AA6-413F-B669-57317789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5678AE-03F4-44D7-893A-8C5D0ED5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45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/>
              <a:t>X Matter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374228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328672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283116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74228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3328672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6283116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0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商業簡報網 </a:t>
            </a:r>
            <a:r>
              <a:rPr lang="en-US" altLang="zh-TW"/>
              <a:t>X Matter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E40-2C08-4ABC-92E6-8AE10441B4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609601" y="1917651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609601" y="4192060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131568" y="1917651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6131568" y="4192060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396344" y="1917651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3396344" y="4192060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8918311" y="1917651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圖片版面配置區 6"/>
          <p:cNvSpPr>
            <a:spLocks noGrp="1"/>
          </p:cNvSpPr>
          <p:nvPr>
            <p:ph type="pic" sz="quarter" idx="20"/>
          </p:nvPr>
        </p:nvSpPr>
        <p:spPr>
          <a:xfrm>
            <a:off x="8918311" y="4192060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7" name="圖片版面配置區 6"/>
          <p:cNvSpPr>
            <a:spLocks noGrp="1"/>
          </p:cNvSpPr>
          <p:nvPr>
            <p:ph type="pic" sz="quarter" idx="21"/>
          </p:nvPr>
        </p:nvSpPr>
        <p:spPr>
          <a:xfrm>
            <a:off x="11685701" y="1917651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8" name="圖片版面配置區 6"/>
          <p:cNvSpPr>
            <a:spLocks noGrp="1"/>
          </p:cNvSpPr>
          <p:nvPr>
            <p:ph type="pic" sz="quarter" idx="22"/>
          </p:nvPr>
        </p:nvSpPr>
        <p:spPr>
          <a:xfrm>
            <a:off x="11685701" y="4192060"/>
            <a:ext cx="2606032" cy="16208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85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4E2EB-CB81-4E69-BB43-EC074848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756E8-27F7-4340-870C-CE17CF18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AFF64-249C-43A7-A23D-D537D964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82DB5-60BB-463F-ABE2-B1C893E1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D5CAAF-511D-4B28-844A-C743F63A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3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EFEA8-6DC6-4D8E-A084-B38A694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984205-007D-4D4E-8D75-79A8ED5E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9C081-A4A0-4A85-972F-3E8DAE21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25435-A061-4B21-A592-E8008310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50A6BD-30AC-45A7-B179-7E1DA27D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36B5-3194-4A11-B27D-D67E9DB5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576D3-7A10-4922-81BE-BD03CBD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80A763-3E1B-434A-9BE5-53195835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7419AA-0135-429A-B662-5B781440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592B71-8AD1-458A-8C44-E687F4D9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C07535-6653-40F3-9922-24E7ED66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5EEE6-5FC4-48ED-95E8-370E9D51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14344-2CC2-4B69-9FD7-879A4967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686E1D-9D34-4B38-BB42-68E41F14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32BCCC-870A-4445-A46E-340D96FB6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33674D-52D4-4CEE-A748-48D4272E9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D990E0-078B-4562-AA83-76E7747B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3D28A9-8EF0-4BDF-A01C-B16332A9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40482C-A1CC-41EA-9D6E-3388C74B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8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F1527-0AD1-4ACC-9058-C8F19695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A045B4-2706-4DDD-B218-499A22C1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D55C57-4A39-40C7-AF2E-6C72A894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BE37C5-A8F8-4EB0-ABEE-A6E9085F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9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4D89D6-0D58-40AB-A163-00D66329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5429C4-3C49-474C-AC2D-959675BB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FF0CF6-31B5-4122-B811-522D342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A80AF-C914-4DFD-B638-DF3B78A4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856FE-5626-4BDB-A2F1-729FFB4D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0D4BC9-C241-4FFC-93BA-E2294022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511258-F7AC-476C-8C54-A652F22A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FDF98C-FD7A-4636-BDD0-C929AA71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7689FE-2D03-4F40-90E1-EC74A011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1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57761-B544-4B29-9AA6-FA3EA22B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F11B5D-8282-41C2-BEBD-3D934652C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1D1BF9-E2A6-4475-B7C1-38B268C9A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93C1AB-17D3-413F-9993-1745E832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3224F4-54B1-433F-8A8C-FD3DC83D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B3C0D-DBBD-4699-801E-C8CBAB31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7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4B06F0-2296-423A-9BD9-E9F5BCE4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03EB44-2CC2-4202-9D7E-5EC075EB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AE799-FF7B-4902-A9B7-9AC0D3ED4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4E82-39C2-47F6-8851-23407A63567F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293C3D-64BB-4A87-85D5-74493ACB2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8E8FA4-822D-439D-BB0C-14C1E86D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5D18-050F-4561-A8A5-0FE9577F4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25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L-WgKMFuh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iverbankcomputing.com/static/Docs/PyQt5/" TargetMode="External"/><Relationship Id="rId5" Type="http://schemas.openxmlformats.org/officeDocument/2006/relationships/hyperlink" Target="https://pillow.readthedocs.io/en/stable/reference/Image.html" TargetMode="External"/><Relationship Id="rId4" Type="http://schemas.openxmlformats.org/officeDocument/2006/relationships/hyperlink" Target="http://slidegur.com/doc/150452/alg4-1203-nomark-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1571303" y="2257682"/>
            <a:ext cx="3525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en-US" altLang="zh-TW" sz="4000" b="1" dirty="0"/>
              <a:t> </a:t>
            </a:r>
          </a:p>
          <a:p>
            <a:pPr algn="ctr"/>
            <a:r>
              <a:rPr lang="en-US" altLang="zh-TW" sz="4000" b="1" dirty="0"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US" altLang="zh-TW" sz="4000" b="1" dirty="0">
                <a:latin typeface="Consolas" panose="020B0609020204030204" pitchFamily="49" charset="0"/>
              </a:rPr>
              <a:t>Puzzle Game</a:t>
            </a:r>
            <a:endParaRPr lang="zh-TW" altLang="en-US" sz="4000" b="1" dirty="0"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4D3801-E8DA-4C1A-A5E8-319352FCD6BF}"/>
              </a:ext>
            </a:extLst>
          </p:cNvPr>
          <p:cNvSpPr/>
          <p:nvPr/>
        </p:nvSpPr>
        <p:spPr>
          <a:xfrm>
            <a:off x="6668239" y="1316648"/>
            <a:ext cx="1341269" cy="134126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106590016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　游明憲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6C74E8-0E61-4D73-A456-BD3283BC0EC0}"/>
              </a:ext>
            </a:extLst>
          </p:cNvPr>
          <p:cNvSpPr/>
          <p:nvPr/>
        </p:nvSpPr>
        <p:spPr>
          <a:xfrm>
            <a:off x="8009508" y="1316648"/>
            <a:ext cx="1341269" cy="134126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106590023</a:t>
            </a:r>
            <a:b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徐紹崴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9E3915-A50E-41DB-9EB3-AD7A64D30CD6}"/>
              </a:ext>
            </a:extLst>
          </p:cNvPr>
          <p:cNvSpPr/>
          <p:nvPr/>
        </p:nvSpPr>
        <p:spPr>
          <a:xfrm>
            <a:off x="9350777" y="1316648"/>
            <a:ext cx="1341269" cy="134126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106590024</a:t>
            </a:r>
            <a:b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龍育達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CE4BC86-FB87-427E-B5B1-C50A81475D5B}"/>
              </a:ext>
            </a:extLst>
          </p:cNvPr>
          <p:cNvSpPr/>
          <p:nvPr/>
        </p:nvSpPr>
        <p:spPr>
          <a:xfrm>
            <a:off x="6668239" y="2657917"/>
            <a:ext cx="1341269" cy="134126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106590029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　劉聿彤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3D86B6-F0DB-47CE-929B-A26949BDCC19}"/>
              </a:ext>
            </a:extLst>
          </p:cNvPr>
          <p:cNvSpPr/>
          <p:nvPr/>
        </p:nvSpPr>
        <p:spPr>
          <a:xfrm>
            <a:off x="8009508" y="2657917"/>
            <a:ext cx="1341269" cy="134126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106590034</a:t>
            </a:r>
            <a:b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吳陽生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C4DD40-210F-43C4-A9FD-D75F82424030}"/>
              </a:ext>
            </a:extLst>
          </p:cNvPr>
          <p:cNvSpPr/>
          <p:nvPr/>
        </p:nvSpPr>
        <p:spPr>
          <a:xfrm>
            <a:off x="9350777" y="2657917"/>
            <a:ext cx="1341269" cy="134126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106590035</a:t>
            </a:r>
            <a:b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郭宗育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6A090C-A763-4C27-BCB4-C912A1CA5406}"/>
              </a:ext>
            </a:extLst>
          </p:cNvPr>
          <p:cNvSpPr/>
          <p:nvPr/>
        </p:nvSpPr>
        <p:spPr>
          <a:xfrm>
            <a:off x="6668239" y="3999186"/>
            <a:ext cx="1341269" cy="134126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106590037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　劉聰池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1DEC223-5CC8-44D4-85C8-98B73A9A533A}"/>
              </a:ext>
            </a:extLst>
          </p:cNvPr>
          <p:cNvSpPr/>
          <p:nvPr/>
        </p:nvSpPr>
        <p:spPr>
          <a:xfrm>
            <a:off x="8009508" y="3999186"/>
            <a:ext cx="1341269" cy="134126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106590040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　温致綱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7093F3-A7FF-43FC-A17E-A99D9713AC2F}"/>
              </a:ext>
            </a:extLst>
          </p:cNvPr>
          <p:cNvSpPr/>
          <p:nvPr/>
        </p:nvSpPr>
        <p:spPr>
          <a:xfrm>
            <a:off x="9350777" y="3999186"/>
            <a:ext cx="1341269" cy="134126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指導老師</a:t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郭忠義</a:t>
            </a:r>
          </a:p>
        </p:txBody>
      </p:sp>
    </p:spTree>
    <p:extLst>
      <p:ext uri="{BB962C8B-B14F-4D97-AF65-F5344CB8AC3E}">
        <p14:creationId xmlns:p14="http://schemas.microsoft.com/office/powerpoint/2010/main" val="339341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9324" y="1223201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70131" y="515315"/>
            <a:ext cx="505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演算法 </a:t>
            </a:r>
            <a:r>
              <a:rPr lang="en-US" altLang="zh-TW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蓋覽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11C7F0-0B54-4AE3-B233-1B43F9A79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47" y="2289883"/>
            <a:ext cx="3811032" cy="2146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AAB443-58EA-4C8C-9186-24F6F459015B}"/>
              </a:ext>
            </a:extLst>
          </p:cNvPr>
          <p:cNvSpPr txBox="1"/>
          <p:nvPr/>
        </p:nvSpPr>
        <p:spPr>
          <a:xfrm>
            <a:off x="4130489" y="4758174"/>
            <a:ext cx="20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廣度優先搜尋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F4021E-75F1-478A-99A4-A237F3389CE3}"/>
              </a:ext>
            </a:extLst>
          </p:cNvPr>
          <p:cNvSpPr txBox="1"/>
          <p:nvPr/>
        </p:nvSpPr>
        <p:spPr>
          <a:xfrm>
            <a:off x="8545685" y="4808116"/>
            <a:ext cx="8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A*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81C2340-C025-4B24-9683-76054DFF59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" t="8215" r="51515"/>
          <a:stretch/>
        </p:blipFill>
        <p:spPr>
          <a:xfrm>
            <a:off x="4058663" y="2254927"/>
            <a:ext cx="2208972" cy="216844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326DE5E-261E-43C7-B480-C1821BD6E4F6}"/>
              </a:ext>
            </a:extLst>
          </p:cNvPr>
          <p:cNvSpPr txBox="1"/>
          <p:nvPr/>
        </p:nvSpPr>
        <p:spPr>
          <a:xfrm>
            <a:off x="1326934" y="4758174"/>
            <a:ext cx="20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最佳優先搜尋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67121D1-8993-4B62-A065-7B2D0F1A7D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0" t="7649"/>
          <a:stretch/>
        </p:blipFill>
        <p:spPr>
          <a:xfrm>
            <a:off x="1243321" y="2254928"/>
            <a:ext cx="2208972" cy="21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4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9324" y="1223201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70131" y="515315"/>
            <a:ext cx="505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演算法 </a:t>
            </a:r>
            <a:r>
              <a:rPr lang="en-US" altLang="zh-TW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</a:t>
            </a:r>
            <a:r>
              <a:rPr lang="en-US" altLang="zh-TW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A*</a:t>
            </a:r>
            <a:endParaRPr lang="zh-TW" altLang="en-US" sz="4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A959CB2-BC69-4855-A518-99399DEC9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" y="1745657"/>
            <a:ext cx="6986220" cy="407963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5820AC4-1491-4414-8E44-8E5B28EB9892}"/>
              </a:ext>
            </a:extLst>
          </p:cNvPr>
          <p:cNvSpPr txBox="1">
            <a:spLocks/>
          </p:cNvSpPr>
          <p:nvPr/>
        </p:nvSpPr>
        <p:spPr>
          <a:xfrm>
            <a:off x="7643760" y="1745656"/>
            <a:ext cx="4423676" cy="40796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g = 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起始狀態到目前狀態走了幾步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(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啟發式函數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)</a:t>
            </a:r>
            <a:endParaRPr lang="zh-TW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h = 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目前狀態與最終狀態的曼哈頓距離總和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cost = g + h(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對應程式碼內的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astar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函數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)</a:t>
            </a:r>
            <a:endParaRPr lang="zh-TW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建立一個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open list(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存放從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close list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拓展出來的狀態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)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和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close list(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存放走過的狀態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將初始狀態加入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open list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若是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open list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的數量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 &gt; 0</a:t>
            </a:r>
            <a:r>
              <a:rPr lang="zh-TW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，則代表已經找到結果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將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open list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cost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最小的狀態設為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current state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，並將此狀態從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open list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中移除並加入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close list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尋找可以從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current state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拓展出去的狀態並加入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neighbor list(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每次會重置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)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尋訪每個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neighbor list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中的狀態，若是此狀態不在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open list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中，或是在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open list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中，但由這個狀態拓展出去的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cost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比原先在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open list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中的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cost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小的話，則將此狀態新增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覆蓋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)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到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open list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中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回到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3</a:t>
            </a:r>
            <a:endParaRPr lang="zh-TW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62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9324" y="1223201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70131" y="515315"/>
            <a:ext cx="505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演算法 </a:t>
            </a:r>
            <a:r>
              <a:rPr lang="en-US" altLang="zh-TW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</a:t>
            </a:r>
            <a:r>
              <a:rPr lang="en-US" altLang="zh-TW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BFS</a:t>
            </a:r>
            <a:endParaRPr lang="zh-TW" altLang="en-US" sz="4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4B093D58-6CEF-453E-A98E-A60E4AE3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53" y="1745656"/>
            <a:ext cx="6522643" cy="12017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B43E4E2-BC4F-48F6-B377-BCE234AE0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853" y="3237541"/>
            <a:ext cx="6582344" cy="25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6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9324" y="1223201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70131" y="515315"/>
            <a:ext cx="505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演算法 </a:t>
            </a:r>
            <a:r>
              <a:rPr lang="en-US" altLang="zh-TW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-</a:t>
            </a:r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</a:t>
            </a:r>
            <a:r>
              <a:rPr lang="en-US" altLang="zh-TW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DFS</a:t>
            </a:r>
            <a:endParaRPr lang="zh-TW" altLang="en-US" sz="4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ABF3C0-18D0-4823-B376-9421CFD5B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/>
          <a:stretch/>
        </p:blipFill>
        <p:spPr>
          <a:xfrm>
            <a:off x="3252247" y="1745656"/>
            <a:ext cx="5294573" cy="47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1114517" y="3133341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Demo</a:t>
            </a:r>
            <a:endParaRPr lang="zh-TW" altLang="en-US" sz="5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4517" y="568071"/>
            <a:ext cx="2374900" cy="2374900"/>
          </a:xfrm>
          <a:prstGeom prst="rect">
            <a:avLst/>
          </a:prstGeom>
          <a:solidFill>
            <a:srgbClr val="3B3B3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064980-70BB-452E-891E-04A009316812}"/>
              </a:ext>
            </a:extLst>
          </p:cNvPr>
          <p:cNvSpPr txBox="1"/>
          <p:nvPr/>
        </p:nvSpPr>
        <p:spPr>
          <a:xfrm>
            <a:off x="1114517" y="647527"/>
            <a:ext cx="2374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dirty="0"/>
              <a:t>04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849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9324" y="1223201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70131" y="515315"/>
            <a:ext cx="505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參考資料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7C2ED0-9F11-4A12-B3F8-092F9A4C87F0}"/>
              </a:ext>
            </a:extLst>
          </p:cNvPr>
          <p:cNvSpPr txBox="1"/>
          <p:nvPr/>
        </p:nvSpPr>
        <p:spPr>
          <a:xfrm>
            <a:off x="721464" y="1865806"/>
            <a:ext cx="5439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A* Pathfinding (E01: algorithm explanation) </a:t>
            </a:r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https://www.youtube.com/watch?v=-L-WgKMFuhE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296062-D2DE-4B7C-A098-D9BDAB281120}"/>
              </a:ext>
            </a:extLst>
          </p:cNvPr>
          <p:cNvSpPr txBox="1"/>
          <p:nvPr/>
        </p:nvSpPr>
        <p:spPr>
          <a:xfrm>
            <a:off x="721464" y="2715214"/>
            <a:ext cx="5439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樹搜尋、回溯與分支定界演算法</a:t>
            </a:r>
            <a:r>
              <a:rPr lang="en-US" altLang="zh-TW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http://slidegur.com/doc/150452/alg4-1203-nomark-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8B443E-4AF5-4308-803D-5EFF40E5596D}"/>
              </a:ext>
            </a:extLst>
          </p:cNvPr>
          <p:cNvSpPr txBox="1"/>
          <p:nvPr/>
        </p:nvSpPr>
        <p:spPr>
          <a:xfrm>
            <a:off x="721464" y="3564622"/>
            <a:ext cx="63362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Pillow -  Image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Module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</a:br>
            <a:r>
              <a:rPr lang="en-US" altLang="zh-TW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https://pillow.readthedocs.io/en/stable/reference/Image.html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1AD079-9553-4078-AEB9-1544E4E0CC07}"/>
              </a:ext>
            </a:extLst>
          </p:cNvPr>
          <p:cNvSpPr txBox="1"/>
          <p:nvPr/>
        </p:nvSpPr>
        <p:spPr>
          <a:xfrm>
            <a:off x="721464" y="4414030"/>
            <a:ext cx="63362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PyQt5 - Reference Guide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</a:br>
            <a:r>
              <a:rPr lang="en-US" altLang="zh-TW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https://www.riverbankcomputing.com/static/Docs/PyQt5/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45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9324" y="3816484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54059" y="2391374"/>
            <a:ext cx="80838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9600" b="1" dirty="0"/>
              <a:t>Thank You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31578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1358054" y="1352493"/>
            <a:ext cx="572144" cy="4705408"/>
            <a:chOff x="1714500" y="1120140"/>
            <a:chExt cx="628650" cy="5170113"/>
          </a:xfrm>
        </p:grpSpPr>
        <p:sp>
          <p:nvSpPr>
            <p:cNvPr id="4" name="橢圓 3"/>
            <p:cNvSpPr/>
            <p:nvPr/>
          </p:nvSpPr>
          <p:spPr>
            <a:xfrm>
              <a:off x="1714500" y="1120140"/>
              <a:ext cx="628650" cy="62865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01</a:t>
              </a:r>
              <a:endParaRPr lang="zh-TW" altLang="en-US" sz="1400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2028825" y="1943100"/>
              <a:ext cx="0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1714500" y="2633961"/>
              <a:ext cx="628650" cy="62865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02</a:t>
              </a:r>
              <a:endParaRPr lang="zh-TW" altLang="en-US" sz="1400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2028825" y="3456921"/>
              <a:ext cx="0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1714500" y="4147782"/>
              <a:ext cx="628650" cy="6286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03</a:t>
              </a:r>
              <a:endParaRPr lang="zh-TW" altLang="en-US" sz="1400" dirty="0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2028825" y="4970742"/>
              <a:ext cx="0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/>
            <p:cNvSpPr/>
            <p:nvPr/>
          </p:nvSpPr>
          <p:spPr>
            <a:xfrm>
              <a:off x="1714500" y="5661603"/>
              <a:ext cx="628650" cy="62865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04</a:t>
              </a:r>
              <a:endParaRPr lang="zh-TW" altLang="en-US" sz="1400" dirty="0"/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2218079" y="5587162"/>
            <a:ext cx="234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rs"/>
              </a:rPr>
              <a:t>Demo</a:t>
            </a:r>
            <a:endParaRPr lang="zh-TW" altLang="en-US" dirty="0">
              <a:latin typeface="Consolars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18079" y="1459766"/>
            <a:ext cx="2340299" cy="710325"/>
            <a:chOff x="2602777" y="1459765"/>
            <a:chExt cx="2340299" cy="710325"/>
          </a:xfrm>
        </p:grpSpPr>
        <p:sp>
          <p:nvSpPr>
            <p:cNvPr id="38" name="文字方塊 37"/>
            <p:cNvSpPr txBox="1"/>
            <p:nvPr/>
          </p:nvSpPr>
          <p:spPr>
            <a:xfrm>
              <a:off x="2602777" y="1459765"/>
              <a:ext cx="234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onsolars"/>
                </a:rPr>
                <a:t>Introduction</a:t>
              </a:r>
              <a:endParaRPr lang="zh-TW" altLang="en-US" dirty="0">
                <a:latin typeface="Consolars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602777" y="1800758"/>
              <a:ext cx="234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遊戲簡介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218079" y="2835564"/>
            <a:ext cx="2824438" cy="690882"/>
            <a:chOff x="2602777" y="2835564"/>
            <a:chExt cx="2340299" cy="690882"/>
          </a:xfrm>
        </p:grpSpPr>
        <p:sp>
          <p:nvSpPr>
            <p:cNvPr id="39" name="文字方塊 38"/>
            <p:cNvSpPr txBox="1"/>
            <p:nvPr/>
          </p:nvSpPr>
          <p:spPr>
            <a:xfrm>
              <a:off x="2602777" y="2835564"/>
              <a:ext cx="234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onsolars"/>
                </a:rPr>
                <a:t>Graphical</a:t>
              </a:r>
              <a:r>
                <a:rPr lang="en-US" altLang="zh-TW" dirty="0">
                  <a:solidFill>
                    <a:schemeClr val="bg1"/>
                  </a:solidFill>
                  <a:latin typeface="Consolars"/>
                </a:rPr>
                <a:t> </a:t>
              </a:r>
              <a:r>
                <a:rPr lang="en-US" altLang="zh-TW" dirty="0">
                  <a:latin typeface="Consolars"/>
                </a:rPr>
                <a:t>User</a:t>
              </a:r>
              <a:r>
                <a:rPr lang="en-US" altLang="zh-TW" dirty="0">
                  <a:solidFill>
                    <a:schemeClr val="bg1"/>
                  </a:solidFill>
                  <a:latin typeface="Consolars"/>
                </a:rPr>
                <a:t> </a:t>
              </a:r>
              <a:r>
                <a:rPr lang="en-US" altLang="zh-TW" dirty="0">
                  <a:latin typeface="Consolars"/>
                </a:rPr>
                <a:t>Interface</a:t>
              </a:r>
              <a:endParaRPr lang="zh-TW" altLang="en-US" dirty="0">
                <a:latin typeface="Consolars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602777" y="3157114"/>
              <a:ext cx="234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圖形化介面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218079" y="4211363"/>
            <a:ext cx="2340299" cy="699994"/>
            <a:chOff x="2602777" y="4211363"/>
            <a:chExt cx="2340299" cy="699994"/>
          </a:xfrm>
        </p:grpSpPr>
        <p:sp>
          <p:nvSpPr>
            <p:cNvPr id="40" name="文字方塊 39"/>
            <p:cNvSpPr txBox="1"/>
            <p:nvPr/>
          </p:nvSpPr>
          <p:spPr>
            <a:xfrm>
              <a:off x="2602777" y="4211363"/>
              <a:ext cx="234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onsolars"/>
                </a:rPr>
                <a:t>Algorithm</a:t>
              </a:r>
              <a:endParaRPr lang="zh-TW" altLang="en-US" dirty="0">
                <a:latin typeface="Consolars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602777" y="4542025"/>
              <a:ext cx="234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演算法</a:t>
              </a: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21AB70B1-F2A9-4945-8BBA-CEBD8B83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469" y="1800759"/>
            <a:ext cx="5098805" cy="4066336"/>
          </a:xfrm>
          <a:prstGeom prst="rect">
            <a:avLst/>
          </a:prstGeom>
          <a:ln w="38100" cap="rnd">
            <a:solidFill>
              <a:srgbClr val="00B0F0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225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1114517" y="3133341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遊戲簡介</a:t>
            </a:r>
          </a:p>
        </p:txBody>
      </p:sp>
      <p:sp>
        <p:nvSpPr>
          <p:cNvPr id="3" name="矩形 2"/>
          <p:cNvSpPr/>
          <p:nvPr/>
        </p:nvSpPr>
        <p:spPr>
          <a:xfrm>
            <a:off x="1114517" y="568071"/>
            <a:ext cx="2374900" cy="2374900"/>
          </a:xfrm>
          <a:prstGeom prst="rect">
            <a:avLst/>
          </a:prstGeom>
          <a:solidFill>
            <a:srgbClr val="3B3B3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064980-70BB-452E-891E-04A009316812}"/>
              </a:ext>
            </a:extLst>
          </p:cNvPr>
          <p:cNvSpPr txBox="1"/>
          <p:nvPr/>
        </p:nvSpPr>
        <p:spPr>
          <a:xfrm>
            <a:off x="1114517" y="647527"/>
            <a:ext cx="2374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dirty="0"/>
              <a:t>01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234256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81822" y="501116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簡介</a:t>
            </a:r>
          </a:p>
        </p:txBody>
      </p:sp>
      <p:sp>
        <p:nvSpPr>
          <p:cNvPr id="3" name="矩形 2"/>
          <p:cNvSpPr/>
          <p:nvPr/>
        </p:nvSpPr>
        <p:spPr>
          <a:xfrm>
            <a:off x="4679324" y="1223201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58234" y="2373337"/>
            <a:ext cx="270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Consolars"/>
                <a:ea typeface="華康中特圓體" panose="020F0809000000000000" pitchFamily="49" charset="-120"/>
              </a:rPr>
              <a:t>自由選擇圖片</a:t>
            </a:r>
            <a:endParaRPr lang="en-US" altLang="zh-TW" sz="1600" dirty="0">
              <a:latin typeface="Consolars"/>
              <a:ea typeface="華康中特圓體" panose="020F0809000000000000" pitchFamily="49" charset="-12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Consolars"/>
                <a:ea typeface="華康中特圓體" panose="020F0809000000000000" pitchFamily="49" charset="-120"/>
              </a:rPr>
              <a:t>行</a:t>
            </a:r>
            <a:r>
              <a:rPr lang="en-US" altLang="zh-TW" sz="1600" dirty="0">
                <a:latin typeface="Consolars"/>
                <a:ea typeface="華康中特圓體" panose="020F0809000000000000" pitchFamily="49" charset="-120"/>
              </a:rPr>
              <a:t>/</a:t>
            </a:r>
            <a:r>
              <a:rPr lang="zh-TW" altLang="en-US" sz="1600" dirty="0">
                <a:latin typeface="Consolars"/>
                <a:ea typeface="華康中特圓體" panose="020F0809000000000000" pitchFamily="49" charset="-120"/>
              </a:rPr>
              <a:t>列數</a:t>
            </a:r>
            <a:endParaRPr lang="en-US" altLang="zh-TW" sz="1600" dirty="0">
              <a:latin typeface="Consolars"/>
              <a:ea typeface="華康中特圓體" panose="020F0809000000000000" pitchFamily="49" charset="-12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Consolars"/>
                <a:ea typeface="華康中特圓體" panose="020F0809000000000000" pitchFamily="49" charset="-120"/>
              </a:rPr>
              <a:t>讀取存檔</a:t>
            </a:r>
            <a:endParaRPr lang="en-US" altLang="zh-TW" sz="1600" dirty="0">
              <a:latin typeface="Consolars"/>
              <a:ea typeface="華康中特圓體" panose="020F0809000000000000" pitchFamily="49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58235" y="1691566"/>
            <a:ext cx="1822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主頁面</a:t>
            </a:r>
            <a:endParaRPr lang="en-US" sz="32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857273" y="2373337"/>
            <a:ext cx="270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Consolars"/>
                <a:ea typeface="華康中特圓體" panose="020F0809000000000000" pitchFamily="49" charset="-120"/>
              </a:rPr>
              <a:t>自由選擇空格開始位置</a:t>
            </a:r>
            <a:endParaRPr lang="en-US" altLang="zh-TW" sz="1600" dirty="0">
              <a:latin typeface="Consolars"/>
              <a:ea typeface="華康中特圓體" panose="020F0809000000000000" pitchFamily="49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198383" y="2373337"/>
            <a:ext cx="270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onsolars"/>
                <a:ea typeface="華康中特圓體" panose="020F0809000000000000" pitchFamily="49" charset="-120"/>
              </a:rPr>
              <a:t>AI</a:t>
            </a:r>
            <a:r>
              <a:rPr lang="zh-TW" altLang="en-US" sz="1600" dirty="0">
                <a:latin typeface="Consolars"/>
                <a:ea typeface="華康中特圓體" panose="020F0809000000000000" pitchFamily="49" charset="-120"/>
              </a:rPr>
              <a:t>解法</a:t>
            </a:r>
            <a:endParaRPr lang="en-US" altLang="zh-TW" sz="1600" dirty="0">
              <a:latin typeface="Consolars"/>
              <a:ea typeface="華康中特圓體" panose="020F0809000000000000" pitchFamily="49" charset="-12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Consolars"/>
                <a:ea typeface="華康中特圓體" panose="020F0809000000000000" pitchFamily="49" charset="-120"/>
              </a:rPr>
              <a:t>演算法解法</a:t>
            </a:r>
            <a:endParaRPr lang="en-US" altLang="zh-TW" sz="1600" dirty="0">
              <a:latin typeface="Consolars"/>
              <a:ea typeface="華康中特圓體" panose="020F0809000000000000" pitchFamily="49" charset="-12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Consolars"/>
                <a:ea typeface="華康中特圓體" panose="020F0809000000000000" pitchFamily="49" charset="-120"/>
              </a:rPr>
              <a:t>手動遊玩</a:t>
            </a:r>
            <a:endParaRPr lang="en-US" altLang="zh-TW" sz="1600" dirty="0">
              <a:latin typeface="Consolars"/>
              <a:ea typeface="華康中特圓體" panose="020F0809000000000000" pitchFamily="49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198384" y="1691566"/>
            <a:ext cx="1822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遊戲頁</a:t>
            </a:r>
            <a:endParaRPr lang="en-US" sz="32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cxnSp>
        <p:nvCxnSpPr>
          <p:cNvPr id="6" name="直線接點 5"/>
          <p:cNvCxnSpPr>
            <a:cxnSpLocks/>
          </p:cNvCxnSpPr>
          <p:nvPr/>
        </p:nvCxnSpPr>
        <p:spPr>
          <a:xfrm>
            <a:off x="683581" y="2302919"/>
            <a:ext cx="11221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>
            <a:extLst>
              <a:ext uri="{FF2B5EF4-FFF2-40B4-BE49-F238E27FC236}">
                <a16:creationId xmlns:a16="http://schemas.microsoft.com/office/drawing/2014/main" id="{33FC6DC1-B21C-4E04-8E94-8898138EA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910" y="3266276"/>
            <a:ext cx="3874179" cy="288000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B3F3998-93B6-47FB-9232-31E16FFD4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37" y="3266276"/>
            <a:ext cx="3809198" cy="288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8EBD39C1-412D-4626-BB7A-6892FCB9E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5" y="3266276"/>
            <a:ext cx="3611250" cy="2880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5680B5-4341-46A1-A5C6-2BB2544A472C}"/>
              </a:ext>
            </a:extLst>
          </p:cNvPr>
          <p:cNvSpPr txBox="1"/>
          <p:nvPr/>
        </p:nvSpPr>
        <p:spPr>
          <a:xfrm>
            <a:off x="5184712" y="1691566"/>
            <a:ext cx="1822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準備頁</a:t>
            </a:r>
            <a:endParaRPr lang="en-US" sz="32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93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1114517" y="3133341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圖形化介面</a:t>
            </a:r>
          </a:p>
        </p:txBody>
      </p:sp>
      <p:sp>
        <p:nvSpPr>
          <p:cNvPr id="3" name="矩形 2"/>
          <p:cNvSpPr/>
          <p:nvPr/>
        </p:nvSpPr>
        <p:spPr>
          <a:xfrm>
            <a:off x="1114517" y="568071"/>
            <a:ext cx="2374900" cy="2374900"/>
          </a:xfrm>
          <a:prstGeom prst="rect">
            <a:avLst/>
          </a:prstGeom>
          <a:solidFill>
            <a:srgbClr val="3B3B3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064980-70BB-452E-891E-04A009316812}"/>
              </a:ext>
            </a:extLst>
          </p:cNvPr>
          <p:cNvSpPr txBox="1"/>
          <p:nvPr/>
        </p:nvSpPr>
        <p:spPr>
          <a:xfrm>
            <a:off x="1114517" y="647527"/>
            <a:ext cx="2374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dirty="0"/>
              <a:t>02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01386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721464" y="4688172"/>
            <a:ext cx="5111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借助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pillow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的函式庫，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得以輕鬆的以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crop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，搭配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box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獲取指定區域的圖片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9324" y="1223201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70131" y="515315"/>
            <a:ext cx="505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圖片分割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19FEFA3-4B6B-4339-BF9B-9B7303605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4" y="1931087"/>
            <a:ext cx="8648455" cy="2554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843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9324" y="1223201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70131" y="515315"/>
            <a:ext cx="505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圖片分割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40F730-CFF1-4762-AB78-9A1014FB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4" y="1931087"/>
            <a:ext cx="8392696" cy="2600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5C046F9-8F02-4FBC-8209-31AB58375AB5}"/>
              </a:ext>
            </a:extLst>
          </p:cNvPr>
          <p:cNvSpPr txBox="1"/>
          <p:nvPr/>
        </p:nvSpPr>
        <p:spPr>
          <a:xfrm>
            <a:off x="721464" y="4758174"/>
            <a:ext cx="62386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由於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的字典，與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json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格式的轉換容易，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我們能精簡的用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dump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將字典轉換成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json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格式；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load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則反之，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引此我們選用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json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來做紀錄檔的存取之媒介。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96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9324" y="1223201"/>
            <a:ext cx="2833352" cy="116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70131" y="515315"/>
            <a:ext cx="505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信號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C046F9-8F02-4FBC-8209-31AB58375AB5}"/>
              </a:ext>
            </a:extLst>
          </p:cNvPr>
          <p:cNvSpPr txBox="1"/>
          <p:nvPr/>
        </p:nvSpPr>
        <p:spPr>
          <a:xfrm>
            <a:off x="8356260" y="4999624"/>
            <a:ext cx="28486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PyQt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有一種獨特的方式，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讓不同的視窗間可以溝通，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那就是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signal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。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2D66B1-15DF-4246-BF79-42C78C25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2" y="2781045"/>
            <a:ext cx="4563112" cy="145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1ADC67-F984-43AF-814A-84010FC19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62" y="1985183"/>
            <a:ext cx="4429743" cy="2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9BADEB9-8FB7-43DA-BB5B-9681B203F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4" y="1931087"/>
            <a:ext cx="4744112" cy="2324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D6AC5D-044F-4E9C-8C99-314C10119C83}"/>
              </a:ext>
            </a:extLst>
          </p:cNvPr>
          <p:cNvSpPr txBox="1"/>
          <p:nvPr/>
        </p:nvSpPr>
        <p:spPr>
          <a:xfrm>
            <a:off x="9268490" y="2336580"/>
            <a:ext cx="12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△發射信號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D1972D-8825-427A-9D61-67DCC788151D}"/>
              </a:ext>
            </a:extLst>
          </p:cNvPr>
          <p:cNvSpPr txBox="1"/>
          <p:nvPr/>
        </p:nvSpPr>
        <p:spPr>
          <a:xfrm>
            <a:off x="9268490" y="4383278"/>
            <a:ext cx="12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△接收信號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493AD04-3B1E-46AD-BAC4-790169E86C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4" y="5017493"/>
            <a:ext cx="7039957" cy="295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003E2F-3079-4F28-8CC9-8C40ADA5CD1F}"/>
              </a:ext>
            </a:extLst>
          </p:cNvPr>
          <p:cNvSpPr txBox="1"/>
          <p:nvPr/>
        </p:nvSpPr>
        <p:spPr>
          <a:xfrm>
            <a:off x="6589504" y="5461289"/>
            <a:ext cx="12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△綁定信號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3B3636-D2E1-4B7B-81FE-CB9B5438FC22}"/>
              </a:ext>
            </a:extLst>
          </p:cNvPr>
          <p:cNvSpPr txBox="1"/>
          <p:nvPr/>
        </p:nvSpPr>
        <p:spPr>
          <a:xfrm>
            <a:off x="4362689" y="4421163"/>
            <a:ext cx="12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rs"/>
                <a:ea typeface="微軟正黑體" panose="020B0604030504040204" pitchFamily="34" charset="-120"/>
              </a:rPr>
              <a:t>△定義信號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rs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19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1114517" y="3133341"/>
            <a:ext cx="51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演算法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1114517" y="568071"/>
            <a:ext cx="2374900" cy="2374900"/>
          </a:xfrm>
          <a:prstGeom prst="rect">
            <a:avLst/>
          </a:prstGeom>
          <a:solidFill>
            <a:srgbClr val="3B3B3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064980-70BB-452E-891E-04A009316812}"/>
              </a:ext>
            </a:extLst>
          </p:cNvPr>
          <p:cNvSpPr txBox="1"/>
          <p:nvPr/>
        </p:nvSpPr>
        <p:spPr>
          <a:xfrm>
            <a:off x="1114517" y="647527"/>
            <a:ext cx="2374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dirty="0"/>
              <a:t>03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85240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458</Words>
  <Application>Microsoft Office PowerPoint</Application>
  <PresentationFormat>寬螢幕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Consolars</vt:lpstr>
      <vt:lpstr>華康中特圓體</vt:lpstr>
      <vt:lpstr>Arial</vt:lpstr>
      <vt:lpstr>Calibri</vt:lpstr>
      <vt:lpstr>Calibri Light</vt:lpstr>
      <vt:lpstr>Consolas</vt:lpstr>
      <vt:lpstr>微軟正黑體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Christmas</dc:creator>
  <cp:lastModifiedBy>紹崴 徐</cp:lastModifiedBy>
  <cp:revision>239</cp:revision>
  <dcterms:created xsi:type="dcterms:W3CDTF">2019-09-26T14:10:58Z</dcterms:created>
  <dcterms:modified xsi:type="dcterms:W3CDTF">2019-10-06T21:53:33Z</dcterms:modified>
</cp:coreProperties>
</file>