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  <p:sldMasterId id="2147483678" r:id="rId3"/>
    <p:sldMasterId id="2147483690" r:id="rId4"/>
  </p:sldMasterIdLst>
  <p:notesMasterIdLst>
    <p:notesMasterId r:id="rId13"/>
  </p:notesMasterIdLst>
  <p:handoutMasterIdLst>
    <p:handoutMasterId r:id="rId14"/>
  </p:handoutMasterIdLst>
  <p:sldIdLst>
    <p:sldId id="301" r:id="rId5"/>
    <p:sldId id="303" r:id="rId6"/>
    <p:sldId id="302" r:id="rId7"/>
    <p:sldId id="304" r:id="rId8"/>
    <p:sldId id="306" r:id="rId9"/>
    <p:sldId id="305" r:id="rId10"/>
    <p:sldId id="308" r:id="rId11"/>
    <p:sldId id="307" r:id="rId12"/>
  </p:sldIdLst>
  <p:sldSz cx="9144000" cy="6858000" type="screen4x3"/>
  <p:notesSz cx="9874250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93" autoAdjust="0"/>
    <p:restoredTop sz="84586" autoAdjust="0"/>
  </p:normalViewPr>
  <p:slideViewPr>
    <p:cSldViewPr>
      <p:cViewPr varScale="1">
        <p:scale>
          <a:sx n="106" d="100"/>
          <a:sy n="106" d="100"/>
        </p:scale>
        <p:origin x="1733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F37E1-976C-4D68-AAA1-E18BCAC423B3}" type="datetimeFigureOut">
              <a:rPr lang="zh-TW" altLang="en-US" smtClean="0"/>
              <a:t>2023/3/7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BF533-2A2D-4D77-8B65-2DF21E0EF6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88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65A04-DEC0-490E-BE54-AD23B90E8F9F}" type="datetimeFigureOut">
              <a:rPr lang="zh-TW" altLang="en-US" smtClean="0"/>
              <a:t>2023/3/7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87425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0520D-9A8A-4E05-BB16-8C1AC1960E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56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Carry</a:t>
            </a:r>
            <a:r>
              <a:rPr kumimoji="1" lang="zh-CN" altLang="en-US" dirty="0"/>
              <a:t>就是</a:t>
            </a:r>
            <a:r>
              <a:rPr kumimoji="1" lang="en-US" altLang="zh-CN" dirty="0"/>
              <a:t>x, y</a:t>
            </a:r>
            <a:r>
              <a:rPr kumimoji="1" lang="zh-CN" altLang="en-US" dirty="0"/>
              <a:t>運算後的第</a:t>
            </a:r>
            <a:r>
              <a:rPr kumimoji="1" lang="en-US" altLang="zh-CN" dirty="0"/>
              <a:t>9</a:t>
            </a:r>
            <a:r>
              <a:rPr kumimoji="1" lang="zh-CN" altLang="en-US" dirty="0"/>
              <a:t>個</a:t>
            </a:r>
            <a:r>
              <a:rPr kumimoji="1" lang="en-US" altLang="zh-CN" dirty="0"/>
              <a:t>bit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6946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你們要把</a:t>
            </a:r>
            <a:r>
              <a:rPr kumimoji="1" lang="en-US" altLang="zh-TW" dirty="0"/>
              <a:t>tb</a:t>
            </a:r>
            <a:r>
              <a:rPr kumimoji="1" lang="zh-CN" altLang="en-US" dirty="0"/>
              <a:t>的值改一下測試正確性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0490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register file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busX</a:t>
            </a:r>
            <a:r>
              <a:rPr lang="en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busY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要在什麼時候讀值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en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busX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busY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一直根據</a:t>
            </a:r>
            <a:r>
              <a:rPr lang="en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</a:t>
            </a:r>
            <a:r>
              <a:rPr lang="zh-TW" altLang="e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RY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讀取</a:t>
            </a:r>
            <a:r>
              <a:rPr lang="en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register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的值，</a:t>
            </a:r>
            <a:r>
              <a:rPr lang="en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在正緣根據</a:t>
            </a:r>
            <a:r>
              <a:rPr lang="en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WEN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寫入，</a:t>
            </a:r>
            <a:r>
              <a:rPr lang="en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的話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，接成</a:t>
            </a:r>
            <a:r>
              <a:rPr lang="en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combinational logic!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就是根據</a:t>
            </a:r>
            <a:r>
              <a:rPr lang="en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直接</a:t>
            </a:r>
            <a:r>
              <a:rPr lang="en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register file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的值。</a:t>
            </a:r>
            <a:endParaRPr lang="en-US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這裡要你們自己寫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tb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資料，測試正確性</a:t>
            </a:r>
            <a:endParaRPr lang="en-US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7248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6119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記得把你們的</a:t>
            </a:r>
            <a:r>
              <a:rPr kumimoji="1" lang="en-US" altLang="zh-CN" dirty="0" err="1"/>
              <a:t>alu</a:t>
            </a:r>
            <a:r>
              <a:rPr kumimoji="1" lang="zh-CN" altLang="en-US" dirty="0"/>
              <a:t>和</a:t>
            </a:r>
            <a:r>
              <a:rPr kumimoji="1" lang="en-US" altLang="zh-CN" dirty="0"/>
              <a:t>register file</a:t>
            </a:r>
            <a:r>
              <a:rPr kumimoji="1" lang="zh-CN" altLang="en-US" dirty="0"/>
              <a:t>的</a:t>
            </a:r>
            <a:r>
              <a:rPr kumimoji="1" lang="en-US" altLang="zh-CN" dirty="0"/>
              <a:t>module</a:t>
            </a:r>
            <a:r>
              <a:rPr kumimoji="1" lang="zh-CN" altLang="en-US" dirty="0"/>
              <a:t>加進去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6895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HW2</a:t>
            </a:r>
            <a:r>
              <a:rPr kumimoji="1" lang="zh-CN" altLang="en-US" dirty="0"/>
              <a:t>的討論區也開在</a:t>
            </a:r>
            <a:r>
              <a:rPr kumimoji="1" lang="en-US" altLang="zh-CN" dirty="0"/>
              <a:t>FB</a:t>
            </a:r>
            <a:r>
              <a:rPr kumimoji="1" lang="zh-CN" altLang="en-US" dirty="0"/>
              <a:t>社團了，大家有問題可以上去發問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938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5" name="Picture 2" descr="Ntulogo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kumimoji="0" lang="en-US" altLang="zh-TW" sz="24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4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4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4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4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4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4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6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fld id="{879D0262-E162-403E-858F-A7EB6D2690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603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212176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526054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9362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40983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32230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350552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49873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9459856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275918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5677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31278226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2433377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275419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4576823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35704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086036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564613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166954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8787885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 userDrawn="1"/>
        </p:nvSpPr>
        <p:spPr bwMode="gray">
          <a:xfrm>
            <a:off x="457200" y="2362200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124200"/>
            <a:ext cx="6400800" cy="1752600"/>
          </a:xfrm>
        </p:spPr>
        <p:txBody>
          <a:bodyPr/>
          <a:lstStyle>
            <a:lvl1pPr marL="0" indent="0" algn="ctr">
              <a:buFont typeface="標楷體" pitchFamily="65" charset="-120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2041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082090" y="6326372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B0E40-838E-44C8-8537-DA4C635197E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018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7817954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355F5-F799-4671-9CB8-7FC2BDF19CF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1034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070850" cy="68421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9750" y="981075"/>
            <a:ext cx="3990975" cy="5287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83125" y="981075"/>
            <a:ext cx="3992563" cy="25669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83125" y="3700463"/>
            <a:ext cx="3992563" cy="25685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0B935-75A3-4F97-B8FE-48499DD033B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97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67867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634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24598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795731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33927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666479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4.ti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pic>
        <p:nvPicPr>
          <p:cNvPr id="1028" name="Picture 6" descr="Ntulogo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  <a:endParaRPr lang="en-US" altLang="zh-TW"/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lang="en-US" altLang="zh-TW" sz="1400" b="1"/>
              <a:t>P</a:t>
            </a:r>
            <a:fld id="{E0FF8C92-A794-40BC-BAC1-2D3349E2F883}" type="slidenum">
              <a:rPr lang="en-US" altLang="zh-TW" sz="1400" b="1"/>
              <a:pPr eaLnBrk="0" hangingPunct="0"/>
              <a:t>‹#›</a:t>
            </a:fld>
            <a:endParaRPr lang="en-US" altLang="zh-TW" sz="1400" b="1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 userDrawn="1"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 userDrawn="1"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</p:grp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5124" name="Picture 6" descr="Ntulogo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512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/>
              <a:t>P</a:t>
            </a:r>
            <a:fld id="{77AD3F1B-307F-4955-8069-98C95E8956F5}" type="slidenum">
              <a:rPr kumimoji="0" lang="en-US" altLang="zh-TW"/>
              <a:pPr eaLnBrk="0" hangingPunct="0"/>
              <a:t>‹#›</a:t>
            </a:fld>
            <a:endParaRPr kumimoji="0"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 userDrawn="1"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 userDrawn="1"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</p:grp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  <a:ea typeface="新細明體" charset="-12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  <a:ea typeface="新細明體" charset="-12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  <a:ea typeface="新細明體" charset="-12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  <a:ea typeface="新細明體" charset="-12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  <a:ea typeface="新細明體" charset="-12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  <a:ea typeface="新細明體" charset="-120"/>
              </a:rPr>
              <a:t>B</a:t>
            </a:r>
            <a:r>
              <a:rPr kumimoji="0" lang="en-US" altLang="zh-TW" sz="20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              </a:t>
            </a:r>
            <a:r>
              <a:rPr kumimoji="0" lang="en-US" altLang="zh-TW" sz="12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ea typeface="新細明體" charset="-120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60422" name="Picture 6" descr="Ntulogo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6042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solidFill>
                  <a:srgbClr val="000000"/>
                </a:solidFill>
                <a:ea typeface="新細明體" charset="-120"/>
              </a:rPr>
              <a:t>P</a:t>
            </a:r>
            <a:fld id="{C86545E2-EEFB-4DC4-8865-69F029E42BB0}" type="slidenum">
              <a:rPr kumimoji="0" lang="en-US" altLang="zh-TW">
                <a:solidFill>
                  <a:srgbClr val="000000"/>
                </a:solidFill>
                <a:ea typeface="新細明體" charset="-120"/>
              </a:rPr>
              <a:pPr eaLnBrk="0" hangingPunct="0"/>
              <a:t>‹#›</a:t>
            </a:fld>
            <a:endParaRPr kumimoji="0" lang="en-US" altLang="zh-TW">
              <a:solidFill>
                <a:srgbClr val="00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109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0"/>
            <a:ext cx="80708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981075"/>
            <a:ext cx="8135938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259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20583" y="63468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5989" name="Rectangle 5"/>
          <p:cNvSpPr>
            <a:spLocks noChangeArrowheads="1"/>
          </p:cNvSpPr>
          <p:nvPr/>
        </p:nvSpPr>
        <p:spPr bwMode="gray">
          <a:xfrm>
            <a:off x="468313" y="865188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43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25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20000"/>
        <a:buFont typeface="標楷體" pitchFamily="65" charset="-120"/>
        <a:buChar char="․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itchFamily="18" charset="2"/>
        <a:buChar char="¾"/>
        <a:defRPr kumimoji="1" sz="2000">
          <a:solidFill>
            <a:srgbClr val="000099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itchFamily="2" charset="2"/>
        <a:buChar char="n"/>
        <a:defRPr kumimoji="1" sz="2400">
          <a:solidFill>
            <a:srgbClr val="003300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55000"/>
        <a:buFont typeface="Wingdings" pitchFamily="2" charset="2"/>
        <a:buChar char="n"/>
        <a:defRPr kumimoji="1" sz="2000">
          <a:solidFill>
            <a:srgbClr val="990000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DSD</a:t>
            </a:r>
            <a:r>
              <a:rPr lang="zh-TW" altLang="en-US" dirty="0"/>
              <a:t> </a:t>
            </a:r>
            <a:r>
              <a:rPr lang="en-US" altLang="zh-TW" dirty="0"/>
              <a:t>HW1</a:t>
            </a:r>
            <a:endParaRPr lang="zh-TW" altLang="en-US" dirty="0"/>
          </a:p>
        </p:txBody>
      </p:sp>
      <p:sp>
        <p:nvSpPr>
          <p:cNvPr id="4" name="副標題 2"/>
          <p:cNvSpPr>
            <a:spLocks noGrp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/>
          <a:p>
            <a:r>
              <a:rPr lang="en-US" altLang="zh-TW" dirty="0"/>
              <a:t>Speaker: </a:t>
            </a:r>
            <a:r>
              <a:rPr lang="en-US" altLang="zh-CN" dirty="0"/>
              <a:t>Daniel</a:t>
            </a:r>
            <a:endParaRPr lang="en-US" altLang="zh-TW" dirty="0"/>
          </a:p>
          <a:p>
            <a:r>
              <a:rPr lang="en-US" altLang="zh-TW" dirty="0"/>
              <a:t>Date:</a:t>
            </a:r>
            <a:r>
              <a:rPr lang="zh-TW" altLang="en-US" dirty="0"/>
              <a:t> </a:t>
            </a:r>
            <a:r>
              <a:rPr lang="en-US" altLang="zh-TW" dirty="0"/>
              <a:t>2023/03/07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3255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1: 8-bit Arithmetic Logic Unit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Implement 8-bit ALU with following functions</a:t>
            </a:r>
            <a:endParaRPr lang="zh-TW" altLang="en-US" dirty="0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011" y="2271672"/>
            <a:ext cx="2808312" cy="219917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5998063-28D3-014D-BFE5-314164EF2214}"/>
              </a:ext>
            </a:extLst>
          </p:cNvPr>
          <p:cNvSpPr/>
          <p:nvPr/>
        </p:nvSpPr>
        <p:spPr bwMode="auto">
          <a:xfrm>
            <a:off x="4788024" y="3068960"/>
            <a:ext cx="1008112" cy="36004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A45BAD1-F537-0943-BDF5-982545D9ADA3}"/>
              </a:ext>
            </a:extLst>
          </p:cNvPr>
          <p:cNvSpPr/>
          <p:nvPr/>
        </p:nvSpPr>
        <p:spPr bwMode="auto">
          <a:xfrm>
            <a:off x="4816422" y="3581400"/>
            <a:ext cx="1008112" cy="36004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704B3F3-1EBE-654D-9D80-FE705F26F715}"/>
              </a:ext>
            </a:extLst>
          </p:cNvPr>
          <p:cNvSpPr txBox="1"/>
          <p:nvPr/>
        </p:nvSpPr>
        <p:spPr>
          <a:xfrm>
            <a:off x="5836908" y="4768302"/>
            <a:ext cx="3069710" cy="13234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" altLang="zh-TW" sz="1600" dirty="0">
                <a:solidFill>
                  <a:srgbClr val="FF0000"/>
                </a:solidFill>
              </a:rPr>
              <a:t>Ex.  Add(signed)</a:t>
            </a:r>
          </a:p>
          <a:p>
            <a:r>
              <a:rPr lang="en" altLang="zh-TW" sz="1600" dirty="0"/>
              <a:t>x=      8'b10010110(-106)</a:t>
            </a:r>
            <a:br>
              <a:rPr lang="en" altLang="zh-TW" sz="1600" dirty="0"/>
            </a:br>
            <a:r>
              <a:rPr lang="en" altLang="zh-TW" sz="1600" dirty="0"/>
              <a:t>y=      8'b00101101(45)</a:t>
            </a:r>
            <a:br>
              <a:rPr lang="zh-TW" altLang="en-US" sz="1600" dirty="0"/>
            </a:br>
            <a:r>
              <a:rPr lang="en-US" altLang="zh-TW" sz="1600" dirty="0"/>
              <a:t>Ans: 9’</a:t>
            </a:r>
            <a:r>
              <a:rPr lang="en" altLang="zh-TW" sz="1600" dirty="0"/>
              <a:t>b1_11000011(-61)</a:t>
            </a:r>
          </a:p>
          <a:p>
            <a:r>
              <a:rPr lang="en" altLang="zh-TW" sz="1600" b="1" dirty="0"/>
              <a:t>→ </a:t>
            </a:r>
            <a:r>
              <a:rPr lang="en" altLang="zh-TW" sz="1600" dirty="0"/>
              <a:t>carry = 1, out = 8’b11000011 </a:t>
            </a:r>
            <a:endParaRPr kumimoji="1" lang="zh-TW" altLang="en-US" sz="16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45EB210-B03F-4152-ABC6-CDB272A9E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817" y="2420888"/>
            <a:ext cx="5513778" cy="405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022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1: 8-bit Arithmetic Logic Unit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1676400"/>
            <a:ext cx="8382000" cy="2616696"/>
          </a:xfrm>
        </p:spPr>
        <p:txBody>
          <a:bodyPr/>
          <a:lstStyle/>
          <a:p>
            <a:r>
              <a:rPr lang="en" altLang="zh-TW" dirty="0"/>
              <a:t>(1) Implement RTL (</a:t>
            </a:r>
            <a:r>
              <a:rPr lang="en" altLang="zh-TW" b="1" i="1" dirty="0"/>
              <a:t>use continuous assignment, assign</a:t>
            </a:r>
            <a:r>
              <a:rPr lang="en" altLang="zh-TW" dirty="0"/>
              <a:t>) model of the ALU</a:t>
            </a:r>
          </a:p>
          <a:p>
            <a:r>
              <a:rPr lang="en" altLang="zh-TW" dirty="0"/>
              <a:t>(2) Implement RTL (</a:t>
            </a:r>
            <a:r>
              <a:rPr lang="en" altLang="zh-TW" b="1" i="1" dirty="0"/>
              <a:t>use procedural assignment, always block</a:t>
            </a:r>
            <a:r>
              <a:rPr lang="en" altLang="zh-TW" dirty="0"/>
              <a:t>) model of the ALU</a:t>
            </a:r>
          </a:p>
          <a:p>
            <a:r>
              <a:rPr lang="en" altLang="zh-TW" dirty="0"/>
              <a:t>(3) Modify the given testbench to verify all functions in your design are correct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BBB7DA0-C0BC-1745-A19B-E3B603362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573016"/>
            <a:ext cx="6463048" cy="288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327D178D-3642-4DA5-A220-D9E5AF6F88F1}"/>
              </a:ext>
            </a:extLst>
          </p:cNvPr>
          <p:cNvCxnSpPr/>
          <p:nvPr/>
        </p:nvCxnSpPr>
        <p:spPr bwMode="auto">
          <a:xfrm>
            <a:off x="1907704" y="5517232"/>
            <a:ext cx="864096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16084273-906A-4136-9478-3FA990E19049}"/>
              </a:ext>
            </a:extLst>
          </p:cNvPr>
          <p:cNvSpPr txBox="1"/>
          <p:nvPr/>
        </p:nvSpPr>
        <p:spPr>
          <a:xfrm>
            <a:off x="439767" y="5194066"/>
            <a:ext cx="1518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Only test </a:t>
            </a:r>
            <a:br>
              <a:rPr lang="en-US" altLang="zh-TW" b="1" dirty="0">
                <a:solidFill>
                  <a:srgbClr val="FF0000"/>
                </a:solidFill>
              </a:rPr>
            </a:br>
            <a:r>
              <a:rPr lang="en-US" altLang="zh-TW" b="1" dirty="0">
                <a:solidFill>
                  <a:srgbClr val="FF0000"/>
                </a:solidFill>
              </a:rPr>
              <a:t>Boolean not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33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2. 8x8 Register File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Implement a 8 x 8 register file which can support read and write operation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516560"/>
            <a:ext cx="6903802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355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Flip-flop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Combinational circuit</a:t>
            </a:r>
          </a:p>
          <a:p>
            <a:pPr lvl="1"/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Sequential circuit</a:t>
            </a:r>
            <a:endParaRPr lang="zh-TW" altLang="en-US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73" y="2212239"/>
            <a:ext cx="2895973" cy="1376185"/>
          </a:xfrm>
          <a:prstGeom prst="rect">
            <a:avLst/>
          </a:prstGeom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25" y="4793694"/>
            <a:ext cx="3097461" cy="117494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5"/>
          <a:srcRect t="14504" b="45028"/>
          <a:stretch/>
        </p:blipFill>
        <p:spPr>
          <a:xfrm>
            <a:off x="4062862" y="3212976"/>
            <a:ext cx="4818085" cy="1612476"/>
          </a:xfrm>
          <a:prstGeom prst="rect">
            <a:avLst/>
          </a:prstGeom>
        </p:spPr>
      </p:pic>
      <p:cxnSp>
        <p:nvCxnSpPr>
          <p:cNvPr id="13" name="直線單箭頭接點 12"/>
          <p:cNvCxnSpPr>
            <a:cxnSpLocks/>
            <a:stCxn id="5" idx="3"/>
          </p:cNvCxnSpPr>
          <p:nvPr/>
        </p:nvCxnSpPr>
        <p:spPr bwMode="auto">
          <a:xfrm>
            <a:off x="3454146" y="2900332"/>
            <a:ext cx="2735187" cy="312644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文字方塊 13"/>
          <p:cNvSpPr txBox="1"/>
          <p:nvPr/>
        </p:nvSpPr>
        <p:spPr>
          <a:xfrm>
            <a:off x="7021554" y="2751311"/>
            <a:ext cx="792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a_w</a:t>
            </a:r>
            <a:r>
              <a:rPr lang="en-US" altLang="zh-TW" dirty="0"/>
              <a:t>,</a:t>
            </a:r>
          </a:p>
          <a:p>
            <a:r>
              <a:rPr lang="en-US" altLang="zh-TW" dirty="0" err="1"/>
              <a:t>b_w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092280" y="4536103"/>
            <a:ext cx="792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a_w</a:t>
            </a:r>
            <a:r>
              <a:rPr lang="en-US" altLang="zh-TW" dirty="0"/>
              <a:t>,</a:t>
            </a:r>
          </a:p>
          <a:p>
            <a:r>
              <a:rPr lang="en-US" altLang="zh-TW" dirty="0" err="1"/>
              <a:t>b_w</a:t>
            </a:r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42" name="群組 41"/>
          <p:cNvGrpSpPr/>
          <p:nvPr/>
        </p:nvGrpSpPr>
        <p:grpSpPr>
          <a:xfrm>
            <a:off x="5628315" y="5134465"/>
            <a:ext cx="1860009" cy="1310581"/>
            <a:chOff x="5628315" y="5134465"/>
            <a:chExt cx="1860009" cy="1310581"/>
          </a:xfrm>
        </p:grpSpPr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28315" y="5309397"/>
              <a:ext cx="1860009" cy="1135649"/>
            </a:xfrm>
            <a:prstGeom prst="rect">
              <a:avLst/>
            </a:prstGeom>
          </p:spPr>
        </p:pic>
        <p:sp>
          <p:nvSpPr>
            <p:cNvPr id="16" name="橢圓形圖說文字 15"/>
            <p:cNvSpPr/>
            <p:nvPr/>
          </p:nvSpPr>
          <p:spPr bwMode="auto">
            <a:xfrm>
              <a:off x="5641553" y="5134465"/>
              <a:ext cx="1641649" cy="1278627"/>
            </a:xfrm>
            <a:prstGeom prst="wedgeEllipseCallout">
              <a:avLst>
                <a:gd name="adj1" fmla="val 3607"/>
                <a:gd name="adj2" fmla="val -83447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-1824012" y="3636640"/>
            <a:ext cx="864996" cy="304943"/>
            <a:chOff x="-1824012" y="3636640"/>
            <a:chExt cx="864996" cy="304943"/>
          </a:xfrm>
        </p:grpSpPr>
        <p:cxnSp>
          <p:nvCxnSpPr>
            <p:cNvPr id="21" name="直線接點 20"/>
            <p:cNvCxnSpPr/>
            <p:nvPr/>
          </p:nvCxnSpPr>
          <p:spPr bwMode="auto">
            <a:xfrm>
              <a:off x="-1824012" y="3933056"/>
              <a:ext cx="28803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直線接點 24"/>
            <p:cNvCxnSpPr/>
            <p:nvPr/>
          </p:nvCxnSpPr>
          <p:spPr bwMode="auto">
            <a:xfrm flipH="1" flipV="1">
              <a:off x="-1539148" y="3636640"/>
              <a:ext cx="8384" cy="2964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27" name="直線接點 26"/>
            <p:cNvCxnSpPr/>
            <p:nvPr/>
          </p:nvCxnSpPr>
          <p:spPr bwMode="auto">
            <a:xfrm>
              <a:off x="-1530764" y="3636640"/>
              <a:ext cx="28803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直線接點 29"/>
            <p:cNvCxnSpPr/>
            <p:nvPr/>
          </p:nvCxnSpPr>
          <p:spPr bwMode="auto">
            <a:xfrm flipH="1" flipV="1">
              <a:off x="-1249082" y="3645167"/>
              <a:ext cx="8384" cy="2964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直線接點 31"/>
            <p:cNvCxnSpPr/>
            <p:nvPr/>
          </p:nvCxnSpPr>
          <p:spPr bwMode="auto">
            <a:xfrm>
              <a:off x="-1247048" y="3928883"/>
              <a:ext cx="28803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4" name="群組 33"/>
          <p:cNvGrpSpPr/>
          <p:nvPr/>
        </p:nvGrpSpPr>
        <p:grpSpPr>
          <a:xfrm>
            <a:off x="6953265" y="6280422"/>
            <a:ext cx="864996" cy="304943"/>
            <a:chOff x="-1824012" y="3636640"/>
            <a:chExt cx="864996" cy="304943"/>
          </a:xfrm>
        </p:grpSpPr>
        <p:cxnSp>
          <p:nvCxnSpPr>
            <p:cNvPr id="35" name="直線接點 34"/>
            <p:cNvCxnSpPr/>
            <p:nvPr/>
          </p:nvCxnSpPr>
          <p:spPr bwMode="auto">
            <a:xfrm>
              <a:off x="-1824012" y="3933056"/>
              <a:ext cx="28803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直線接點 35"/>
            <p:cNvCxnSpPr/>
            <p:nvPr/>
          </p:nvCxnSpPr>
          <p:spPr bwMode="auto">
            <a:xfrm flipH="1" flipV="1">
              <a:off x="-1539148" y="3636640"/>
              <a:ext cx="8384" cy="2964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37" name="直線接點 36"/>
            <p:cNvCxnSpPr/>
            <p:nvPr/>
          </p:nvCxnSpPr>
          <p:spPr bwMode="auto">
            <a:xfrm>
              <a:off x="-1530764" y="3636640"/>
              <a:ext cx="28803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直線接點 37"/>
            <p:cNvCxnSpPr/>
            <p:nvPr/>
          </p:nvCxnSpPr>
          <p:spPr bwMode="auto">
            <a:xfrm flipH="1" flipV="1">
              <a:off x="-1249082" y="3645167"/>
              <a:ext cx="8384" cy="2964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直線接點 38"/>
            <p:cNvCxnSpPr/>
            <p:nvPr/>
          </p:nvCxnSpPr>
          <p:spPr bwMode="auto">
            <a:xfrm>
              <a:off x="-1247048" y="3928883"/>
              <a:ext cx="28803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0" name="文字方塊 39"/>
          <p:cNvSpPr txBox="1"/>
          <p:nvPr/>
        </p:nvSpPr>
        <p:spPr>
          <a:xfrm>
            <a:off x="5355465" y="4510389"/>
            <a:ext cx="792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a_r</a:t>
            </a:r>
            <a:r>
              <a:rPr lang="en-US" altLang="zh-TW" dirty="0"/>
              <a:t>,</a:t>
            </a:r>
          </a:p>
          <a:p>
            <a:r>
              <a:rPr lang="en-US" altLang="zh-TW" dirty="0" err="1"/>
              <a:t>b_r</a:t>
            </a:r>
            <a:endParaRPr lang="en-US" altLang="zh-TW" dirty="0"/>
          </a:p>
          <a:p>
            <a:endParaRPr lang="zh-TW" altLang="en-US" dirty="0"/>
          </a:p>
        </p:txBody>
      </p:sp>
      <p:cxnSp>
        <p:nvCxnSpPr>
          <p:cNvPr id="41" name="直線單箭頭接點 40"/>
          <p:cNvCxnSpPr>
            <a:cxnSpLocks/>
            <a:stCxn id="7" idx="3"/>
          </p:cNvCxnSpPr>
          <p:nvPr/>
        </p:nvCxnSpPr>
        <p:spPr bwMode="auto">
          <a:xfrm flipV="1">
            <a:off x="3648586" y="4725079"/>
            <a:ext cx="2810396" cy="656086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3" name="文字方塊 42"/>
          <p:cNvSpPr txBox="1"/>
          <p:nvPr/>
        </p:nvSpPr>
        <p:spPr>
          <a:xfrm>
            <a:off x="6850463" y="1637123"/>
            <a:ext cx="164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a_w</a:t>
            </a:r>
            <a:r>
              <a:rPr lang="en-US" altLang="zh-TW" dirty="0"/>
              <a:t> -&gt; </a:t>
            </a:r>
            <a:r>
              <a:rPr lang="en-US" altLang="zh-TW" dirty="0" err="1"/>
              <a:t>a_nxt</a:t>
            </a:r>
            <a:endParaRPr lang="zh-TW" altLang="en-US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6850462" y="2042807"/>
            <a:ext cx="164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a_r</a:t>
            </a:r>
            <a:r>
              <a:rPr lang="en-US" altLang="zh-TW" dirty="0"/>
              <a:t> -&gt; 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240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40" grpId="0"/>
      <p:bldP spid="43" grpId="0"/>
      <p:bldP spid="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3. Simple Calculator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Combine the previous two designs (ALU, Register File) into a simple calculator unit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61" y="2276872"/>
            <a:ext cx="8118746" cy="420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20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Report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b="1" dirty="0"/>
              <a:t>ALU</a:t>
            </a:r>
            <a:r>
              <a:rPr lang="en-US" altLang="zh-TW" dirty="0"/>
              <a:t>: Screenshot the waveform result in </a:t>
            </a:r>
            <a:r>
              <a:rPr lang="en-US" altLang="zh-TW" dirty="0" err="1"/>
              <a:t>nWave</a:t>
            </a:r>
            <a:r>
              <a:rPr lang="en-US" altLang="zh-TW" dirty="0"/>
              <a:t> of </a:t>
            </a:r>
            <a:r>
              <a:rPr lang="en-US" altLang="zh-TW" dirty="0" err="1"/>
              <a:t>alu_assign</a:t>
            </a:r>
            <a:r>
              <a:rPr lang="en-US" altLang="zh-TW" dirty="0"/>
              <a:t> &amp; </a:t>
            </a:r>
            <a:r>
              <a:rPr lang="en-US" altLang="zh-TW" dirty="0" err="1"/>
              <a:t>alu_always</a:t>
            </a:r>
            <a:r>
              <a:rPr lang="en-US" altLang="zh-TW" dirty="0"/>
              <a:t>, describe how you verify the correctness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b="1" dirty="0"/>
              <a:t>Register file</a:t>
            </a:r>
            <a:r>
              <a:rPr lang="en-US" altLang="zh-TW" dirty="0"/>
              <a:t>: Screenshot the waveform result in </a:t>
            </a:r>
            <a:r>
              <a:rPr lang="en-US" altLang="zh-TW" dirty="0" err="1"/>
              <a:t>nWave</a:t>
            </a:r>
            <a:r>
              <a:rPr lang="en-US" altLang="zh-TW" dirty="0"/>
              <a:t> of </a:t>
            </a:r>
            <a:r>
              <a:rPr lang="en-US" altLang="zh-TW" dirty="0" err="1"/>
              <a:t>register_file</a:t>
            </a:r>
            <a:r>
              <a:rPr lang="en-US" altLang="zh-TW" dirty="0"/>
              <a:t>, describe how you verify the correctness.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b="1" dirty="0"/>
              <a:t>Bonus (5%)</a:t>
            </a:r>
            <a:r>
              <a:rPr lang="en-US" altLang="zh-TW" dirty="0"/>
              <a:t>:  Write down what you found. Feel free to share your experience. (Ex: some mistakes you spend a lot of time, your environment, naming method)</a:t>
            </a:r>
            <a:r>
              <a:rPr lang="zh-TW" altLang="zh-TW" dirty="0"/>
              <a:t> 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zh-TW" altLang="en-US" dirty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CF43944-09B6-4C48-9D7C-C64E28E8AE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80" t="25556" r="13638" b="56656"/>
          <a:stretch/>
        </p:blipFill>
        <p:spPr>
          <a:xfrm>
            <a:off x="827584" y="4049046"/>
            <a:ext cx="7177063" cy="244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153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Continuous assignment</a:t>
            </a:r>
            <a:endParaRPr lang="en" altLang="zh-TW" dirty="0"/>
          </a:p>
          <a:p>
            <a:pPr lvl="1"/>
            <a:r>
              <a:rPr lang="en" altLang="zh-TW" dirty="0"/>
              <a:t>LHS has to be wire type</a:t>
            </a:r>
          </a:p>
          <a:p>
            <a:r>
              <a:rPr lang="en-US" altLang="zh-TW" dirty="0"/>
              <a:t>always statement</a:t>
            </a:r>
            <a:endParaRPr lang="en" altLang="zh-TW" dirty="0"/>
          </a:p>
          <a:p>
            <a:pPr lvl="1"/>
            <a:r>
              <a:rPr lang="en" altLang="zh-TW" dirty="0"/>
              <a:t>LHS has to be reg type</a:t>
            </a:r>
          </a:p>
          <a:p>
            <a:r>
              <a:rPr lang="en-US" altLang="zh-TW" dirty="0"/>
              <a:t>Don’t use non-synthesizable syntax</a:t>
            </a:r>
          </a:p>
          <a:p>
            <a:r>
              <a:rPr lang="en-US" altLang="zh-TW" dirty="0"/>
              <a:t>Port</a:t>
            </a:r>
          </a:p>
          <a:p>
            <a:pPr lvl="1"/>
            <a:r>
              <a:rPr lang="en-US" altLang="zh-TW" dirty="0"/>
              <a:t>input</a:t>
            </a:r>
          </a:p>
          <a:p>
            <a:pPr lvl="2"/>
            <a:r>
              <a:rPr lang="en-US" altLang="zh-TW" dirty="0"/>
              <a:t>within the module, input must be declared as type wire(net), externally, they can connect to a type </a:t>
            </a:r>
            <a:r>
              <a:rPr lang="en-US" altLang="zh-TW" dirty="0" err="1"/>
              <a:t>reg</a:t>
            </a:r>
            <a:r>
              <a:rPr lang="en-US" altLang="zh-TW" dirty="0"/>
              <a:t> or wire</a:t>
            </a:r>
          </a:p>
          <a:p>
            <a:pPr lvl="1"/>
            <a:r>
              <a:rPr lang="en-US" altLang="zh-TW" dirty="0"/>
              <a:t>output</a:t>
            </a:r>
          </a:p>
          <a:p>
            <a:pPr lvl="2"/>
            <a:r>
              <a:rPr lang="en" altLang="zh-TW" dirty="0"/>
              <a:t>within the module, output can be declared as type reg or wire(default wire), externally they must always connect to net(wire) </a:t>
            </a:r>
          </a:p>
          <a:p>
            <a:pPr lvl="2"/>
            <a:r>
              <a:rPr lang="en" altLang="zh-TW" dirty="0"/>
              <a:t>if output port used in an always statement, the port must be redeclared as type reg, </a:t>
            </a:r>
            <a:r>
              <a:rPr lang="en-US" altLang="zh-TW" dirty="0"/>
              <a:t>e.g. output reg carry;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0796946"/>
      </p:ext>
    </p:extLst>
  </p:cSld>
  <p:clrMapOvr>
    <a:masterClrMapping/>
  </p:clrMapOvr>
</p:sld>
</file>

<file path=ppt/theme/theme1.xml><?xml version="1.0" encoding="utf-8"?>
<a:theme xmlns:a="http://schemas.openxmlformats.org/drawingml/2006/main" name="20140724_James_IC Training Final Project_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20140724_James_IC Training Final Project_v2</Template>
  <TotalTime>2444</TotalTime>
  <Words>495</Words>
  <Application>Microsoft Office PowerPoint</Application>
  <PresentationFormat>如螢幕大小 (4:3)</PresentationFormat>
  <Paragraphs>65</Paragraphs>
  <Slides>8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4</vt:i4>
      </vt:variant>
      <vt:variant>
        <vt:lpstr>投影片標題</vt:lpstr>
      </vt:variant>
      <vt:variant>
        <vt:i4>8</vt:i4>
      </vt:variant>
    </vt:vector>
  </HeadingPairs>
  <TitlesOfParts>
    <vt:vector size="21" baseType="lpstr">
      <vt:lpstr>宋体</vt:lpstr>
      <vt:lpstr>新細明體</vt:lpstr>
      <vt:lpstr>標楷體</vt:lpstr>
      <vt:lpstr>Arial</vt:lpstr>
      <vt:lpstr>Arial Black</vt:lpstr>
      <vt:lpstr>Calibri</vt:lpstr>
      <vt:lpstr>Symbol</vt:lpstr>
      <vt:lpstr>Tahoma</vt:lpstr>
      <vt:lpstr>Wingdings</vt:lpstr>
      <vt:lpstr>20140724_James_IC Training Final Project_v2</vt:lpstr>
      <vt:lpstr>1_Access Lab</vt:lpstr>
      <vt:lpstr>2_Access Lab</vt:lpstr>
      <vt:lpstr>1_Blends</vt:lpstr>
      <vt:lpstr>DSD HW1</vt:lpstr>
      <vt:lpstr>Problem 1: 8-bit Arithmetic Logic Unit</vt:lpstr>
      <vt:lpstr>Problem 1: 8-bit Arithmetic Logic Unit</vt:lpstr>
      <vt:lpstr>Problem 2. 8x8 Register File</vt:lpstr>
      <vt:lpstr>Flip-flop</vt:lpstr>
      <vt:lpstr>Problem 3. Simple Calculator</vt:lpstr>
      <vt:lpstr>Report</vt:lpstr>
      <vt:lpstr>Note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 Training  Final Project</dc:title>
  <dc:creator>user</dc:creator>
  <cp:lastModifiedBy>Daniel</cp:lastModifiedBy>
  <cp:revision>119</cp:revision>
  <cp:lastPrinted>2014-07-17T05:39:02Z</cp:lastPrinted>
  <dcterms:created xsi:type="dcterms:W3CDTF">2014-07-23T04:37:50Z</dcterms:created>
  <dcterms:modified xsi:type="dcterms:W3CDTF">2023-03-07T02:07:22Z</dcterms:modified>
</cp:coreProperties>
</file>