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23C60A-DBEE-4E5E-B1CF-87574ED00F7F}">
  <a:tblStyle styleId="{FA23C60A-DBEE-4E5E-B1CF-87574ED00F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Master" Target="slideMasters/slideMaster1.xml"/><Relationship Id="rId19" Type="http://schemas.openxmlformats.org/officeDocument/2006/relationships/font" Target="fonts/Montserrat-boldItalic.fntdata"/><Relationship Id="rId6" Type="http://schemas.openxmlformats.org/officeDocument/2006/relationships/notesMaster" Target="notesMasters/notesMaster1.xml"/><Relationship Id="rId18"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7a2ec29ac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7a2ec29ac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7a2ec29a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7a2ec29a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7a2ec29a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7a2ec29a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044b949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044b949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69442ac2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69442ac2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044b949b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044b949b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044b949be_1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044b949be_1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044b949b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044b949b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044b949be_1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044b949be_1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mailto:josephjs@srmist.edu.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4294967295" type="ctrTitle"/>
          </p:nvPr>
        </p:nvSpPr>
        <p:spPr>
          <a:xfrm>
            <a:off x="3289825" y="31512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1500"/>
          </a:p>
          <a:p>
            <a:pPr indent="0" lvl="0" marL="0" rtl="0" algn="l">
              <a:spcBef>
                <a:spcPts val="0"/>
              </a:spcBef>
              <a:spcAft>
                <a:spcPts val="0"/>
              </a:spcAft>
              <a:buSzPts val="990"/>
              <a:buNone/>
            </a:pPr>
            <a:r>
              <a:rPr lang="en-GB" sz="1500"/>
              <a:t>Sudhersan K V (RA2011030010094)</a:t>
            </a:r>
            <a:endParaRPr sz="1500"/>
          </a:p>
          <a:p>
            <a:pPr indent="0" lvl="0" marL="0" rtl="0" algn="l">
              <a:spcBef>
                <a:spcPts val="0"/>
              </a:spcBef>
              <a:spcAft>
                <a:spcPts val="0"/>
              </a:spcAft>
              <a:buSzPts val="990"/>
              <a:buNone/>
            </a:pPr>
            <a:r>
              <a:rPr lang="en-GB" sz="1500"/>
              <a:t>Kishore Khan S - RA2011026010233</a:t>
            </a:r>
            <a:endParaRPr sz="1500"/>
          </a:p>
          <a:p>
            <a:pPr indent="0" lvl="0" marL="0" rtl="0" algn="l">
              <a:spcBef>
                <a:spcPts val="0"/>
              </a:spcBef>
              <a:spcAft>
                <a:spcPts val="0"/>
              </a:spcAft>
              <a:buSzPts val="990"/>
              <a:buNone/>
            </a:pPr>
            <a:r>
              <a:rPr lang="en-GB" sz="1500"/>
              <a:t>Allen D Benjamin - RA2011026010240</a:t>
            </a:r>
            <a:endParaRPr sz="1500"/>
          </a:p>
          <a:p>
            <a:pPr indent="0" lvl="0" marL="0" rtl="0" algn="l">
              <a:spcBef>
                <a:spcPts val="0"/>
              </a:spcBef>
              <a:spcAft>
                <a:spcPts val="0"/>
              </a:spcAft>
              <a:buSzPts val="990"/>
              <a:buNone/>
            </a:pPr>
            <a:r>
              <a:rPr lang="en-GB" sz="1500"/>
              <a:t>Harikesh P - RA2011026010193</a:t>
            </a:r>
            <a:endParaRPr sz="1500"/>
          </a:p>
        </p:txBody>
      </p:sp>
      <p:sp>
        <p:nvSpPr>
          <p:cNvPr id="135" name="Google Shape;135;p13"/>
          <p:cNvSpPr txBox="1"/>
          <p:nvPr/>
        </p:nvSpPr>
        <p:spPr>
          <a:xfrm>
            <a:off x="1236725" y="1438700"/>
            <a:ext cx="44280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900">
                <a:solidFill>
                  <a:schemeClr val="lt1"/>
                </a:solidFill>
                <a:latin typeface="Lato"/>
                <a:ea typeface="Lato"/>
                <a:cs typeface="Lato"/>
                <a:sym typeface="Lato"/>
              </a:rPr>
              <a:t>The Impact of Layoffs: Insights and Trends from a Dataset</a:t>
            </a:r>
            <a:endParaRPr sz="29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749150" y="8910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000"/>
              <a:t>Dataset Source</a:t>
            </a:r>
            <a:endParaRPr sz="3000"/>
          </a:p>
        </p:txBody>
      </p:sp>
      <p:sp>
        <p:nvSpPr>
          <p:cNvPr id="141" name="Google Shape;141;p14"/>
          <p:cNvSpPr txBox="1"/>
          <p:nvPr>
            <p:ph idx="1" type="subTitle"/>
          </p:nvPr>
        </p:nvSpPr>
        <p:spPr>
          <a:xfrm>
            <a:off x="3675050" y="1882775"/>
            <a:ext cx="5165700" cy="506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440"/>
              <a:buNone/>
            </a:pPr>
            <a:r>
              <a:rPr lang="en-GB" sz="1220"/>
              <a:t>Mr. S. Joseph James,  Assistant Professor, has requested us to visualize a dataset on layoffs that he provided. This dataset includes information on the number of layoffs, the percentage of employees laid off, the date, the location, the industry, the company stage, the country, and the funds raised by the company. It has layoff data of </a:t>
            </a:r>
            <a:r>
              <a:rPr lang="en-GB" sz="1220"/>
              <a:t>around 2500 companies</a:t>
            </a:r>
            <a:endParaRPr sz="1220"/>
          </a:p>
        </p:txBody>
      </p:sp>
      <p:sp>
        <p:nvSpPr>
          <p:cNvPr id="142" name="Google Shape;142;p14"/>
          <p:cNvSpPr txBox="1"/>
          <p:nvPr/>
        </p:nvSpPr>
        <p:spPr>
          <a:xfrm>
            <a:off x="146075" y="4292400"/>
            <a:ext cx="4654500" cy="85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020">
                <a:solidFill>
                  <a:schemeClr val="lt1"/>
                </a:solidFill>
                <a:latin typeface="Lato"/>
                <a:ea typeface="Lato"/>
                <a:cs typeface="Lato"/>
                <a:sym typeface="Lato"/>
              </a:rPr>
              <a:t>Mr. S. Joseph James</a:t>
            </a:r>
            <a:endParaRPr sz="1200"/>
          </a:p>
          <a:p>
            <a:pPr indent="0" lvl="0" marL="0" rtl="0" algn="l">
              <a:lnSpc>
                <a:spcPct val="150000"/>
              </a:lnSpc>
              <a:spcBef>
                <a:spcPts val="0"/>
              </a:spcBef>
              <a:spcAft>
                <a:spcPts val="0"/>
              </a:spcAft>
              <a:buNone/>
            </a:pPr>
            <a:r>
              <a:rPr lang="en-GB" sz="800">
                <a:solidFill>
                  <a:schemeClr val="lt1"/>
                </a:solidFill>
                <a:uFill>
                  <a:noFill/>
                </a:uFill>
                <a:latin typeface="Lato"/>
                <a:ea typeface="Lato"/>
                <a:cs typeface="Lato"/>
                <a:sym typeface="Lato"/>
                <a:hlinkClick r:id="rId3">
                  <a:extLst>
                    <a:ext uri="{A12FA001-AC4F-418D-AE19-62706E023703}">
                      <ahyp:hlinkClr val="tx"/>
                    </a:ext>
                  </a:extLst>
                </a:hlinkClick>
              </a:rPr>
              <a:t>josephjs@srmist.edu.in</a:t>
            </a:r>
            <a:endParaRPr sz="800">
              <a:solidFill>
                <a:schemeClr val="lt1"/>
              </a:solidFill>
              <a:latin typeface="Lato"/>
              <a:ea typeface="Lato"/>
              <a:cs typeface="Lato"/>
              <a:sym typeface="Lato"/>
            </a:endParaRPr>
          </a:p>
          <a:p>
            <a:pPr indent="0" lvl="0" marL="0" rtl="0" algn="l">
              <a:spcBef>
                <a:spcPts val="0"/>
              </a:spcBef>
              <a:spcAft>
                <a:spcPts val="0"/>
              </a:spcAft>
              <a:buNone/>
            </a:pPr>
            <a:r>
              <a:rPr lang="en-GB" sz="800">
                <a:solidFill>
                  <a:schemeClr val="lt1"/>
                </a:solidFill>
                <a:latin typeface="Lato"/>
                <a:ea typeface="Lato"/>
                <a:cs typeface="Lato"/>
                <a:sym typeface="Lato"/>
              </a:rPr>
              <a:t>Department of Computational Intelligence, College of Engineering &amp; Technology, Kattankulathur - Chennai</a:t>
            </a:r>
            <a:endParaRPr sz="8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idx="4294967295" type="ctrTitle"/>
          </p:nvPr>
        </p:nvSpPr>
        <p:spPr>
          <a:xfrm>
            <a:off x="920700" y="60187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000"/>
              <a:t>Introduction </a:t>
            </a:r>
            <a:endParaRPr sz="3000"/>
          </a:p>
        </p:txBody>
      </p:sp>
      <p:sp>
        <p:nvSpPr>
          <p:cNvPr id="148" name="Google Shape;148;p15"/>
          <p:cNvSpPr txBox="1"/>
          <p:nvPr>
            <p:ph idx="4294967295" type="subTitle"/>
          </p:nvPr>
        </p:nvSpPr>
        <p:spPr>
          <a:xfrm>
            <a:off x="544225" y="1942050"/>
            <a:ext cx="5531100" cy="50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864"/>
              <a:t>Layoffs have become a prevalent reality in the current economic climate, and understanding their impact on companies and employees is more important than ever. </a:t>
            </a:r>
            <a:endParaRPr sz="1864"/>
          </a:p>
          <a:p>
            <a:pPr indent="0" lvl="0" marL="0" rtl="0" algn="l">
              <a:lnSpc>
                <a:spcPct val="95000"/>
              </a:lnSpc>
              <a:spcBef>
                <a:spcPts val="1200"/>
              </a:spcBef>
              <a:spcAft>
                <a:spcPts val="1200"/>
              </a:spcAft>
              <a:buSzPts val="275"/>
              <a:buNone/>
            </a:pPr>
            <a:r>
              <a:rPr lang="en-GB" sz="1864"/>
              <a:t>Our aim is to provide insights and trends from this dataset, which can inform decision-making and help organizations navigate the challenges of workforce management.</a:t>
            </a:r>
            <a:r>
              <a:rPr lang="en-GB" sz="325"/>
              <a:t>.</a:t>
            </a:r>
            <a:endParaRPr sz="32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nvSpPr>
        <p:spPr>
          <a:xfrm>
            <a:off x="370425" y="804350"/>
            <a:ext cx="7260300" cy="412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GB" sz="1850">
                <a:solidFill>
                  <a:schemeClr val="lt1"/>
                </a:solidFill>
                <a:latin typeface="Lato"/>
                <a:ea typeface="Lato"/>
                <a:cs typeface="Lato"/>
                <a:sym typeface="Lato"/>
              </a:rPr>
              <a:t>Several companies across the world had to make the difficult decision to lay off some of their employees. Our dataset includes information on these layoffs, including the company name, location, industry, total number of employees laid off, the percentage of employees laid off, date, stage, country, and funds raised.</a:t>
            </a:r>
            <a:endParaRPr sz="1850">
              <a:solidFill>
                <a:schemeClr val="lt1"/>
              </a:solidFill>
              <a:latin typeface="Lato"/>
              <a:ea typeface="Lato"/>
              <a:cs typeface="Lato"/>
              <a:sym typeface="Lato"/>
            </a:endParaRPr>
          </a:p>
          <a:p>
            <a:pPr indent="0" lvl="0" marL="0" rtl="0" algn="l">
              <a:lnSpc>
                <a:spcPct val="115000"/>
              </a:lnSpc>
              <a:spcBef>
                <a:spcPts val="1500"/>
              </a:spcBef>
              <a:spcAft>
                <a:spcPts val="0"/>
              </a:spcAft>
              <a:buNone/>
            </a:pPr>
            <a:r>
              <a:rPr lang="en-GB" sz="1850">
                <a:solidFill>
                  <a:schemeClr val="lt1"/>
                </a:solidFill>
                <a:latin typeface="Lato"/>
                <a:ea typeface="Lato"/>
                <a:cs typeface="Lato"/>
                <a:sym typeface="Lato"/>
              </a:rPr>
              <a:t>Looking at the dataset, we can see that the technology industry had the highest number of layoffs, with several companies in the sector having to let go of a large number of employees. The most significant percentage of layoffs was in the finance industry, with some companies laying off more than 50% of their workforce.</a:t>
            </a:r>
            <a:endParaRPr sz="1850">
              <a:solidFill>
                <a:schemeClr val="lt1"/>
              </a:solidFill>
              <a:latin typeface="Lato"/>
              <a:ea typeface="Lato"/>
              <a:cs typeface="Lato"/>
              <a:sym typeface="Lato"/>
            </a:endParaRPr>
          </a:p>
          <a:p>
            <a:pPr indent="0" lvl="0" marL="0" rtl="0" algn="l">
              <a:spcBef>
                <a:spcPts val="1500"/>
              </a:spcBef>
              <a:spcAft>
                <a:spcPts val="0"/>
              </a:spcAft>
              <a:buNone/>
            </a:pPr>
            <a:r>
              <a:t/>
            </a:r>
            <a:endParaRPr sz="185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769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the data tells us about layoffs</a:t>
            </a:r>
            <a:endParaRPr/>
          </a:p>
        </p:txBody>
      </p:sp>
      <p:sp>
        <p:nvSpPr>
          <p:cNvPr id="159" name="Google Shape;159;p17"/>
          <p:cNvSpPr txBox="1"/>
          <p:nvPr>
            <p:ph idx="1" type="body"/>
          </p:nvPr>
        </p:nvSpPr>
        <p:spPr>
          <a:xfrm>
            <a:off x="1297500" y="1943350"/>
            <a:ext cx="7251600" cy="2911200"/>
          </a:xfrm>
          <a:prstGeom prst="rect">
            <a:avLst/>
          </a:prstGeom>
        </p:spPr>
        <p:txBody>
          <a:bodyPr anchorCtr="0" anchor="t" bIns="91425" lIns="91425" spcFirstLastPara="1" rIns="91425" wrap="square" tIns="91425">
            <a:normAutofit fontScale="85000" lnSpcReduction="10000"/>
          </a:bodyPr>
          <a:lstStyle/>
          <a:p>
            <a:pPr indent="-330517" lvl="0" marL="457200" rtl="0" algn="l">
              <a:spcBef>
                <a:spcPts val="0"/>
              </a:spcBef>
              <a:spcAft>
                <a:spcPts val="0"/>
              </a:spcAft>
              <a:buSzPct val="100000"/>
              <a:buChar char="●"/>
            </a:pPr>
            <a:r>
              <a:rPr lang="en-GB" sz="1888"/>
              <a:t>T</a:t>
            </a:r>
            <a:r>
              <a:rPr lang="en-GB" sz="1925"/>
              <a:t>otal number of layoffs across industries, locations, and company stages</a:t>
            </a:r>
            <a:br>
              <a:rPr lang="en-GB" sz="1925"/>
            </a:br>
            <a:endParaRPr sz="1925"/>
          </a:p>
          <a:p>
            <a:pPr indent="-332542" lvl="0" marL="457200" rtl="0" algn="l">
              <a:spcBef>
                <a:spcPts val="0"/>
              </a:spcBef>
              <a:spcAft>
                <a:spcPts val="0"/>
              </a:spcAft>
              <a:buSzPct val="100000"/>
              <a:buChar char="●"/>
            </a:pPr>
            <a:r>
              <a:rPr lang="en-GB" sz="1925"/>
              <a:t>Percentage of layoffs across industries, locations, and company stages</a:t>
            </a:r>
            <a:br>
              <a:rPr lang="en-GB" sz="1925"/>
            </a:br>
            <a:endParaRPr sz="1925"/>
          </a:p>
          <a:p>
            <a:pPr indent="-332542" lvl="0" marL="457200" rtl="0" algn="l">
              <a:spcBef>
                <a:spcPts val="0"/>
              </a:spcBef>
              <a:spcAft>
                <a:spcPts val="0"/>
              </a:spcAft>
              <a:buSzPct val="100000"/>
              <a:buChar char="●"/>
            </a:pPr>
            <a:r>
              <a:rPr lang="en-GB" sz="1925"/>
              <a:t>Duration of layoffs across industries, locations, and company stages</a:t>
            </a:r>
            <a:br>
              <a:rPr lang="en-GB" sz="1925"/>
            </a:br>
            <a:endParaRPr sz="1925"/>
          </a:p>
          <a:p>
            <a:pPr indent="0" lvl="0" marL="457200" rtl="0" algn="l">
              <a:spcBef>
                <a:spcPts val="1200"/>
              </a:spcBef>
              <a:spcAft>
                <a:spcPts val="0"/>
              </a:spcAft>
              <a:buNone/>
            </a:pPr>
            <a:r>
              <a:t/>
            </a:r>
            <a:endParaRPr sz="1925"/>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grpSp>
        <p:nvGrpSpPr>
          <p:cNvPr id="164" name="Google Shape;164;p18"/>
          <p:cNvGrpSpPr/>
          <p:nvPr/>
        </p:nvGrpSpPr>
        <p:grpSpPr>
          <a:xfrm>
            <a:off x="2612394" y="623250"/>
            <a:ext cx="3514811" cy="3252003"/>
            <a:chOff x="2991269" y="1153325"/>
            <a:chExt cx="3514811" cy="3252003"/>
          </a:xfrm>
        </p:grpSpPr>
        <p:sp>
          <p:nvSpPr>
            <p:cNvPr id="165" name="Google Shape;165;p18"/>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rgbClr val="D9D9D9"/>
            </a:solidFill>
            <a:ln>
              <a:noFill/>
            </a:ln>
          </p:spPr>
        </p:sp>
        <p:sp>
          <p:nvSpPr>
            <p:cNvPr id="166" name="Google Shape;166;p18"/>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0B5394"/>
            </a:solidFill>
            <a:ln>
              <a:noFill/>
            </a:ln>
          </p:spPr>
        </p:sp>
        <p:sp>
          <p:nvSpPr>
            <p:cNvPr id="167" name="Google Shape;167;p18"/>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chemeClr val="lt2"/>
            </a:solidFill>
            <a:ln>
              <a:noFill/>
            </a:ln>
          </p:spPr>
        </p:sp>
        <p:sp>
          <p:nvSpPr>
            <p:cNvPr id="168" name="Google Shape;168;p18"/>
            <p:cNvSpPr/>
            <p:nvPr/>
          </p:nvSpPr>
          <p:spPr>
            <a:xfrm>
              <a:off x="3969199" y="2001324"/>
              <a:ext cx="1565850" cy="585863"/>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169" name="Google Shape;169;p18"/>
            <p:cNvSpPr/>
            <p:nvPr/>
          </p:nvSpPr>
          <p:spPr>
            <a:xfrm>
              <a:off x="356325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0B5394"/>
            </a:solidFill>
            <a:ln>
              <a:noFill/>
            </a:ln>
          </p:spPr>
        </p:sp>
        <p:sp>
          <p:nvSpPr>
            <p:cNvPr id="170" name="Google Shape;170;p18"/>
            <p:cNvSpPr/>
            <p:nvPr/>
          </p:nvSpPr>
          <p:spPr>
            <a:xfrm flipH="1">
              <a:off x="4749365" y="2275837"/>
              <a:ext cx="1189300" cy="1015326"/>
            </a:xfrm>
            <a:custGeom>
              <a:rect b="b" l="l" r="r" t="t"/>
              <a:pathLst>
                <a:path extrusionOk="0" h="14114" w="18238">
                  <a:moveTo>
                    <a:pt x="6262" y="0"/>
                  </a:moveTo>
                  <a:lnTo>
                    <a:pt x="18238" y="4324"/>
                  </a:lnTo>
                  <a:lnTo>
                    <a:pt x="18238" y="14114"/>
                  </a:lnTo>
                  <a:lnTo>
                    <a:pt x="0" y="7554"/>
                  </a:lnTo>
                  <a:close/>
                </a:path>
              </a:pathLst>
            </a:custGeom>
            <a:solidFill>
              <a:schemeClr val="lt2"/>
            </a:solidFill>
            <a:ln>
              <a:noFill/>
            </a:ln>
          </p:spPr>
        </p:sp>
        <p:sp>
          <p:nvSpPr>
            <p:cNvPr id="171" name="Google Shape;171;p18"/>
            <p:cNvSpPr/>
            <p:nvPr/>
          </p:nvSpPr>
          <p:spPr>
            <a:xfrm>
              <a:off x="4059061" y="1153325"/>
              <a:ext cx="693508" cy="1201140"/>
            </a:xfrm>
            <a:custGeom>
              <a:rect b="b" l="l" r="r" t="t"/>
              <a:pathLst>
                <a:path extrusionOk="0" h="16697" w="10635">
                  <a:moveTo>
                    <a:pt x="10635" y="0"/>
                  </a:moveTo>
                  <a:lnTo>
                    <a:pt x="0" y="12722"/>
                  </a:lnTo>
                  <a:lnTo>
                    <a:pt x="10635" y="16697"/>
                  </a:lnTo>
                  <a:close/>
                </a:path>
              </a:pathLst>
            </a:custGeom>
            <a:solidFill>
              <a:srgbClr val="0B5394"/>
            </a:solidFill>
            <a:ln>
              <a:noFill/>
            </a:ln>
          </p:spPr>
        </p:sp>
        <p:sp>
          <p:nvSpPr>
            <p:cNvPr id="172" name="Google Shape;172;p18"/>
            <p:cNvSpPr/>
            <p:nvPr/>
          </p:nvSpPr>
          <p:spPr>
            <a:xfrm flipH="1">
              <a:off x="4749350" y="1153325"/>
              <a:ext cx="693508" cy="1201140"/>
            </a:xfrm>
            <a:custGeom>
              <a:rect b="b" l="l" r="r" t="t"/>
              <a:pathLst>
                <a:path extrusionOk="0" h="16697" w="10635">
                  <a:moveTo>
                    <a:pt x="10635" y="0"/>
                  </a:moveTo>
                  <a:lnTo>
                    <a:pt x="0" y="12722"/>
                  </a:lnTo>
                  <a:lnTo>
                    <a:pt x="10635" y="16697"/>
                  </a:lnTo>
                  <a:close/>
                </a:path>
              </a:pathLst>
            </a:custGeom>
            <a:solidFill>
              <a:schemeClr val="lt2"/>
            </a:solidFill>
            <a:ln>
              <a:noFill/>
            </a:ln>
          </p:spPr>
        </p:sp>
      </p:grpSp>
      <p:cxnSp>
        <p:nvCxnSpPr>
          <p:cNvPr id="173" name="Google Shape;173;p18"/>
          <p:cNvCxnSpPr/>
          <p:nvPr/>
        </p:nvCxnSpPr>
        <p:spPr>
          <a:xfrm flipH="1" rot="10800000">
            <a:off x="4740500" y="1250300"/>
            <a:ext cx="1022400" cy="11100"/>
          </a:xfrm>
          <a:prstGeom prst="straightConnector1">
            <a:avLst/>
          </a:prstGeom>
          <a:noFill/>
          <a:ln cap="flat" cmpd="sng" w="9525">
            <a:solidFill>
              <a:schemeClr val="dk2"/>
            </a:solidFill>
            <a:prstDash val="solid"/>
            <a:round/>
            <a:headEnd len="med" w="med" type="none"/>
            <a:tailEnd len="med" w="med" type="none"/>
          </a:ln>
        </p:spPr>
      </p:cxnSp>
      <p:sp>
        <p:nvSpPr>
          <p:cNvPr id="174" name="Google Shape;174;p18"/>
          <p:cNvSpPr txBox="1"/>
          <p:nvPr/>
        </p:nvSpPr>
        <p:spPr>
          <a:xfrm>
            <a:off x="5818900" y="1055750"/>
            <a:ext cx="18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Business Leaders</a:t>
            </a:r>
            <a:endParaRPr>
              <a:solidFill>
                <a:schemeClr val="lt1"/>
              </a:solidFill>
              <a:latin typeface="Lato"/>
              <a:ea typeface="Lato"/>
              <a:cs typeface="Lato"/>
              <a:sym typeface="Lato"/>
            </a:endParaRPr>
          </a:p>
        </p:txBody>
      </p:sp>
      <p:cxnSp>
        <p:nvCxnSpPr>
          <p:cNvPr id="175" name="Google Shape;175;p18"/>
          <p:cNvCxnSpPr/>
          <p:nvPr/>
        </p:nvCxnSpPr>
        <p:spPr>
          <a:xfrm rot="10800000">
            <a:off x="2291500" y="2171325"/>
            <a:ext cx="1101000" cy="0"/>
          </a:xfrm>
          <a:prstGeom prst="straightConnector1">
            <a:avLst/>
          </a:prstGeom>
          <a:noFill/>
          <a:ln cap="flat" cmpd="sng" w="9525">
            <a:solidFill>
              <a:schemeClr val="dk2"/>
            </a:solidFill>
            <a:prstDash val="solid"/>
            <a:round/>
            <a:headEnd len="med" w="med" type="none"/>
            <a:tailEnd len="med" w="med" type="none"/>
          </a:ln>
        </p:spPr>
      </p:cxnSp>
      <p:sp>
        <p:nvSpPr>
          <p:cNvPr id="176" name="Google Shape;176;p18"/>
          <p:cNvSpPr txBox="1"/>
          <p:nvPr/>
        </p:nvSpPr>
        <p:spPr>
          <a:xfrm>
            <a:off x="786350" y="1845550"/>
            <a:ext cx="138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HR professionals</a:t>
            </a:r>
            <a:endParaRPr>
              <a:solidFill>
                <a:schemeClr val="lt1"/>
              </a:solidFill>
              <a:latin typeface="Lato"/>
              <a:ea typeface="Lato"/>
              <a:cs typeface="Lato"/>
              <a:sym typeface="Lato"/>
            </a:endParaRPr>
          </a:p>
        </p:txBody>
      </p:sp>
      <p:cxnSp>
        <p:nvCxnSpPr>
          <p:cNvPr id="177" name="Google Shape;177;p18"/>
          <p:cNvCxnSpPr/>
          <p:nvPr/>
        </p:nvCxnSpPr>
        <p:spPr>
          <a:xfrm>
            <a:off x="5571775" y="3148625"/>
            <a:ext cx="1460400" cy="0"/>
          </a:xfrm>
          <a:prstGeom prst="straightConnector1">
            <a:avLst/>
          </a:prstGeom>
          <a:noFill/>
          <a:ln cap="flat" cmpd="sng" w="9525">
            <a:solidFill>
              <a:schemeClr val="dk2"/>
            </a:solidFill>
            <a:prstDash val="solid"/>
            <a:round/>
            <a:headEnd len="med" w="med" type="none"/>
            <a:tailEnd len="med" w="med" type="none"/>
          </a:ln>
        </p:spPr>
      </p:cxnSp>
      <p:sp>
        <p:nvSpPr>
          <p:cNvPr id="178" name="Google Shape;178;p18"/>
          <p:cNvSpPr txBox="1"/>
          <p:nvPr/>
        </p:nvSpPr>
        <p:spPr>
          <a:xfrm>
            <a:off x="7166925" y="2948525"/>
            <a:ext cx="13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Researchers</a:t>
            </a:r>
            <a:endParaRPr>
              <a:solidFill>
                <a:schemeClr val="lt1"/>
              </a:solidFill>
              <a:latin typeface="Lato"/>
              <a:ea typeface="Lato"/>
              <a:cs typeface="Lato"/>
              <a:sym typeface="Lato"/>
            </a:endParaRPr>
          </a:p>
        </p:txBody>
      </p:sp>
      <p:sp>
        <p:nvSpPr>
          <p:cNvPr id="179" name="Google Shape;179;p18"/>
          <p:cNvSpPr txBox="1"/>
          <p:nvPr/>
        </p:nvSpPr>
        <p:spPr>
          <a:xfrm>
            <a:off x="3134150" y="4058550"/>
            <a:ext cx="423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lt1"/>
                </a:solidFill>
                <a:latin typeface="Lato"/>
                <a:ea typeface="Lato"/>
                <a:cs typeface="Lato"/>
                <a:sym typeface="Lato"/>
              </a:rPr>
              <a:t>Who Will Be Interested</a:t>
            </a:r>
            <a:endParaRPr b="1" sz="18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900"/>
                                        <p:tgtEl>
                                          <p:spTgt spid="179"/>
                                        </p:tgtEl>
                                      </p:cBhvr>
                                    </p:animEffect>
                                  </p:childTnLst>
                                </p:cTn>
                              </p:par>
                            </p:childTnLst>
                          </p:cTn>
                        </p:par>
                        <p:par>
                          <p:cTn fill="hold">
                            <p:stCondLst>
                              <p:cond delay="900"/>
                            </p:stCondLst>
                            <p:childTnLst>
                              <p:par>
                                <p:cTn fill="hold" nodeType="afterEffect" presetClass="entr" presetID="2" presetSubtype="1">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400"/>
                                        <p:tgtEl>
                                          <p:spTgt spid="164"/>
                                        </p:tgtEl>
                                        <p:attrNameLst>
                                          <p:attrName>ppt_y</p:attrName>
                                        </p:attrNameLst>
                                      </p:cBhvr>
                                      <p:tavLst>
                                        <p:tav fmla="" tm="0">
                                          <p:val>
                                            <p:strVal val="#ppt_y-1"/>
                                          </p:val>
                                        </p:tav>
                                        <p:tav fmla="" tm="100000">
                                          <p:val>
                                            <p:strVal val="#ppt_y"/>
                                          </p:val>
                                        </p:tav>
                                      </p:tavLst>
                                    </p:anim>
                                  </p:childTnLst>
                                </p:cTn>
                              </p:par>
                            </p:childTnLst>
                          </p:cTn>
                        </p:par>
                        <p:par>
                          <p:cTn fill="hold">
                            <p:stCondLst>
                              <p:cond delay="1300"/>
                            </p:stCondLst>
                            <p:childTnLst>
                              <p:par>
                                <p:cTn fill="hold" nodeType="afterEffect" presetClass="entr" presetID="2" presetSubtype="2">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500"/>
                                        <p:tgtEl>
                                          <p:spTgt spid="174"/>
                                        </p:tgtEl>
                                        <p:attrNameLst>
                                          <p:attrName>ppt_x</p:attrName>
                                        </p:attrNameLst>
                                      </p:cBhvr>
                                      <p:tavLst>
                                        <p:tav fmla="" tm="0">
                                          <p:val>
                                            <p:strVal val="#ppt_x+1"/>
                                          </p:val>
                                        </p:tav>
                                        <p:tav fmla="" tm="100000">
                                          <p:val>
                                            <p:strVal val="#ppt_x"/>
                                          </p:val>
                                        </p:tav>
                                      </p:tavLst>
                                    </p:anim>
                                  </p:childTnLst>
                                </p:cTn>
                              </p:par>
                            </p:childTnLst>
                          </p:cTn>
                        </p:par>
                        <p:par>
                          <p:cTn fill="hold">
                            <p:stCondLst>
                              <p:cond delay="1800"/>
                            </p:stCondLst>
                            <p:childTnLst>
                              <p:par>
                                <p:cTn fill="hold" nodeType="afterEffect" presetClass="entr" presetID="2" presetSubtype="2">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500"/>
                                        <p:tgtEl>
                                          <p:spTgt spid="178"/>
                                        </p:tgtEl>
                                        <p:attrNameLst>
                                          <p:attrName>ppt_x</p:attrName>
                                        </p:attrNameLst>
                                      </p:cBhvr>
                                      <p:tavLst>
                                        <p:tav fmla="" tm="0">
                                          <p:val>
                                            <p:strVal val="#ppt_x+1"/>
                                          </p:val>
                                        </p:tav>
                                        <p:tav fmla="" tm="100000">
                                          <p:val>
                                            <p:strVal val="#ppt_x"/>
                                          </p:val>
                                        </p:tav>
                                      </p:tavLst>
                                    </p:anim>
                                  </p:childTnLst>
                                </p:cTn>
                              </p:par>
                            </p:childTnLst>
                          </p:cTn>
                        </p:par>
                        <p:par>
                          <p:cTn fill="hold">
                            <p:stCondLst>
                              <p:cond delay="2300"/>
                            </p:stCondLst>
                            <p:childTnLst>
                              <p:par>
                                <p:cTn fill="hold" nodeType="afterEffect" presetClass="entr" presetID="2" presetSubtype="8">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500"/>
                                        <p:tgtEl>
                                          <p:spTgt spid="17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aphicFrame>
        <p:nvGraphicFramePr>
          <p:cNvPr id="184" name="Google Shape;184;p19"/>
          <p:cNvGraphicFramePr/>
          <p:nvPr/>
        </p:nvGraphicFramePr>
        <p:xfrm>
          <a:off x="1182775" y="1111375"/>
          <a:ext cx="3000000" cy="3000000"/>
        </p:xfrm>
        <a:graphic>
          <a:graphicData uri="http://schemas.openxmlformats.org/drawingml/2006/table">
            <a:tbl>
              <a:tblPr>
                <a:noFill/>
                <a:tableStyleId>{FA23C60A-DBEE-4E5E-B1CF-87574ED00F7F}</a:tableStyleId>
              </a:tblPr>
              <a:tblGrid>
                <a:gridCol w="3448200"/>
                <a:gridCol w="3448200"/>
              </a:tblGrid>
              <a:tr h="353625">
                <a:tc>
                  <a:txBody>
                    <a:bodyPr/>
                    <a:lstStyle/>
                    <a:p>
                      <a:pPr indent="0" lvl="0" marL="0" rtl="0" algn="l">
                        <a:spcBef>
                          <a:spcPts val="0"/>
                        </a:spcBef>
                        <a:spcAft>
                          <a:spcPts val="0"/>
                        </a:spcAft>
                        <a:buNone/>
                      </a:pPr>
                      <a:r>
                        <a:rPr b="1" lang="en-GB" sz="1700">
                          <a:solidFill>
                            <a:schemeClr val="lt1"/>
                          </a:solidFill>
                          <a:latin typeface="Lato"/>
                          <a:ea typeface="Lato"/>
                          <a:cs typeface="Lato"/>
                          <a:sym typeface="Lato"/>
                        </a:rPr>
                        <a:t>VARIABLE</a:t>
                      </a:r>
                      <a:endParaRPr b="1" sz="1700">
                        <a:solidFill>
                          <a:schemeClr val="lt1"/>
                        </a:solidFill>
                        <a:latin typeface="Lato"/>
                        <a:ea typeface="Lato"/>
                        <a:cs typeface="Lato"/>
                        <a:sym typeface="La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GB" sz="1700">
                          <a:solidFill>
                            <a:schemeClr val="lt1"/>
                          </a:solidFill>
                          <a:latin typeface="Lato"/>
                          <a:ea typeface="Lato"/>
                          <a:cs typeface="Lato"/>
                          <a:sym typeface="Lato"/>
                        </a:rPr>
                        <a:t>VARIABLE TYPE</a:t>
                      </a:r>
                      <a:endParaRPr b="1" sz="1700">
                        <a:solidFill>
                          <a:schemeClr val="lt1"/>
                        </a:solidFill>
                        <a:latin typeface="Lato"/>
                        <a:ea typeface="Lato"/>
                        <a:cs typeface="Lato"/>
                        <a:sym typeface="La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53625">
                <a:tc>
                  <a:txBody>
                    <a:bodyPr/>
                    <a:lstStyle/>
                    <a:p>
                      <a:pPr indent="0" lvl="0" marL="0" rtl="0" algn="l">
                        <a:spcBef>
                          <a:spcPts val="0"/>
                        </a:spcBef>
                        <a:spcAft>
                          <a:spcPts val="0"/>
                        </a:spcAft>
                        <a:buNone/>
                      </a:pPr>
                      <a:r>
                        <a:rPr lang="en-GB">
                          <a:solidFill>
                            <a:schemeClr val="lt1"/>
                          </a:solidFill>
                        </a:rPr>
                        <a:t>COMPANY</a:t>
                      </a:r>
                      <a:endParaRPr>
                        <a:solidFill>
                          <a:schemeClr val="lt1"/>
                        </a:solidFill>
                      </a:endParaRPr>
                    </a:p>
                  </a:txBody>
                  <a:tcPr marT="91425" marB="91425" marR="91425" marL="91425">
                    <a:lnT cap="flat" cmpd="sng" w="19050">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GB">
                          <a:solidFill>
                            <a:schemeClr val="lt1"/>
                          </a:solidFill>
                        </a:rPr>
                        <a:t>CATEGORICAL</a:t>
                      </a:r>
                      <a:endParaRPr>
                        <a:solidFill>
                          <a:schemeClr val="lt1"/>
                        </a:solidFill>
                      </a:endParaRPr>
                    </a:p>
                  </a:txBody>
                  <a:tcPr marT="91425" marB="91425" marR="91425" marL="91425">
                    <a:lnT cap="flat" cmpd="sng" w="19050">
                      <a:solidFill>
                        <a:schemeClr val="lt1"/>
                      </a:solidFill>
                      <a:prstDash val="solid"/>
                      <a:round/>
                      <a:headEnd len="sm" w="sm" type="none"/>
                      <a:tailEnd len="sm" w="sm" type="none"/>
                    </a:lnT>
                  </a:tcPr>
                </a:tc>
              </a:tr>
              <a:tr h="353625">
                <a:tc>
                  <a:txBody>
                    <a:bodyPr/>
                    <a:lstStyle/>
                    <a:p>
                      <a:pPr indent="0" lvl="0" marL="0" rtl="0" algn="l">
                        <a:spcBef>
                          <a:spcPts val="0"/>
                        </a:spcBef>
                        <a:spcAft>
                          <a:spcPts val="0"/>
                        </a:spcAft>
                        <a:buNone/>
                      </a:pPr>
                      <a:r>
                        <a:rPr lang="en-GB">
                          <a:solidFill>
                            <a:schemeClr val="lt1"/>
                          </a:solidFill>
                        </a:rPr>
                        <a:t>LOCATION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CATEGORICAL</a:t>
                      </a:r>
                      <a:endParaRPr>
                        <a:solidFill>
                          <a:schemeClr val="lt1"/>
                        </a:solidFill>
                      </a:endParaRPr>
                    </a:p>
                  </a:txBody>
                  <a:tcPr marT="91425" marB="91425" marR="91425" marL="91425"/>
                </a:tc>
              </a:tr>
              <a:tr h="353625">
                <a:tc>
                  <a:txBody>
                    <a:bodyPr/>
                    <a:lstStyle/>
                    <a:p>
                      <a:pPr indent="0" lvl="0" marL="0" rtl="0" algn="l">
                        <a:spcBef>
                          <a:spcPts val="0"/>
                        </a:spcBef>
                        <a:spcAft>
                          <a:spcPts val="0"/>
                        </a:spcAft>
                        <a:buNone/>
                      </a:pPr>
                      <a:r>
                        <a:rPr lang="en-GB">
                          <a:solidFill>
                            <a:schemeClr val="lt1"/>
                          </a:solidFill>
                        </a:rPr>
                        <a:t>INDUSTRY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CATEGORICAL</a:t>
                      </a:r>
                      <a:endParaRPr>
                        <a:solidFill>
                          <a:schemeClr val="lt1"/>
                        </a:solidFill>
                      </a:endParaRPr>
                    </a:p>
                  </a:txBody>
                  <a:tcPr marT="91425" marB="91425" marR="91425" marL="91425"/>
                </a:tc>
              </a:tr>
              <a:tr h="353625">
                <a:tc>
                  <a:txBody>
                    <a:bodyPr/>
                    <a:lstStyle/>
                    <a:p>
                      <a:pPr indent="0" lvl="0" marL="0" rtl="0" algn="l">
                        <a:spcBef>
                          <a:spcPts val="0"/>
                        </a:spcBef>
                        <a:spcAft>
                          <a:spcPts val="0"/>
                        </a:spcAft>
                        <a:buNone/>
                      </a:pPr>
                      <a:r>
                        <a:rPr lang="en-GB">
                          <a:solidFill>
                            <a:schemeClr val="lt1"/>
                          </a:solidFill>
                        </a:rPr>
                        <a:t>TOTAL LAID OFF</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NUMERICAL</a:t>
                      </a:r>
                      <a:endParaRPr>
                        <a:solidFill>
                          <a:schemeClr val="lt1"/>
                        </a:solidFill>
                      </a:endParaRPr>
                    </a:p>
                  </a:txBody>
                  <a:tcPr marT="91425" marB="91425" marR="91425" marL="91425"/>
                </a:tc>
              </a:tr>
              <a:tr h="353625">
                <a:tc>
                  <a:txBody>
                    <a:bodyPr/>
                    <a:lstStyle/>
                    <a:p>
                      <a:pPr indent="0" lvl="0" marL="0" rtl="0" algn="l">
                        <a:spcBef>
                          <a:spcPts val="0"/>
                        </a:spcBef>
                        <a:spcAft>
                          <a:spcPts val="0"/>
                        </a:spcAft>
                        <a:buNone/>
                      </a:pPr>
                      <a:r>
                        <a:rPr lang="en-GB">
                          <a:solidFill>
                            <a:schemeClr val="lt1"/>
                          </a:solidFill>
                        </a:rPr>
                        <a:t>PERCENTAGE LAID OFF</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NUMERICAL</a:t>
                      </a:r>
                      <a:endParaRPr/>
                    </a:p>
                  </a:txBody>
                  <a:tcPr marT="91425" marB="91425" marR="91425" marL="91425"/>
                </a:tc>
              </a:tr>
              <a:tr h="353625">
                <a:tc>
                  <a:txBody>
                    <a:bodyPr/>
                    <a:lstStyle/>
                    <a:p>
                      <a:pPr indent="0" lvl="0" marL="0" rtl="0" algn="l">
                        <a:spcBef>
                          <a:spcPts val="0"/>
                        </a:spcBef>
                        <a:spcAft>
                          <a:spcPts val="0"/>
                        </a:spcAft>
                        <a:buNone/>
                      </a:pPr>
                      <a:r>
                        <a:rPr lang="en-GB">
                          <a:solidFill>
                            <a:schemeClr val="lt1"/>
                          </a:solidFill>
                        </a:rPr>
                        <a:t>STAGE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CATEGORICAL</a:t>
                      </a:r>
                      <a:endParaRPr/>
                    </a:p>
                  </a:txBody>
                  <a:tcPr marT="91425" marB="91425" marR="91425" marL="91425"/>
                </a:tc>
              </a:tr>
              <a:tr h="353625">
                <a:tc>
                  <a:txBody>
                    <a:bodyPr/>
                    <a:lstStyle/>
                    <a:p>
                      <a:pPr indent="0" lvl="0" marL="0" rtl="0" algn="l">
                        <a:spcBef>
                          <a:spcPts val="0"/>
                        </a:spcBef>
                        <a:spcAft>
                          <a:spcPts val="0"/>
                        </a:spcAft>
                        <a:buNone/>
                      </a:pPr>
                      <a:r>
                        <a:rPr lang="en-GB">
                          <a:solidFill>
                            <a:schemeClr val="lt1"/>
                          </a:solidFill>
                        </a:rPr>
                        <a:t>COUNTRY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CATEGORICAL</a:t>
                      </a:r>
                      <a:endParaRPr/>
                    </a:p>
                  </a:txBody>
                  <a:tcPr marT="91425" marB="91425" marR="91425" marL="91425"/>
                </a:tc>
              </a:tr>
              <a:tr h="353625">
                <a:tc>
                  <a:txBody>
                    <a:bodyPr/>
                    <a:lstStyle/>
                    <a:p>
                      <a:pPr indent="0" lvl="0" marL="0" rtl="0" algn="l">
                        <a:spcBef>
                          <a:spcPts val="0"/>
                        </a:spcBef>
                        <a:spcAft>
                          <a:spcPts val="0"/>
                        </a:spcAft>
                        <a:buNone/>
                      </a:pPr>
                      <a:r>
                        <a:rPr lang="en-GB">
                          <a:solidFill>
                            <a:schemeClr val="lt1"/>
                          </a:solidFill>
                        </a:rPr>
                        <a:t>FUNDS RAISED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NUMERICAL</a:t>
                      </a:r>
                      <a:endParaRPr/>
                    </a:p>
                  </a:txBody>
                  <a:tcPr marT="91425" marB="91425" marR="91425" marL="91425"/>
                </a:tc>
              </a:tr>
            </a:tbl>
          </a:graphicData>
        </a:graphic>
      </p:graphicFrame>
      <p:sp>
        <p:nvSpPr>
          <p:cNvPr id="185" name="Google Shape;185;p19"/>
          <p:cNvSpPr txBox="1"/>
          <p:nvPr/>
        </p:nvSpPr>
        <p:spPr>
          <a:xfrm>
            <a:off x="2673575" y="381925"/>
            <a:ext cx="5998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chemeClr val="lt1"/>
                </a:solidFill>
                <a:latin typeface="Lato"/>
                <a:ea typeface="Lato"/>
                <a:cs typeface="Lato"/>
                <a:sym typeface="Lato"/>
              </a:rPr>
              <a:t>SCHEMA AND DESCRIPTION</a:t>
            </a:r>
            <a:endParaRPr b="1" sz="19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900"/>
                                        <p:tgtEl>
                                          <p:spTgt spid="184"/>
                                        </p:tgtEl>
                                        <p:attrNameLst>
                                          <p:attrName>ppt_w</p:attrName>
                                        </p:attrNameLst>
                                      </p:cBhvr>
                                      <p:tavLst>
                                        <p:tav fmla="" tm="0">
                                          <p:val>
                                            <p:strVal val="0"/>
                                          </p:val>
                                        </p:tav>
                                        <p:tav fmla="" tm="100000">
                                          <p:val>
                                            <p:strVal val="#ppt_w"/>
                                          </p:val>
                                        </p:tav>
                                      </p:tavLst>
                                    </p:anim>
                                    <p:anim calcmode="lin" valueType="num">
                                      <p:cBhvr additive="base">
                                        <p:cTn dur="900"/>
                                        <p:tgtEl>
                                          <p:spTgt spid="18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0"/>
          <p:cNvPicPr preferRelativeResize="0"/>
          <p:nvPr/>
        </p:nvPicPr>
        <p:blipFill>
          <a:blip r:embed="rId3">
            <a:alphaModFix/>
          </a:blip>
          <a:stretch>
            <a:fillRect/>
          </a:stretch>
        </p:blipFill>
        <p:spPr>
          <a:xfrm>
            <a:off x="5687615" y="1428750"/>
            <a:ext cx="2092210" cy="2829950"/>
          </a:xfrm>
          <a:prstGeom prst="rect">
            <a:avLst/>
          </a:prstGeom>
          <a:noFill/>
          <a:ln>
            <a:noFill/>
          </a:ln>
        </p:spPr>
      </p:pic>
      <p:pic>
        <p:nvPicPr>
          <p:cNvPr id="191" name="Google Shape;191;p20"/>
          <p:cNvPicPr preferRelativeResize="0"/>
          <p:nvPr/>
        </p:nvPicPr>
        <p:blipFill>
          <a:blip r:embed="rId4">
            <a:alphaModFix/>
          </a:blip>
          <a:stretch>
            <a:fillRect/>
          </a:stretch>
        </p:blipFill>
        <p:spPr>
          <a:xfrm>
            <a:off x="1121850" y="1428750"/>
            <a:ext cx="4245922" cy="2829950"/>
          </a:xfrm>
          <a:prstGeom prst="rect">
            <a:avLst/>
          </a:prstGeom>
          <a:noFill/>
          <a:ln>
            <a:noFill/>
          </a:ln>
        </p:spPr>
      </p:pic>
      <p:sp>
        <p:nvSpPr>
          <p:cNvPr id="192" name="Google Shape;192;p20"/>
          <p:cNvSpPr txBox="1"/>
          <p:nvPr/>
        </p:nvSpPr>
        <p:spPr>
          <a:xfrm>
            <a:off x="2846900" y="539750"/>
            <a:ext cx="6096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chemeClr val="lt1"/>
                </a:solidFill>
                <a:latin typeface="Lato"/>
                <a:ea typeface="Lato"/>
                <a:cs typeface="Lato"/>
                <a:sym typeface="Lato"/>
              </a:rPr>
              <a:t>SAMPLE VISUALIZATIONS</a:t>
            </a:r>
            <a:endParaRPr b="1" sz="19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nvSpPr>
        <p:spPr>
          <a:xfrm>
            <a:off x="2235425" y="2086950"/>
            <a:ext cx="64704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5100">
                <a:solidFill>
                  <a:schemeClr val="lt1"/>
                </a:solidFill>
                <a:latin typeface="Lato"/>
                <a:ea typeface="Lato"/>
                <a:cs typeface="Lato"/>
                <a:sym typeface="Lato"/>
              </a:rPr>
              <a:t>THANK YOU</a:t>
            </a:r>
            <a:endParaRPr b="1" sz="5100">
              <a:solidFill>
                <a:schemeClr val="lt1"/>
              </a:solidFill>
              <a:latin typeface="Lato"/>
              <a:ea typeface="Lato"/>
              <a:cs typeface="Lato"/>
              <a:sym typeface="Lato"/>
            </a:endParaRPr>
          </a:p>
        </p:txBody>
      </p:sp>
      <p:sp>
        <p:nvSpPr>
          <p:cNvPr id="198" name="Google Shape;198;p21"/>
          <p:cNvSpPr txBox="1"/>
          <p:nvPr/>
        </p:nvSpPr>
        <p:spPr>
          <a:xfrm>
            <a:off x="4807900" y="2482575"/>
            <a:ext cx="43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1000"/>
                                        <p:tgtEl>
                                          <p:spTgt spid="1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