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9" r:id="rId13"/>
    <p:sldId id="295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9" r:id="rId22"/>
    <p:sldId id="294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9DE8BB2-250C-43FD-ACA7-B0FC94B0FB75}">
          <p14:sldIdLst>
            <p14:sldId id="256"/>
            <p14:sldId id="257"/>
          </p14:sldIdLst>
        </p14:section>
        <p14:section name="Introduction" id="{323AE4B0-C459-4D66-A836-5CFBAE51D29E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5"/>
          </p14:sldIdLst>
        </p14:section>
        <p14:section name="Background" id="{1DAF169E-A637-493E-AC2A-A13D4CC0B43B}">
          <p14:sldIdLst>
            <p14:sldId id="269"/>
            <p14:sldId id="295"/>
            <p14:sldId id="267"/>
            <p14:sldId id="268"/>
            <p14:sldId id="270"/>
            <p14:sldId id="271"/>
            <p14:sldId id="272"/>
            <p14:sldId id="273"/>
            <p14:sldId id="274"/>
            <p14:sldId id="279"/>
            <p14:sldId id="294"/>
            <p14:sldId id="276"/>
          </p14:sldIdLst>
        </p14:section>
        <p14:section name="Benchmark" id="{76F10A8E-F43C-4518-B37F-CD7312B1F478}">
          <p14:sldIdLst>
            <p14:sldId id="277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State of the Art" id="{D0E9F0A0-5CF7-43D1-BDE8-84E7F4F3FAF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My Approach" id="{9255A6FE-5132-4ED4-86AC-7E0C31E137F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0379-E3B9-4BFF-8751-34ACE330FFD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FC3C-A818-4794-B7B5-AA3765FE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FFC3C-A818-4794-B7B5-AA3765FE9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D20F-AE9F-4FDE-8F21-25C4BAC71CBA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1412-AE8C-4198-B4F5-A5DA63099912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7FF-61C8-4173-BE04-AD32958F8295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F1F3-1101-4146-9911-31AA62E1EA80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302D-F0B0-43C3-B50F-969AA02B16BA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063A-3684-4249-9088-CDDA327B9376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8BBE-4EE3-428A-8A5A-36D31054D74C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8F8-0A6F-4966-B6E9-BE27453AECD0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BA8F-9558-4D78-98E9-2D44C93A0982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CBAB-028D-47DB-91B7-E60A653A6257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D6B-2AD8-48A8-95E4-27391D5F0CF6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5BE1-0E61-4064-A4E0-84D438012F61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C03-5435-45F4-986D-25B523A72EAD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DB79-F7CA-4836-97C2-D163CE15FE34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094-D757-49F3-86B0-5A066ED8C6CA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0C62-3462-457B-8ECE-5FEA22330C50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A6C9-F7B6-4A76-A5FB-DE973D0F8E1C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ABAACC-5424-425A-A875-642CFFD02797}" type="datetime1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385404" cy="3329581"/>
          </a:xfrm>
        </p:spPr>
        <p:txBody>
          <a:bodyPr/>
          <a:lstStyle/>
          <a:p>
            <a:r>
              <a:rPr lang="en-US" dirty="0" smtClean="0"/>
              <a:t>Quadratic Assignment Problem (QAP)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statement, state of the art, and my conjecture</a:t>
            </a:r>
            <a:br>
              <a:rPr lang="en-US" dirty="0" smtClean="0"/>
            </a:br>
            <a:r>
              <a:rPr lang="en-US" sz="1800" i="1" dirty="0" smtClean="0"/>
              <a:t>by Allen Brubaker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03131"/>
                <a:ext cx="8946541" cy="51080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Proven NP-Complete – No exact polynomial-time algorithm exists unless P=NP.  Thus, QAP is exactly solvable in exponential-time.  </a:t>
                </a:r>
              </a:p>
              <a:p>
                <a:r>
                  <a:rPr lang="en-US" dirty="0" err="1" smtClean="0"/>
                  <a:t>Sahni</a:t>
                </a:r>
                <a:r>
                  <a:rPr lang="en-US" dirty="0" smtClean="0"/>
                  <a:t> and Gonzales (1976) proved that even finding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-approximation algorithm is also NP-complete.  </a:t>
                </a:r>
              </a:p>
              <a:p>
                <a:r>
                  <a:rPr lang="en-US" dirty="0" smtClean="0"/>
                  <a:t>The largest, non-trivial instances solved to optimality today is of size n=30! .  It remains intractable (infeasible in adequate time) for problems larger than this. </a:t>
                </a:r>
              </a:p>
              <a:p>
                <a:r>
                  <a:rPr lang="en-US" dirty="0" smtClean="0"/>
                  <a:t>QAP is considered the “hardest of the hard” of all combinatorial optimization problems [3,8] due to abysmal performance of exact algorithms on all but the smallest instance sizes.</a:t>
                </a:r>
              </a:p>
              <a:p>
                <a:r>
                  <a:rPr lang="en-US" dirty="0" smtClean="0"/>
                  <a:t>Many famous combinatorial optimization problems are special cases of QAP:  Traveling salesman (TSP), max-clique, </a:t>
                </a:r>
                <a:r>
                  <a:rPr lang="en-US" dirty="0" smtClean="0"/>
                  <a:t>bin-packing, graph </a:t>
                </a:r>
                <a:r>
                  <a:rPr lang="en-US" dirty="0" smtClean="0"/>
                  <a:t>partitioning, band-width reduction problems.</a:t>
                </a:r>
              </a:p>
              <a:p>
                <a:r>
                  <a:rPr lang="en-US" dirty="0" smtClean="0"/>
                  <a:t>A brute-force enumeration approach is a bad idea: </a:t>
                </a:r>
                <a:br>
                  <a:rPr lang="en-US" dirty="0" smtClean="0"/>
                </a:br>
                <a:r>
                  <a:rPr lang="en-US" dirty="0" smtClean="0"/>
                  <a:t>n =10! = 3,628,800 solutions     n= 20! </a:t>
                </a:r>
                <a:r>
                  <a:rPr lang="en-US" dirty="0"/>
                  <a:t>= </a:t>
                </a:r>
                <a:r>
                  <a:rPr lang="en-US" dirty="0" smtClean="0"/>
                  <a:t>2,432,902,008,176,640,000 solutions </a:t>
                </a:r>
                <a:br>
                  <a:rPr lang="en-US" dirty="0" smtClean="0"/>
                </a:br>
                <a:r>
                  <a:rPr lang="en-US" dirty="0" smtClean="0"/>
                  <a:t>n = 30! </a:t>
                </a:r>
                <a:r>
                  <a:rPr lang="en-US" dirty="0"/>
                  <a:t>= </a:t>
                </a:r>
                <a:r>
                  <a:rPr lang="en-US" dirty="0" smtClean="0"/>
                  <a:t>265,252,859,812,191,058,636,308,480,000,000 solutions</a:t>
                </a:r>
                <a:br>
                  <a:rPr lang="en-US" dirty="0" smtClean="0"/>
                </a:br>
                <a:r>
                  <a:rPr lang="en-US" dirty="0" smtClean="0"/>
                  <a:t>where each evaluation of a solution is calculated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03131"/>
                <a:ext cx="8946541" cy="5108027"/>
              </a:xfrm>
              <a:blipFill rotWithShape="0">
                <a:blip r:embed="rId2"/>
                <a:stretch>
                  <a:fillRect l="-272" t="-1790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smtClean="0"/>
              <a:t>Summary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Quadratic Assignment Problem (QAP) is a combinatorial optimization problem of finding the optimal assignment of facilities to locations given flow and distance matrices by minimizing the sum of the products of assigned distances/flows.</a:t>
            </a:r>
          </a:p>
          <a:p>
            <a:r>
              <a:rPr lang="en-US" dirty="0" smtClean="0"/>
              <a:t>Popular problem in theory, application, and algorithm development</a:t>
            </a:r>
          </a:p>
          <a:p>
            <a:r>
              <a:rPr lang="en-US" dirty="0" smtClean="0"/>
              <a:t>Excellent classical challenge/benchmark for algorithms especially meta-heuristics</a:t>
            </a:r>
          </a:p>
          <a:p>
            <a:r>
              <a:rPr lang="en-US" dirty="0" smtClean="0"/>
              <a:t>Applicable to various sciences including archeology, chemistry, communications, economics especially in location problem including hospital planning, forest management, circuit layout</a:t>
            </a:r>
          </a:p>
          <a:p>
            <a:r>
              <a:rPr lang="en-US" dirty="0" smtClean="0"/>
              <a:t>Excessively complex </a:t>
            </a:r>
            <a:r>
              <a:rPr lang="en-US" dirty="0" err="1" smtClean="0"/>
              <a:t>np</a:t>
            </a:r>
            <a:r>
              <a:rPr lang="en-US" dirty="0" smtClean="0"/>
              <a:t>-complete problem due to poor performance of exact algorithms.</a:t>
            </a:r>
          </a:p>
          <a:p>
            <a:r>
              <a:rPr lang="en-US" dirty="0" smtClean="0"/>
              <a:t>Many combinatorial optimization problems can be reformulated as QAP.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800" dirty="0" smtClean="0"/>
              <a:t>Solution/Fitness Landscape</a:t>
            </a:r>
          </a:p>
          <a:p>
            <a:pPr lvl="1"/>
            <a:r>
              <a:rPr lang="en-US" sz="2800" dirty="0" smtClean="0"/>
              <a:t>Algorithms</a:t>
            </a:r>
            <a:endParaRPr lang="en-US" sz="2800" dirty="0"/>
          </a:p>
          <a:p>
            <a:pPr lvl="2"/>
            <a:r>
              <a:rPr lang="en-US" sz="2400" dirty="0"/>
              <a:t>Exact</a:t>
            </a:r>
          </a:p>
          <a:p>
            <a:pPr lvl="2"/>
            <a:r>
              <a:rPr lang="en-US" sz="2400" dirty="0"/>
              <a:t>Heuristics</a:t>
            </a:r>
          </a:p>
          <a:p>
            <a:pPr lvl="2"/>
            <a:r>
              <a:rPr lang="en-US" sz="2400" dirty="0"/>
              <a:t>Meta-Heuristics</a:t>
            </a:r>
          </a:p>
          <a:p>
            <a:pPr lvl="1"/>
            <a:r>
              <a:rPr lang="en-US" sz="2800" dirty="0"/>
              <a:t>Benchmarks</a:t>
            </a:r>
          </a:p>
          <a:p>
            <a:pPr lvl="2"/>
            <a:r>
              <a:rPr lang="en-US" sz="2400" dirty="0"/>
              <a:t>QAP-Lib</a:t>
            </a:r>
          </a:p>
          <a:p>
            <a:pPr lvl="2"/>
            <a:r>
              <a:rPr lang="en-US" sz="2400" dirty="0"/>
              <a:t>4 Types of instances</a:t>
            </a:r>
          </a:p>
          <a:p>
            <a:pPr lvl="2"/>
            <a:r>
              <a:rPr lang="en-US" sz="2400" dirty="0"/>
              <a:t>Fitness-distance correlation</a:t>
            </a:r>
          </a:p>
          <a:p>
            <a:pPr lvl="2"/>
            <a:r>
              <a:rPr lang="en-US" sz="2400" dirty="0"/>
              <a:t>Room for meta-heuristic research </a:t>
            </a:r>
            <a:r>
              <a:rPr lang="en-US" sz="2400" dirty="0" smtClean="0"/>
              <a:t>improvement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Solution/Fitness Landscape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Performance of algorithms depend strongly on shape of underlying search space [3].</a:t>
                </a:r>
              </a:p>
              <a:p>
                <a:r>
                  <a:rPr lang="en-US" dirty="0" smtClean="0"/>
                  <a:t>Mountainous region with hills, craters, and valleys.</a:t>
                </a:r>
              </a:p>
              <a:p>
                <a:r>
                  <a:rPr lang="en-US" dirty="0" smtClean="0"/>
                  <a:t>Performance strongly depends on ruggedness of landscape, distribution of valleys, craters, and local minima in search space, number of local minima (low points)</a:t>
                </a:r>
              </a:p>
              <a:p>
                <a:r>
                  <a:rPr lang="en-US" dirty="0" smtClean="0"/>
                  <a:t>Defined by [3]</a:t>
                </a:r>
              </a:p>
              <a:p>
                <a:pPr lvl="1"/>
                <a:r>
                  <a:rPr lang="en-US" dirty="0" smtClean="0"/>
                  <a:t>Set of all possible solutions S</a:t>
                </a:r>
              </a:p>
              <a:p>
                <a:pPr lvl="1"/>
                <a:r>
                  <a:rPr lang="en-US" dirty="0" smtClean="0"/>
                  <a:t>Objective function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fitness value f(s).</a:t>
                </a:r>
              </a:p>
              <a:p>
                <a:pPr lvl="1"/>
                <a:r>
                  <a:rPr lang="en-US" dirty="0" smtClean="0"/>
                  <a:t>Distance measure d(</a:t>
                </a:r>
                <a:r>
                  <a:rPr lang="en-US" dirty="0" err="1" smtClean="0"/>
                  <a:t>s,s</a:t>
                </a:r>
                <a:r>
                  <a:rPr lang="en-US" dirty="0" smtClean="0"/>
                  <a:t>’) giving distance between solutions s, s’</a:t>
                </a:r>
              </a:p>
              <a:p>
                <a:r>
                  <a:rPr lang="en-US" dirty="0" smtClean="0"/>
                  <a:t>Fitness landscape determines the shape of the search space as encountered by a local search algorithm.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1599" b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33274"/>
            <a:ext cx="8946541" cy="46874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Algorithms for QAP can be divided into 3 main categories: </a:t>
            </a:r>
            <a:r>
              <a:rPr lang="en-US" b="1" dirty="0" smtClean="0"/>
              <a:t>Exact</a:t>
            </a:r>
            <a:r>
              <a:rPr lang="en-US" dirty="0" smtClean="0"/>
              <a:t>, </a:t>
            </a:r>
            <a:r>
              <a:rPr lang="en-US" b="1" dirty="0" smtClean="0"/>
              <a:t>Heuristics</a:t>
            </a:r>
            <a:r>
              <a:rPr lang="en-US" dirty="0" smtClean="0"/>
              <a:t>, and </a:t>
            </a:r>
            <a:r>
              <a:rPr lang="en-US" b="1" dirty="0" smtClean="0"/>
              <a:t>Meta-heuristics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Exact algorithms guarantee output of a global optimal solution with the tradeoff of exorbitant runtime inefficiency.</a:t>
            </a:r>
          </a:p>
          <a:p>
            <a:r>
              <a:rPr lang="en-US" dirty="0" smtClean="0"/>
              <a:t>These consist of </a:t>
            </a:r>
            <a:r>
              <a:rPr lang="en-US" b="1" dirty="0" smtClean="0"/>
              <a:t>branch-and-bound procedures</a:t>
            </a:r>
            <a:r>
              <a:rPr lang="en-US" dirty="0" smtClean="0"/>
              <a:t>, </a:t>
            </a:r>
            <a:r>
              <a:rPr lang="en-US" b="1" dirty="0" smtClean="0"/>
              <a:t>dynamic programming</a:t>
            </a:r>
            <a:r>
              <a:rPr lang="en-US" dirty="0" smtClean="0"/>
              <a:t>, and </a:t>
            </a:r>
            <a:r>
              <a:rPr lang="en-US" b="1" dirty="0" smtClean="0"/>
              <a:t>cutting plane techniques</a:t>
            </a:r>
            <a:r>
              <a:rPr lang="en-US" dirty="0" smtClean="0"/>
              <a:t>, or a combination of the two.  </a:t>
            </a:r>
          </a:p>
          <a:p>
            <a:r>
              <a:rPr lang="en-US" dirty="0" smtClean="0"/>
              <a:t>Branch-and-bound are the most pervasive. </a:t>
            </a:r>
          </a:p>
          <a:p>
            <a:r>
              <a:rPr lang="en-US" dirty="0" smtClean="0"/>
              <a:t>Employ implicit enumeration and avoid total enumeration of feasible solutions by means of lower-bound calculation that allow branches of the solution space to be confidently ignored. </a:t>
            </a:r>
          </a:p>
          <a:p>
            <a:r>
              <a:rPr lang="en-US" dirty="0" smtClean="0"/>
              <a:t>Exact algorithm performance </a:t>
            </a:r>
            <a:r>
              <a:rPr lang="en-US" dirty="0" smtClean="0"/>
              <a:t>depends on </a:t>
            </a:r>
            <a:r>
              <a:rPr lang="en-US" dirty="0" smtClean="0"/>
              <a:t>quality </a:t>
            </a:r>
            <a:r>
              <a:rPr lang="en-US" dirty="0" smtClean="0"/>
              <a:t>and </a:t>
            </a:r>
            <a:r>
              <a:rPr lang="en-US" dirty="0" smtClean="0"/>
              <a:t>speed of </a:t>
            </a:r>
            <a:r>
              <a:rPr lang="en-US" dirty="0" smtClean="0"/>
              <a:t>lower </a:t>
            </a:r>
            <a:r>
              <a:rPr lang="en-US" dirty="0" smtClean="0"/>
              <a:t>bounds calculations</a:t>
            </a:r>
            <a:r>
              <a:rPr lang="en-US" dirty="0" smtClean="0"/>
              <a:t>. </a:t>
            </a:r>
            <a:r>
              <a:rPr lang="en-US" dirty="0"/>
              <a:t>(Best lower bounds are closer to the actual optimal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lower bounds: Gilmore-Lawler, semi-definite programming, reformulation-linearization, lift-and-project techniques.</a:t>
            </a:r>
            <a:endParaRPr lang="en-US" dirty="0" smtClean="0"/>
          </a:p>
          <a:p>
            <a:r>
              <a:rPr lang="en-US" dirty="0" smtClean="0"/>
              <a:t>In recent years, implementing branch-and-bound techniques in parallel computing has been used for better and faster results.  Success however pivotally depends on hardware technological improvements.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In-exhaustively samples the solution space only .</a:t>
                </a:r>
              </a:p>
              <a:p>
                <a:r>
                  <a:rPr lang="en-US" dirty="0" smtClean="0"/>
                  <a:t>Heuristics give no guarantee of producing a certain solution, whether optimal or within a constant 1+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of optimality.</a:t>
                </a:r>
              </a:p>
              <a:p>
                <a:r>
                  <a:rPr lang="en-US" b="1" dirty="0" smtClean="0"/>
                  <a:t>Much</a:t>
                </a:r>
                <a:r>
                  <a:rPr lang="en-US" dirty="0" smtClean="0"/>
                  <a:t> faster than exact approaches.</a:t>
                </a:r>
                <a:endParaRPr lang="en-US" dirty="0"/>
              </a:p>
              <a:p>
                <a:r>
                  <a:rPr lang="en-US" dirty="0" smtClean="0"/>
                  <a:t>Generally may produce good quality solutions most of the time</a:t>
                </a:r>
              </a:p>
              <a:p>
                <a:r>
                  <a:rPr lang="en-US" dirty="0" smtClean="0"/>
                  <a:t>Good heuristics produce pseudo-optimal values within seconds for n&lt;=30 and good results in minutes for n&lt;=100 of QAP.</a:t>
                </a:r>
              </a:p>
              <a:p>
                <a:pPr lvl="1"/>
                <a:r>
                  <a:rPr lang="en-US" b="1" dirty="0" smtClean="0"/>
                  <a:t>Pseudo-optimal</a:t>
                </a:r>
                <a:r>
                  <a:rPr lang="en-US" dirty="0"/>
                  <a:t>:</a:t>
                </a:r>
                <a:r>
                  <a:rPr lang="en-US" dirty="0" smtClean="0"/>
                  <a:t> an assumedly yet unproven optimal solution produced by many heuristics for a given problem instance [3].</a:t>
                </a:r>
              </a:p>
              <a:p>
                <a:r>
                  <a:rPr lang="en-US" dirty="0" smtClean="0"/>
                  <a:t>3 Subdivisions [1]</a:t>
                </a:r>
              </a:p>
              <a:p>
                <a:pPr lvl="1"/>
                <a:r>
                  <a:rPr lang="en-US" dirty="0" smtClean="0"/>
                  <a:t>Constructive</a:t>
                </a:r>
              </a:p>
              <a:p>
                <a:pPr lvl="1"/>
                <a:r>
                  <a:rPr lang="en-US" dirty="0" smtClean="0"/>
                  <a:t>Partially Enumerative</a:t>
                </a:r>
              </a:p>
              <a:p>
                <a:pPr lvl="1"/>
                <a:r>
                  <a:rPr lang="en-US" dirty="0" smtClean="0"/>
                  <a:t>Improvement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 b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Constructive Heuristics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Explores solution space by constructing new solutions rather than enumerating existing ones.  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Given two empty sets: A, B, heuristic H,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Repeat until termination criteria </a:t>
                </a:r>
                <a:r>
                  <a:rPr lang="en-US" dirty="0" smtClean="0"/>
                  <a:t>met</a:t>
                </a:r>
              </a:p>
              <a:p>
                <a:pPr lvl="2"/>
                <a:r>
                  <a:rPr lang="en-US" dirty="0" smtClean="0"/>
                  <a:t>Repeat until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3"/>
                <a:r>
                  <a:rPr lang="en-US" dirty="0" smtClean="0"/>
                  <a:t>Using H,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Generally good at exploring solution space however unable to produce finely tuned results well (exploitation).  </a:t>
                </a:r>
              </a:p>
              <a:p>
                <a:r>
                  <a:rPr lang="en-US" dirty="0" smtClean="0"/>
                  <a:t>Performs much better when uses an improvement heuristic (local search algorithm) to refine or finely tune crudely constructed solutions.   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  <a:blipFill rotWithShape="0">
                <a:blip r:embed="rId2"/>
                <a:stretch>
                  <a:fillRect l="-272" t="-1453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Enumerative </a:t>
            </a:r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Exact enumerative algorithm bounded by constraints. </a:t>
            </a:r>
          </a:p>
          <a:p>
            <a:r>
              <a:rPr lang="en-US" dirty="0" smtClean="0"/>
              <a:t>Methodically enumerates permutations within certain bounds and subject to methods used to guide the enumeration to favorable areas. </a:t>
            </a:r>
          </a:p>
          <a:p>
            <a:r>
              <a:rPr lang="en-US" dirty="0" smtClean="0"/>
              <a:t>Can only guarantee optimality if allowed to complete full enumerative process.</a:t>
            </a:r>
          </a:p>
          <a:p>
            <a:r>
              <a:rPr lang="en-US" dirty="0" smtClean="0"/>
              <a:t>To be considered feasible, it must be bounded</a:t>
            </a:r>
          </a:p>
          <a:p>
            <a:pPr lvl="1"/>
            <a:r>
              <a:rPr lang="en-US" dirty="0" smtClean="0"/>
              <a:t>Limit iterations, execution time, or quality of successive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If no improvement for some iterations, decrease upper bound to result in larger jumps in the search tree [7]</a:t>
            </a:r>
            <a:endParaRPr lang="en-US" dirty="0" smtClean="0"/>
          </a:p>
          <a:p>
            <a:r>
              <a:rPr lang="en-US" dirty="0" smtClean="0"/>
              <a:t>Performance depends on</a:t>
            </a:r>
          </a:p>
          <a:p>
            <a:pPr lvl="1"/>
            <a:r>
              <a:rPr lang="en-US" dirty="0" smtClean="0"/>
              <a:t>Process used for enumerating</a:t>
            </a:r>
          </a:p>
          <a:p>
            <a:pPr lvl="1"/>
            <a:r>
              <a:rPr lang="en-US" dirty="0" smtClean="0"/>
              <a:t>Quality of information gleaned to guide enumeration trajectory</a:t>
            </a:r>
          </a:p>
          <a:p>
            <a:pPr lvl="1"/>
            <a:r>
              <a:rPr lang="en-US" dirty="0" smtClean="0"/>
              <a:t>Termination criteria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Heuristics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71802"/>
                <a:ext cx="8946541" cy="504863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Most common heuristic method for QAP [1]</a:t>
                </a:r>
              </a:p>
              <a:p>
                <a:r>
                  <a:rPr lang="en-US" dirty="0" smtClean="0"/>
                  <a:t>Also known as </a:t>
                </a:r>
                <a:r>
                  <a:rPr lang="en-US" b="1" dirty="0" smtClean="0"/>
                  <a:t>local search algorithms</a:t>
                </a:r>
                <a:endParaRPr lang="en-US" dirty="0" smtClean="0"/>
              </a:p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(permutation of size n)</a:t>
                </a:r>
              </a:p>
              <a:p>
                <a:r>
                  <a:rPr lang="en-US" dirty="0" smtClean="0">
                    <a:latin typeface="+mn-lt"/>
                  </a:rPr>
                  <a:t>Repeat until no improvement is found (</a:t>
                </a:r>
                <a:r>
                  <a:rPr lang="en-US" b="1" dirty="0" smtClean="0">
                    <a:latin typeface="+mn-lt"/>
                  </a:rPr>
                  <a:t>Local Optimum</a:t>
                </a:r>
                <a:r>
                  <a:rPr lang="en-US" dirty="0" smtClean="0">
                    <a:latin typeface="+mn-lt"/>
                  </a:rPr>
                  <a:t>)</a:t>
                </a:r>
                <a:endParaRPr lang="en-US" b="0" dirty="0" smtClean="0">
                  <a:latin typeface="+mn-lt"/>
                </a:endParaRPr>
              </a:p>
              <a:p>
                <a:pPr lvl="1"/>
                <a:r>
                  <a:rPr lang="en-US" dirty="0" smtClean="0"/>
                  <a:t>Find best solution in local neighborhood of solutions induced by swapping all pairs (or triplets, etc.) of elements of current solution.</a:t>
                </a:r>
              </a:p>
              <a:p>
                <a:pPr lvl="1"/>
                <a:r>
                  <a:rPr lang="en-US" dirty="0" smtClean="0"/>
                  <a:t>Swap to produce next solution</a:t>
                </a:r>
              </a:p>
              <a:p>
                <a:r>
                  <a:rPr lang="en-US" b="1" dirty="0" smtClean="0"/>
                  <a:t>Local Neighborhood</a:t>
                </a:r>
                <a:r>
                  <a:rPr lang="en-US" dirty="0" smtClean="0"/>
                  <a:t>: 2-Exchange, 3-Exchange, …, </a:t>
                </a:r>
                <a:r>
                  <a:rPr lang="en-US" dirty="0" smtClean="0">
                    <a:sym typeface="Wingdings" panose="05000000000000000000" pitchFamily="2" charset="2"/>
                  </a:rPr>
                  <a:t> slower, better</a:t>
                </a:r>
                <a:endParaRPr lang="en-US" dirty="0" smtClean="0"/>
              </a:p>
              <a:p>
                <a:r>
                  <a:rPr lang="en-US" dirty="0" smtClean="0"/>
                  <a:t>N-Exchange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enumerative exact algorithm</a:t>
                </a:r>
              </a:p>
              <a:p>
                <a:r>
                  <a:rPr lang="en-US" b="1" dirty="0" smtClean="0"/>
                  <a:t>Selection Criterion:  </a:t>
                </a:r>
                <a:r>
                  <a:rPr lang="en-US" dirty="0" smtClean="0"/>
                  <a:t>First-exchange (fast, non-optimal), Best-exchange (slow, optimal)</a:t>
                </a:r>
              </a:p>
              <a:p>
                <a:r>
                  <a:rPr lang="en-US" dirty="0" smtClean="0"/>
                  <a:t>Example:  Best 2-Exchange Local Neighborhood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swaps or solutions to evaluate using </a:t>
                </a:r>
                <a:r>
                  <a:rPr lang="en-US" b="1" dirty="0" smtClean="0"/>
                  <a:t>objective function</a:t>
                </a:r>
              </a:p>
              <a:p>
                <a:r>
                  <a:rPr lang="en-US" b="1" dirty="0" smtClean="0"/>
                  <a:t>Downside</a:t>
                </a:r>
                <a:r>
                  <a:rPr lang="en-US" dirty="0" smtClean="0"/>
                  <a:t>:  Stuck at the first local optimum</a:t>
                </a:r>
              </a:p>
              <a:p>
                <a:r>
                  <a:rPr lang="en-US" b="1" dirty="0" smtClean="0"/>
                  <a:t>Strategies: </a:t>
                </a:r>
                <a:r>
                  <a:rPr lang="en-US" dirty="0" smtClean="0"/>
                  <a:t>Restart on new solution, perturb local optimum, temporarily allow worsening solution swaps. 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71802"/>
                <a:ext cx="8946541" cy="5048639"/>
              </a:xfrm>
              <a:blipFill rotWithShape="0">
                <a:blip r:embed="rId2"/>
                <a:stretch>
                  <a:fillRect l="-136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Emerged early 1990’s as heuristics applicable to general </a:t>
            </a:r>
            <a:r>
              <a:rPr lang="en-US" b="1" dirty="0" smtClean="0"/>
              <a:t>CO</a:t>
            </a:r>
            <a:r>
              <a:rPr lang="en-US" dirty="0" smtClean="0"/>
              <a:t> problems.</a:t>
            </a:r>
          </a:p>
          <a:p>
            <a:r>
              <a:rPr lang="en-US" dirty="0" smtClean="0"/>
              <a:t>Considered </a:t>
            </a:r>
            <a:r>
              <a:rPr lang="en-US" dirty="0" smtClean="0"/>
              <a:t>a heuristic, hence can be constructive or improvement.</a:t>
            </a:r>
          </a:p>
          <a:p>
            <a:r>
              <a:rPr lang="en-US" dirty="0" smtClean="0"/>
              <a:t>Best performing heuristics, more complex</a:t>
            </a:r>
          </a:p>
          <a:p>
            <a:r>
              <a:rPr lang="en-US" dirty="0" smtClean="0"/>
              <a:t>General problem-agnostic frameworks utilizing simpler heuristic concepts such as local improvement techniques along with various schemes to sample favorable locations in solution landscape.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?  </a:t>
            </a:r>
          </a:p>
          <a:p>
            <a:pPr lvl="1"/>
            <a:r>
              <a:rPr lang="en-US" b="1" dirty="0" err="1" smtClean="0"/>
              <a:t>Constuctive</a:t>
            </a:r>
            <a:r>
              <a:rPr lang="en-US" dirty="0" smtClean="0"/>
              <a:t>: Utilize adaptive memories (pheromones, pool of solutions, </a:t>
            </a:r>
            <a:r>
              <a:rPr lang="en-US" dirty="0" err="1" smtClean="0"/>
              <a:t>recency</a:t>
            </a:r>
            <a:r>
              <a:rPr lang="en-US" dirty="0" smtClean="0"/>
              <a:t> matrix), perturbation</a:t>
            </a:r>
          </a:p>
          <a:p>
            <a:pPr lvl="1"/>
            <a:r>
              <a:rPr lang="en-US" b="1" dirty="0" smtClean="0"/>
              <a:t>Improvement: </a:t>
            </a:r>
            <a:r>
              <a:rPr lang="en-US" dirty="0" smtClean="0"/>
              <a:t>forbid recent swaps, modify solution landscape, vary local neighborhood size</a:t>
            </a:r>
          </a:p>
          <a:p>
            <a:r>
              <a:rPr lang="en-US" dirty="0" smtClean="0"/>
              <a:t>Balancing </a:t>
            </a:r>
            <a:r>
              <a:rPr lang="en-US" b="1" dirty="0" smtClean="0"/>
              <a:t>exploration/diversification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exploitation/intensification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115" y="1377799"/>
            <a:ext cx="10141971" cy="51597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QAP</a:t>
            </a:r>
          </a:p>
          <a:p>
            <a:pPr lvl="1"/>
            <a:r>
              <a:rPr lang="en-US" dirty="0" smtClean="0"/>
              <a:t>2 Examples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Applications and Difficulty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Algorithms – Exact, Approximate, Heuristics, Meta-Heuristics</a:t>
            </a:r>
          </a:p>
          <a:p>
            <a:pPr lvl="1"/>
            <a:r>
              <a:rPr lang="en-US" dirty="0" smtClean="0"/>
              <a:t>Benchmarks (</a:t>
            </a:r>
            <a:r>
              <a:rPr lang="en-US" dirty="0" err="1" smtClean="0"/>
              <a:t>QAPLib</a:t>
            </a:r>
            <a:r>
              <a:rPr lang="en-US" dirty="0" smtClean="0"/>
              <a:t>), 4 problem types</a:t>
            </a:r>
          </a:p>
          <a:p>
            <a:r>
              <a:rPr lang="en-US" dirty="0" smtClean="0"/>
              <a:t>State of the </a:t>
            </a:r>
            <a:r>
              <a:rPr lang="en-US" dirty="0" smtClean="0"/>
              <a:t>Art</a:t>
            </a:r>
            <a:endParaRPr lang="en-US" dirty="0" smtClean="0"/>
          </a:p>
          <a:p>
            <a:pPr lvl="1"/>
            <a:r>
              <a:rPr lang="en-US" dirty="0" err="1"/>
              <a:t>Tabu</a:t>
            </a:r>
            <a:r>
              <a:rPr lang="en-US" dirty="0"/>
              <a:t> Search (TS)</a:t>
            </a:r>
          </a:p>
          <a:p>
            <a:pPr lvl="1"/>
            <a:r>
              <a:rPr lang="en-US" dirty="0" smtClean="0"/>
              <a:t>Genetic </a:t>
            </a:r>
            <a:r>
              <a:rPr lang="en-US" dirty="0" smtClean="0"/>
              <a:t>Algorithm (GA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My Research</a:t>
            </a:r>
          </a:p>
          <a:p>
            <a:pPr lvl="1"/>
            <a:r>
              <a:rPr lang="en-US" dirty="0" smtClean="0"/>
              <a:t>Guided </a:t>
            </a:r>
            <a:r>
              <a:rPr lang="en-US" dirty="0" smtClean="0"/>
              <a:t>Local Search (GLS) and Flaws</a:t>
            </a:r>
          </a:p>
          <a:p>
            <a:pPr lvl="1"/>
            <a:r>
              <a:rPr lang="en-US" dirty="0" smtClean="0"/>
              <a:t>Proposed </a:t>
            </a:r>
            <a:r>
              <a:rPr lang="en-US" dirty="0" smtClean="0"/>
              <a:t>modifications</a:t>
            </a:r>
            <a:endParaRPr lang="en-US" dirty="0"/>
          </a:p>
          <a:p>
            <a:pPr lvl="1"/>
            <a:r>
              <a:rPr lang="en-US" dirty="0" smtClean="0"/>
              <a:t>Contributions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QAP </a:t>
            </a:r>
            <a:r>
              <a:rPr lang="en-US" dirty="0" err="1" smtClean="0"/>
              <a:t>Metaheuristic</a:t>
            </a:r>
            <a:r>
              <a:rPr lang="en-US" dirty="0" smtClean="0"/>
              <a:t> </a:t>
            </a:r>
            <a:r>
              <a:rPr lang="en-US" dirty="0" smtClean="0"/>
              <a:t>Applications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5260"/>
            <a:ext cx="10239878" cy="50002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Subdivided into 2 main categories: </a:t>
            </a:r>
            <a:r>
              <a:rPr lang="en-US" dirty="0"/>
              <a:t>natural process </a:t>
            </a:r>
            <a:r>
              <a:rPr lang="en-US" dirty="0" smtClean="0"/>
              <a:t>metaphors, theoretical/experimental considerations</a:t>
            </a:r>
          </a:p>
          <a:p>
            <a:r>
              <a:rPr lang="en-US" dirty="0" smtClean="0"/>
              <a:t>Nature-based QAP </a:t>
            </a:r>
            <a:r>
              <a:rPr lang="en-US" dirty="0" err="1" smtClean="0"/>
              <a:t>Metaheuristics</a:t>
            </a:r>
            <a:endParaRPr lang="en-US" dirty="0" smtClean="0"/>
          </a:p>
          <a:p>
            <a:pPr lvl="1"/>
            <a:r>
              <a:rPr lang="en-US" dirty="0" smtClean="0"/>
              <a:t>Inspired from natural processes such as ant foraging behavior (ACO), evolution/natural selection (GA), metallurgical annealing (SA) </a:t>
            </a:r>
          </a:p>
          <a:p>
            <a:pPr lvl="1"/>
            <a:r>
              <a:rPr lang="en-US" dirty="0" smtClean="0"/>
              <a:t>Simulated </a:t>
            </a:r>
            <a:r>
              <a:rPr lang="en-US" dirty="0"/>
              <a:t>annealing (SA) [9–12], evolution strategies [13], genetic algorithms (GA) [14–17], scatter search (</a:t>
            </a:r>
            <a:r>
              <a:rPr lang="en-US" dirty="0" err="1"/>
              <a:t>ScS</a:t>
            </a:r>
            <a:r>
              <a:rPr lang="en-US" dirty="0"/>
              <a:t>) [18], ant colony optimization (ACO) [5], [19], [20], and neural networks (</a:t>
            </a:r>
            <a:r>
              <a:rPr lang="en-US" dirty="0" smtClean="0"/>
              <a:t>NN) </a:t>
            </a:r>
            <a:r>
              <a:rPr lang="en-US" dirty="0"/>
              <a:t>and </a:t>
            </a:r>
            <a:r>
              <a:rPr lang="en-US" dirty="0" err="1"/>
              <a:t>markov</a:t>
            </a:r>
            <a:r>
              <a:rPr lang="en-US" dirty="0"/>
              <a:t> </a:t>
            </a:r>
            <a:r>
              <a:rPr lang="en-US" dirty="0" smtClean="0"/>
              <a:t>chains</a:t>
            </a:r>
          </a:p>
          <a:p>
            <a:r>
              <a:rPr lang="en-US" dirty="0" smtClean="0"/>
              <a:t>Theory/Experiment-Based QAP </a:t>
            </a:r>
            <a:r>
              <a:rPr lang="en-US" dirty="0" err="1" smtClean="0"/>
              <a:t>Metaheuristics</a:t>
            </a:r>
            <a:endParaRPr lang="en-US" dirty="0" smtClean="0"/>
          </a:p>
          <a:p>
            <a:pPr lvl="1"/>
            <a:r>
              <a:rPr lang="en-US" dirty="0" err="1" smtClean="0"/>
              <a:t>Tabu</a:t>
            </a:r>
            <a:r>
              <a:rPr lang="en-US" dirty="0" smtClean="0"/>
              <a:t> </a:t>
            </a:r>
            <a:r>
              <a:rPr lang="en-US" dirty="0"/>
              <a:t>search (TS) [4], [6], [21–25], greedy randomized adaptive search procedure (GRASP) [26], variable neighborhood search (VNS) [16], [20], guided local search [27], [28</a:t>
            </a:r>
            <a:r>
              <a:rPr lang="en-US" dirty="0" smtClean="0"/>
              <a:t>], iterated local search (ILS), </a:t>
            </a:r>
            <a:r>
              <a:rPr lang="en-US" dirty="0"/>
              <a:t>and hybrid </a:t>
            </a:r>
            <a:r>
              <a:rPr lang="en-US" dirty="0" smtClean="0"/>
              <a:t>heuristics (HA) </a:t>
            </a:r>
            <a:r>
              <a:rPr lang="en-US" dirty="0"/>
              <a:t>[29–31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Hybrids are generally more successful: SA+GA, SA+TS, </a:t>
            </a:r>
            <a:r>
              <a:rPr lang="en-US" dirty="0" smtClean="0"/>
              <a:t>NN+TS</a:t>
            </a:r>
            <a:r>
              <a:rPr lang="en-US" dirty="0" smtClean="0"/>
              <a:t>, GA+TS</a:t>
            </a:r>
          </a:p>
          <a:p>
            <a:pPr lvl="1"/>
            <a:r>
              <a:rPr lang="en-US" dirty="0" smtClean="0"/>
              <a:t>“GA hybrids all proved more promising than pure GA alone” [1].</a:t>
            </a:r>
          </a:p>
          <a:p>
            <a:r>
              <a:rPr lang="en-US" dirty="0" smtClean="0"/>
              <a:t>Improved by parallelization/distribution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Simulated Annealing, Ant Colony Optimization, Variable Neighborhood Search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Publications to 2005 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454" y="4233815"/>
            <a:ext cx="6090252" cy="2526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445" y="1264687"/>
            <a:ext cx="6090252" cy="29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Constructive Meta-heuristics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grouped/unified under the term </a:t>
            </a:r>
            <a:r>
              <a:rPr lang="en-US" i="1" dirty="0" smtClean="0"/>
              <a:t>Adaptive Memory Programming</a:t>
            </a:r>
            <a:r>
              <a:rPr lang="en-US" b="1" i="1" dirty="0" smtClean="0"/>
              <a:t> </a:t>
            </a:r>
            <a:r>
              <a:rPr lang="en-US" dirty="0" smtClean="0"/>
              <a:t>(AMP). [16]</a:t>
            </a:r>
          </a:p>
          <a:p>
            <a:r>
              <a:rPr lang="en-US" dirty="0" smtClean="0"/>
              <a:t>1. Initialize the memory</a:t>
            </a:r>
          </a:p>
          <a:p>
            <a:r>
              <a:rPr lang="en-US" dirty="0" smtClean="0"/>
              <a:t>2. Repeat, until a stop criterion is satisfied</a:t>
            </a:r>
          </a:p>
          <a:p>
            <a:pPr lvl="1"/>
            <a:r>
              <a:rPr lang="en-US" dirty="0" smtClean="0"/>
              <a:t>a. Construct a new provisory solution, using the information contained in the memory.</a:t>
            </a:r>
          </a:p>
          <a:p>
            <a:pPr lvl="1"/>
            <a:r>
              <a:rPr lang="en-US" dirty="0" smtClean="0"/>
              <a:t>b. Improve the provisory solution with a local search (LS).</a:t>
            </a:r>
          </a:p>
          <a:p>
            <a:pPr lvl="1"/>
            <a:r>
              <a:rPr lang="en-US" dirty="0" smtClean="0"/>
              <a:t>c. Update the memory.</a:t>
            </a:r>
          </a:p>
          <a:p>
            <a:r>
              <a:rPr lang="en-US" dirty="0" smtClean="0"/>
              <a:t>Examples: Ant Colony Optimization, Genetic Algorithm, GRASP, Scatter Search</a:t>
            </a:r>
          </a:p>
          <a:p>
            <a:r>
              <a:rPr lang="en-US" dirty="0" smtClean="0"/>
              <a:t>Only works on problems with an inherent structure to exploit/learn from.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Types of QAP Algorithms</a:t>
            </a:r>
          </a:p>
          <a:p>
            <a:pPr lvl="1"/>
            <a:r>
              <a:rPr lang="en-US" dirty="0" smtClean="0"/>
              <a:t>Exact Algorithms: guarantee global optimum, very slow, n&lt;=30, may use lower-bounds to excise branches and expedite enumeration</a:t>
            </a:r>
          </a:p>
          <a:p>
            <a:pPr lvl="1"/>
            <a:r>
              <a:rPr lang="en-US" dirty="0" smtClean="0"/>
              <a:t>Heuristics: Estimate, cannot guarantee optimum, fast, n&gt;30</a:t>
            </a:r>
          </a:p>
          <a:p>
            <a:pPr lvl="2"/>
            <a:r>
              <a:rPr lang="en-US" dirty="0" smtClean="0"/>
              <a:t>Constructive: Construct permutations at each iteration</a:t>
            </a:r>
          </a:p>
          <a:p>
            <a:pPr lvl="2"/>
            <a:r>
              <a:rPr lang="en-US" dirty="0" smtClean="0"/>
              <a:t>Limited Enumerative: Exhaustive enumeration subject to constraints</a:t>
            </a:r>
          </a:p>
          <a:p>
            <a:pPr lvl="2"/>
            <a:r>
              <a:rPr lang="en-US" dirty="0" smtClean="0"/>
              <a:t>Improvement: Start with a solution and iteratively improve by favorable swaps based on a local neighborhood and selection criteria.</a:t>
            </a:r>
          </a:p>
          <a:p>
            <a:pPr lvl="1"/>
            <a:r>
              <a:rPr lang="en-US" dirty="0" smtClean="0"/>
              <a:t>Meta-heuristics:  Complex heuristics with methods to sample search space.</a:t>
            </a:r>
          </a:p>
          <a:p>
            <a:pPr lvl="2"/>
            <a:r>
              <a:rPr lang="en-US" dirty="0" smtClean="0"/>
              <a:t>Nature Based:  Genetic Algorithm, Simulated Annealing, Ant Colony</a:t>
            </a:r>
          </a:p>
          <a:p>
            <a:pPr lvl="2"/>
            <a:r>
              <a:rPr lang="en-US" dirty="0" smtClean="0"/>
              <a:t>Theory Based: </a:t>
            </a:r>
            <a:r>
              <a:rPr lang="en-US" dirty="0" err="1" smtClean="0"/>
              <a:t>Tabu</a:t>
            </a:r>
            <a:r>
              <a:rPr lang="en-US" dirty="0" smtClean="0"/>
              <a:t> Search, Iterated Local Search, Hybrids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– QAPLIB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50945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QAPLIB – Centralized benchmarking source for QAP across literature</a:t>
            </a:r>
          </a:p>
          <a:p>
            <a:r>
              <a:rPr lang="en-US" dirty="0" smtClean="0"/>
              <a:t>Originated 2002, updated regularly, maintained at University of Pennsylvania School by Peter Hahn. </a:t>
            </a:r>
          </a:p>
          <a:p>
            <a:r>
              <a:rPr lang="en-US" dirty="0" smtClean="0"/>
              <a:t>Contains valuable resources: problem statement, comparison of lower bounds, surveys and dissertations of QAP, various algorithm code (</a:t>
            </a:r>
            <a:r>
              <a:rPr lang="en-US" dirty="0" err="1" smtClean="0"/>
              <a:t>RoTS</a:t>
            </a:r>
            <a:r>
              <a:rPr lang="en-US" dirty="0" smtClean="0"/>
              <a:t>, SA, FANT, Bounds), prominent researchers of QAP, references, and benchmarks.</a:t>
            </a:r>
          </a:p>
          <a:p>
            <a:r>
              <a:rPr lang="en-US" b="1" dirty="0" smtClean="0"/>
              <a:t>Benchmark Resources</a:t>
            </a:r>
            <a:r>
              <a:rPr lang="en-US" dirty="0" smtClean="0"/>
              <a:t>: 134 problem instances of size n=12-256, 15 different instances (Bur, </a:t>
            </a:r>
            <a:r>
              <a:rPr lang="en-US" dirty="0" err="1" smtClean="0"/>
              <a:t>Chr</a:t>
            </a:r>
            <a:r>
              <a:rPr lang="en-US" dirty="0" smtClean="0"/>
              <a:t>, </a:t>
            </a:r>
            <a:r>
              <a:rPr lang="en-US" dirty="0" err="1" smtClean="0"/>
              <a:t>Els</a:t>
            </a:r>
            <a:r>
              <a:rPr lang="en-US" dirty="0" smtClean="0"/>
              <a:t>, Esc, Had, </a:t>
            </a:r>
            <a:r>
              <a:rPr lang="en-US" dirty="0" err="1" smtClean="0"/>
              <a:t>Kra</a:t>
            </a:r>
            <a:r>
              <a:rPr lang="en-US" dirty="0" smtClean="0"/>
              <a:t>, </a:t>
            </a:r>
            <a:r>
              <a:rPr lang="en-US" dirty="0" err="1" smtClean="0"/>
              <a:t>Lipa</a:t>
            </a:r>
            <a:r>
              <a:rPr lang="en-US" dirty="0" smtClean="0"/>
              <a:t>, </a:t>
            </a:r>
            <a:r>
              <a:rPr lang="en-US" dirty="0" err="1" smtClean="0"/>
              <a:t>Nug</a:t>
            </a:r>
            <a:r>
              <a:rPr lang="en-US" dirty="0" smtClean="0"/>
              <a:t>, Rou, </a:t>
            </a:r>
            <a:r>
              <a:rPr lang="en-US" dirty="0" err="1" smtClean="0"/>
              <a:t>Scr</a:t>
            </a:r>
            <a:r>
              <a:rPr lang="en-US" dirty="0" smtClean="0"/>
              <a:t>, </a:t>
            </a:r>
            <a:r>
              <a:rPr lang="en-US" dirty="0" err="1" smtClean="0"/>
              <a:t>Ste</a:t>
            </a:r>
            <a:r>
              <a:rPr lang="en-US" dirty="0" smtClean="0"/>
              <a:t>, Tai, </a:t>
            </a:r>
            <a:r>
              <a:rPr lang="en-US" dirty="0" err="1" smtClean="0"/>
              <a:t>Tho</a:t>
            </a:r>
            <a:r>
              <a:rPr lang="en-US" dirty="0" smtClean="0"/>
              <a:t>, </a:t>
            </a:r>
            <a:r>
              <a:rPr lang="en-US" dirty="0" err="1" smtClean="0"/>
              <a:t>Wil</a:t>
            </a:r>
            <a:r>
              <a:rPr lang="en-US" dirty="0" smtClean="0"/>
              <a:t>), 4 different main types, each problem consists of flow and distance matrices, 32 problems not exactly solved yet (heuristics used)</a:t>
            </a:r>
          </a:p>
          <a:p>
            <a:r>
              <a:rPr lang="en-US" b="1" dirty="0" smtClean="0"/>
              <a:t>Each Problem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For small solvable n:  optimal permutation, corresponding exact algorithm</a:t>
            </a:r>
          </a:p>
          <a:p>
            <a:pPr lvl="1"/>
            <a:r>
              <a:rPr lang="en-US" dirty="0" smtClean="0"/>
              <a:t>For larger n:  best-known solution quality, corresponding meta-heuristic, tightest lower bound algorithm, lower bound, relative percent of best known above lower bound.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Types – Type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4 Main QAP Instance Types found at QAPLIB.</a:t>
                </a:r>
              </a:p>
              <a:p>
                <a:r>
                  <a:rPr lang="en-US" dirty="0" smtClean="0"/>
                  <a:t>Methodology and efficiency of algorithms largely depends on the type of problem being solved.</a:t>
                </a:r>
              </a:p>
              <a:p>
                <a:r>
                  <a:rPr lang="en-US" dirty="0" smtClean="0"/>
                  <a:t>Type I – Unstructured, randomly generated Instances</a:t>
                </a:r>
              </a:p>
              <a:p>
                <a:pPr lvl="1"/>
                <a:r>
                  <a:rPr lang="en-US" dirty="0"/>
                  <a:t>Tai-a (n=5-100), Rou (n=10-20)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Hardest in practice to solve</a:t>
                </a:r>
              </a:p>
              <a:p>
                <a:pPr lvl="1"/>
                <a:r>
                  <a:rPr lang="en-US" dirty="0" smtClean="0"/>
                  <a:t>Uniform random generation of distance, flow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∈[0..99]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Easy to find good solutions (1-2%) but hard to find best because difference between local optima is small [34]: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Best handled by improvement (iterative) approaches and not constructive because no inherent structure to adapt to.</a:t>
                </a:r>
              </a:p>
              <a:p>
                <a:pPr lvl="1"/>
                <a:r>
                  <a:rPr lang="en-US" dirty="0" smtClean="0"/>
                  <a:t>Pseudo-optimal values found for n&lt;=35; hazardous to consider optimum of larger sizes have been found [34]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 r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Type II, IV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9078" y="2052918"/>
                <a:ext cx="8946541" cy="41954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Type II – Non-uniform, Random Flows on Grids [34]</a:t>
                </a:r>
              </a:p>
              <a:p>
                <a:pPr lvl="1"/>
                <a:r>
                  <a:rPr lang="en-US" dirty="0" smtClean="0"/>
                  <a:t>Rectangular tiling/grid constituted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squares of unit size.</a:t>
                </a:r>
              </a:p>
              <a:p>
                <a:pPr lvl="1"/>
                <a:r>
                  <a:rPr lang="en-US" dirty="0" smtClean="0"/>
                  <a:t>Location is a square, distance is Manhattan distance between squares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Flows randomly non-uniformly generated (some structure)</a:t>
                </a:r>
              </a:p>
              <a:p>
                <a:pPr lvl="1"/>
                <a:r>
                  <a:rPr lang="en-US" dirty="0" smtClean="0"/>
                  <a:t>Symmetrical, Multiple global optimal solutions</a:t>
                </a:r>
              </a:p>
              <a:p>
                <a:pPr lvl="1"/>
                <a:r>
                  <a:rPr lang="en-US" dirty="0" err="1" smtClean="0"/>
                  <a:t>Nug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Sko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Wil</a:t>
                </a:r>
                <a:endParaRPr lang="en-US" dirty="0" smtClean="0"/>
              </a:p>
              <a:p>
                <a:r>
                  <a:rPr lang="en-US" dirty="0" smtClean="0"/>
                  <a:t>Type IV – Structured, larger real-life-like Instances</a:t>
                </a:r>
              </a:p>
              <a:p>
                <a:pPr lvl="1"/>
                <a:r>
                  <a:rPr lang="en-US" dirty="0" smtClean="0"/>
                  <a:t>Tai-b – Created by </a:t>
                </a:r>
                <a:r>
                  <a:rPr lang="en-US" dirty="0" err="1" smtClean="0"/>
                  <a:t>Taillard</a:t>
                </a:r>
                <a:r>
                  <a:rPr lang="en-US" dirty="0" smtClean="0"/>
                  <a:t> to combat small size of real-life problems.</a:t>
                </a:r>
              </a:p>
              <a:p>
                <a:pPr lvl="1"/>
                <a:r>
                  <a:rPr lang="en-US" dirty="0" smtClean="0"/>
                  <a:t>Modeled to resemble distribution of real-life problems with non-uniform random generation process based on quadrants in a circle, Euclidean distances, and non-uniform generation of flows.</a:t>
                </a:r>
              </a:p>
              <a:p>
                <a:pPr lvl="1"/>
                <a:r>
                  <a:rPr lang="en-US" dirty="0" smtClean="0"/>
                  <a:t>Tai-b sizes span from n=12-150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078" y="2052918"/>
                <a:ext cx="8946541" cy="4195481"/>
              </a:xfrm>
              <a:blipFill rotWithShape="0">
                <a:blip r:embed="rId2"/>
                <a:stretch>
                  <a:fillRect l="-273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Type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24303"/>
            <a:ext cx="8946541" cy="5423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Instance Type III – Structured, Real-life instances</a:t>
            </a:r>
          </a:p>
          <a:p>
            <a:pPr lvl="1"/>
            <a:r>
              <a:rPr lang="en-US" b="1" dirty="0" smtClean="0"/>
              <a:t>Sparse</a:t>
            </a:r>
            <a:r>
              <a:rPr lang="en-US" dirty="0" smtClean="0"/>
              <a:t>: Flow matrices have many zero entries</a:t>
            </a:r>
          </a:p>
          <a:p>
            <a:pPr lvl="1"/>
            <a:r>
              <a:rPr lang="en-US" b="1" dirty="0" smtClean="0"/>
              <a:t>Structured</a:t>
            </a:r>
            <a:r>
              <a:rPr lang="en-US" dirty="0" smtClean="0"/>
              <a:t>:  Entries in flow matrix are clearly not uniformly distributed and can be found by examining local optima [34]</a:t>
            </a:r>
          </a:p>
          <a:p>
            <a:pPr lvl="1"/>
            <a:r>
              <a:rPr lang="en-US" b="1" dirty="0" smtClean="0"/>
              <a:t>Easier:  </a:t>
            </a:r>
            <a:r>
              <a:rPr lang="en-US" dirty="0" smtClean="0"/>
              <a:t>Smaller sizes coupled with adaptable structure</a:t>
            </a:r>
          </a:p>
          <a:p>
            <a:pPr lvl="1"/>
            <a:r>
              <a:rPr lang="en-US" b="1" dirty="0" smtClean="0"/>
              <a:t>Solved: </a:t>
            </a:r>
            <a:r>
              <a:rPr lang="en-US" dirty="0" smtClean="0"/>
              <a:t>Solved either optimally (</a:t>
            </a:r>
            <a:r>
              <a:rPr lang="en-US" dirty="0" err="1" smtClean="0"/>
              <a:t>Els</a:t>
            </a:r>
            <a:r>
              <a:rPr lang="en-US" dirty="0" smtClean="0"/>
              <a:t>), or pseudo-optimally (</a:t>
            </a:r>
            <a:r>
              <a:rPr lang="en-US" dirty="0" err="1" smtClean="0"/>
              <a:t>Ste</a:t>
            </a:r>
            <a:r>
              <a:rPr lang="en-US" dirty="0" smtClean="0"/>
              <a:t>, Bur)</a:t>
            </a:r>
            <a:endParaRPr lang="en-US" b="1" dirty="0" smtClean="0"/>
          </a:p>
          <a:p>
            <a:pPr lvl="1"/>
            <a:r>
              <a:rPr lang="en-US" dirty="0" smtClean="0"/>
              <a:t>Steinberg’s Problem, </a:t>
            </a:r>
            <a:r>
              <a:rPr lang="en-US" dirty="0" err="1" smtClean="0"/>
              <a:t>Ste</a:t>
            </a:r>
            <a:r>
              <a:rPr lang="en-US" dirty="0" smtClean="0"/>
              <a:t> (1961) – backboard wiring problem, Manhattan and Euclidian distances, </a:t>
            </a:r>
            <a:r>
              <a:rPr lang="en-US" dirty="0" smtClean="0"/>
              <a:t>n=36, flows are number of connections between backboard </a:t>
            </a:r>
            <a:r>
              <a:rPr lang="en-US" dirty="0" err="1" smtClean="0"/>
              <a:t>componants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Elshafei’s</a:t>
            </a:r>
            <a:r>
              <a:rPr lang="en-US" dirty="0" smtClean="0"/>
              <a:t> Problem, </a:t>
            </a:r>
            <a:r>
              <a:rPr lang="en-US" dirty="0" err="1" smtClean="0"/>
              <a:t>Els</a:t>
            </a:r>
            <a:r>
              <a:rPr lang="en-US" dirty="0" smtClean="0"/>
              <a:t> (1977) – hospital placement, minimize total daily user travel distance, Euclidian distance, differing floor penalties, n=19</a:t>
            </a:r>
          </a:p>
          <a:p>
            <a:pPr lvl="1"/>
            <a:r>
              <a:rPr lang="en-US" dirty="0" err="1" smtClean="0"/>
              <a:t>Burkard</a:t>
            </a:r>
            <a:r>
              <a:rPr lang="en-US" dirty="0" smtClean="0"/>
              <a:t> and </a:t>
            </a:r>
            <a:r>
              <a:rPr lang="en-US" dirty="0" err="1" smtClean="0"/>
              <a:t>Offermann’s</a:t>
            </a:r>
            <a:r>
              <a:rPr lang="en-US" dirty="0" smtClean="0"/>
              <a:t> Problems, Bur (1977) – Best Typewriter Keyboard for various languages, flow is frequency of appearance of two letters in given language, key slot distance, n=26</a:t>
            </a:r>
          </a:p>
          <a:p>
            <a:pPr lvl="1"/>
            <a:r>
              <a:rPr lang="en-US" dirty="0" err="1" smtClean="0"/>
              <a:t>Taillard’s</a:t>
            </a:r>
            <a:r>
              <a:rPr lang="en-US" dirty="0" smtClean="0"/>
              <a:t> Density of Grey, Tai-c (1994) – Density of grey (minimize sum of intensities of electrical repulsion forces),  </a:t>
            </a:r>
            <a:r>
              <a:rPr lang="en-US" b="1" dirty="0" smtClean="0"/>
              <a:t>remains unsolved</a:t>
            </a:r>
            <a:r>
              <a:rPr lang="en-US" dirty="0" smtClean="0"/>
              <a:t>, n=256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27" y="1425950"/>
            <a:ext cx="6749574" cy="4778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421"/>
            <a:ext cx="9404723" cy="1400530"/>
          </a:xfrm>
        </p:spPr>
        <p:txBody>
          <a:bodyPr/>
          <a:lstStyle/>
          <a:p>
            <a:r>
              <a:rPr lang="en-US" dirty="0" smtClean="0"/>
              <a:t>Fitness-Distance Correlation Analysis (FDC) [5]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25951"/>
                <a:ext cx="5555848" cy="51282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 smtClean="0"/>
                  <a:t>5000 local optima distance to best-known solution. </a:t>
                </a:r>
              </a:p>
              <a:p>
                <a:r>
                  <a:rPr lang="en-US" sz="1600" b="1" dirty="0" smtClean="0"/>
                  <a:t>Flow/Distance Dominance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= (100*standard deviation/mean), high flow (distance) dominance indicates that a large part of overall flow (distance) is dominated by few items.  </a:t>
                </a:r>
                <a:r>
                  <a:rPr lang="en-US" sz="1600" dirty="0" smtClean="0"/>
                  <a:t>(Relative Standard Dev.)</a:t>
                </a:r>
                <a:endParaRPr lang="en-US" sz="1600" dirty="0" smtClean="0"/>
              </a:p>
              <a:p>
                <a:r>
                  <a:rPr lang="en-US" sz="1600" b="1" dirty="0" smtClean="0"/>
                  <a:t>Distance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local,best</a:t>
                </a:r>
                <a:r>
                  <a:rPr lang="en-US" sz="1600" dirty="0" smtClean="0"/>
                  <a:t>) = Number of locations with different facilities </a:t>
                </a:r>
              </a:p>
              <a:p>
                <a:r>
                  <a:rPr lang="en-US" sz="1600" b="1" dirty="0" smtClean="0"/>
                  <a:t>P</a:t>
                </a:r>
                <a:r>
                  <a:rPr lang="en-US" sz="1600" dirty="0" smtClean="0"/>
                  <a:t> = correlation coefficient, measure of how well correlated a set of data is (how well data fits a linear regression versus the mean), measure of </a:t>
                </a:r>
                <a:r>
                  <a:rPr lang="en-US" sz="1600" dirty="0" err="1" smtClean="0"/>
                  <a:t>structuredness</a:t>
                </a:r>
                <a:r>
                  <a:rPr lang="en-US" sz="1600" dirty="0" smtClean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𝑨𝒗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1600" b="1" dirty="0" smtClean="0"/>
                  <a:t> = </a:t>
                </a:r>
                <a:r>
                  <a:rPr lang="en-US" sz="1600" dirty="0" smtClean="0"/>
                  <a:t>Average distance to best known solution. Measures spread of good solutions over landscape.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1600" dirty="0" smtClean="0">
                    <a:sym typeface="Wingdings" panose="05000000000000000000" pitchFamily="2" charset="2"/>
                  </a:rPr>
                  <a:t>High structure/correlation  Optimal solutions well determine the preferred locations of items.  The more locations for items a solution has in common with an optimal solution, the better the solution is.</a:t>
                </a:r>
              </a:p>
              <a:p>
                <a:r>
                  <a:rPr lang="en-US" sz="1600" dirty="0"/>
                  <a:t>Type I </a:t>
                </a:r>
                <a:r>
                  <a:rPr lang="en-US" sz="1600" dirty="0" err="1"/>
                  <a:t>vs</a:t>
                </a:r>
                <a:r>
                  <a:rPr lang="en-US" sz="1600" dirty="0"/>
                  <a:t> Type II,III,IV:  no structure</a:t>
                </a:r>
                <a:r>
                  <a:rPr lang="en-US" sz="1600" dirty="0" smtClean="0"/>
                  <a:t>, dense, </a:t>
                </a:r>
                <a:r>
                  <a:rPr lang="en-US" sz="1600" dirty="0"/>
                  <a:t>local optima </a:t>
                </a:r>
                <a:r>
                  <a:rPr lang="en-US" sz="1600" dirty="0" smtClean="0"/>
                  <a:t> well dispersed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1600" dirty="0">
                    <a:sym typeface="Wingdings" panose="05000000000000000000" pitchFamily="2" charset="2"/>
                  </a:rPr>
                  <a:t>harder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25951"/>
                <a:ext cx="5555848" cy="5128222"/>
              </a:xfrm>
              <a:blipFill rotWithShape="0">
                <a:blip r:embed="rId3"/>
                <a:stretch>
                  <a:fillRect t="-595" r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4889"/>
            <a:ext cx="9404723" cy="1400530"/>
          </a:xfrm>
        </p:spPr>
        <p:txBody>
          <a:bodyPr/>
          <a:lstStyle/>
          <a:p>
            <a:r>
              <a:rPr lang="en-US" dirty="0" smtClean="0"/>
              <a:t>Fitness-Distance Correlation Analysis (FDC) [5]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636" y="1571682"/>
            <a:ext cx="7543088" cy="52606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995" y="2052917"/>
            <a:ext cx="44856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X-Axis: Distance to closest optimum</a:t>
            </a:r>
          </a:p>
          <a:p>
            <a:r>
              <a:rPr lang="en-US" dirty="0" smtClean="0"/>
              <a:t>Y-Axis: Solution quality (smaller is better)</a:t>
            </a:r>
          </a:p>
          <a:p>
            <a:r>
              <a:rPr lang="en-US" dirty="0" smtClean="0"/>
              <a:t>Upper-Left </a:t>
            </a:r>
            <a:r>
              <a:rPr lang="en-US" dirty="0" smtClean="0">
                <a:sym typeface="Wingdings" panose="05000000000000000000" pitchFamily="2" charset="2"/>
              </a:rPr>
              <a:t> Bottom-Right: Type I, II, III, IV</a:t>
            </a:r>
            <a:endParaRPr lang="en-US" dirty="0" smtClean="0"/>
          </a:p>
          <a:p>
            <a:r>
              <a:rPr lang="en-US" dirty="0" smtClean="0"/>
              <a:t>Type I </a:t>
            </a:r>
            <a:r>
              <a:rPr lang="en-US" dirty="0" err="1" smtClean="0"/>
              <a:t>vs</a:t>
            </a:r>
            <a:r>
              <a:rPr lang="en-US" dirty="0" smtClean="0"/>
              <a:t> Type II,III,IV: nearly no correlation (no structure to exploit), good solutions are spread out much more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Harder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Keyboard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686909"/>
            <a:ext cx="8371764" cy="45694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QWERTY designed to limit speed to mitigate jamming mechanical typewriters</a:t>
            </a:r>
          </a:p>
          <a:p>
            <a:r>
              <a:rPr lang="en-US" dirty="0" smtClean="0"/>
              <a:t>Goal: Find a new layout to minimize total typing effort</a:t>
            </a:r>
          </a:p>
          <a:p>
            <a:r>
              <a:rPr lang="en-US" dirty="0"/>
              <a:t>Motivation – Increase productivity for all typists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more money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rich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retire early</a:t>
            </a:r>
            <a:endParaRPr lang="en-US" dirty="0" smtClean="0"/>
          </a:p>
          <a:p>
            <a:r>
              <a:rPr lang="en-US" dirty="0" smtClean="0"/>
              <a:t>Problem Components</a:t>
            </a:r>
          </a:p>
          <a:p>
            <a:pPr lvl="1"/>
            <a:r>
              <a:rPr lang="en-US" b="1" dirty="0" smtClean="0"/>
              <a:t>Problem Size:</a:t>
            </a:r>
            <a:r>
              <a:rPr lang="en-US" dirty="0" smtClean="0"/>
              <a:t>  </a:t>
            </a:r>
            <a:r>
              <a:rPr lang="en-US" b="1" dirty="0" smtClean="0"/>
              <a:t>n</a:t>
            </a:r>
            <a:r>
              <a:rPr lang="en-US" dirty="0" smtClean="0"/>
              <a:t>  = # keys = # </a:t>
            </a:r>
            <a:r>
              <a:rPr lang="en-US" dirty="0" err="1" smtClean="0"/>
              <a:t>keyslots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Assign </a:t>
            </a:r>
            <a:r>
              <a:rPr lang="en-US" b="1" dirty="0" smtClean="0"/>
              <a:t>n</a:t>
            </a:r>
            <a:r>
              <a:rPr lang="en-US" dirty="0" smtClean="0"/>
              <a:t> Keys (the item) to </a:t>
            </a:r>
            <a:r>
              <a:rPr lang="en-US" b="1" dirty="0" smtClean="0"/>
              <a:t>n </a:t>
            </a:r>
            <a:r>
              <a:rPr lang="en-US" dirty="0" smtClean="0"/>
              <a:t>Key Slots (the location).</a:t>
            </a:r>
          </a:p>
          <a:p>
            <a:pPr lvl="1"/>
            <a:r>
              <a:rPr lang="en-US" b="1" dirty="0" smtClean="0"/>
              <a:t>Distance Matrix (D)</a:t>
            </a:r>
            <a:r>
              <a:rPr lang="en-US" dirty="0" smtClean="0"/>
              <a:t>: Distance between every pair of key slots (Symmetrical)</a:t>
            </a:r>
          </a:p>
          <a:p>
            <a:pPr lvl="1"/>
            <a:r>
              <a:rPr lang="en-US" b="1" dirty="0" smtClean="0"/>
              <a:t>Flow Matrix: (F)</a:t>
            </a:r>
            <a:r>
              <a:rPr lang="en-US" dirty="0" smtClean="0"/>
              <a:t> Amount of </a:t>
            </a:r>
            <a:r>
              <a:rPr lang="en-US" b="1" i="1" dirty="0" smtClean="0"/>
              <a:t>movement</a:t>
            </a:r>
            <a:r>
              <a:rPr lang="en-US" dirty="0" smtClean="0"/>
              <a:t> between every pair of keys. (How to calculate?)</a:t>
            </a:r>
          </a:p>
          <a:p>
            <a:pPr lvl="1"/>
            <a:r>
              <a:rPr lang="en-US" b="1" dirty="0" smtClean="0"/>
              <a:t>A Solution (p):</a:t>
            </a:r>
            <a:r>
              <a:rPr lang="en-US" dirty="0" smtClean="0"/>
              <a:t>  A permutation or one-to-one mapping between all keys to slots.</a:t>
            </a:r>
          </a:p>
          <a:p>
            <a:pPr lvl="1"/>
            <a:r>
              <a:rPr lang="en-US" b="1" dirty="0" smtClean="0"/>
              <a:t>Solution quality</a:t>
            </a:r>
            <a:r>
              <a:rPr lang="en-US" dirty="0" smtClean="0"/>
              <a:t>:  Objective function: solution </a:t>
            </a:r>
            <a:r>
              <a:rPr lang="en-US" dirty="0" smtClean="0">
                <a:sym typeface="Wingdings" panose="05000000000000000000" pitchFamily="2" charset="2"/>
              </a:rPr>
              <a:t> total cost or flow*distance</a:t>
            </a:r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n! permutations or solutions.</a:t>
            </a:r>
          </a:p>
          <a:p>
            <a:pPr lvl="1"/>
            <a:r>
              <a:rPr lang="en-US" dirty="0" smtClean="0"/>
              <a:t>Find best solution that minimizes objective function. </a:t>
            </a:r>
          </a:p>
          <a:p>
            <a:pPr lvl="1"/>
            <a:r>
              <a:rPr lang="en-US" dirty="0" smtClean="0"/>
              <a:t>Infeasible to evaluate every permutation for large values of n (&gt;25). </a:t>
            </a:r>
          </a:p>
          <a:p>
            <a:pPr lvl="1"/>
            <a:r>
              <a:rPr lang="en-US" dirty="0" smtClean="0"/>
              <a:t>Can find good solutions without iterating through every one?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7617"/>
            <a:ext cx="9404723" cy="140053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752201"/>
                  </p:ext>
                </p:extLst>
              </p:nvPr>
            </p:nvGraphicFramePr>
            <p:xfrm>
              <a:off x="607657" y="1146793"/>
              <a:ext cx="10929165" cy="557784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494466"/>
                    <a:gridCol w="4435268"/>
                    <a:gridCol w="399943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Type 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Type II, III, IV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Description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Uniformly random flows</a:t>
                          </a:r>
                          <a:r>
                            <a:rPr lang="en-US" sz="1400" baseline="0" dirty="0" smtClean="0"/>
                            <a:t>, distances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Real-life</a:t>
                          </a:r>
                          <a:r>
                            <a:rPr lang="en-US" sz="1400" baseline="0" dirty="0" smtClean="0"/>
                            <a:t> or non-uniformly random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Observed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Complexity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Hardest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Simpler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Layout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Dense,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dispersed</a:t>
                          </a:r>
                          <a:r>
                            <a:rPr lang="en-US" sz="1400" baseline="0" dirty="0" smtClean="0"/>
                            <a:t> local optima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Sparser, </a:t>
                          </a:r>
                          <a:r>
                            <a:rPr lang="en-US" sz="1400" baseline="0" dirty="0" smtClean="0"/>
                            <a:t>High Distance Dominance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40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Correlation/Structure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None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Well-defined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Analysis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 structure to</a:t>
                          </a:r>
                          <a:r>
                            <a:rPr lang="en-US" sz="1400" baseline="0" dirty="0" smtClean="0"/>
                            <a:t> exploit – relying on adaptive memory techniques to exploit structure will only misguide search/waste time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aseline="0" dirty="0" smtClean="0"/>
                            <a:t>Beneficial to rely on adaptive memory techniques to guide the solution to favorable areas, confidently disregard large portions of landscape, and speedup search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Well</a:t>
                          </a:r>
                          <a:r>
                            <a:rPr lang="en-US" sz="1400" baseline="0" dirty="0" smtClean="0"/>
                            <a:t>-Suited </a:t>
                          </a:r>
                          <a:r>
                            <a:rPr lang="en-US" sz="1400" baseline="0" dirty="0" err="1" smtClean="0"/>
                            <a:t>Metaheuristics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Improvement, Hybrid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Constructive, Hybrid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Good examples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Tabu</a:t>
                          </a:r>
                          <a:r>
                            <a:rPr lang="en-US" sz="1400" dirty="0" smtClean="0"/>
                            <a:t> Search, Simulated Annealing, Guided Local </a:t>
                          </a:r>
                          <a:r>
                            <a:rPr lang="en-US" sz="1400" dirty="0" err="1" smtClean="0"/>
                            <a:t>Seach</a:t>
                          </a:r>
                          <a:r>
                            <a:rPr lang="en-US" sz="1400" dirty="0" smtClean="0"/>
                            <a:t>, Iterated</a:t>
                          </a:r>
                          <a:r>
                            <a:rPr lang="en-US" sz="1400" baseline="0" dirty="0" smtClean="0"/>
                            <a:t> Local Search, Variable Neighborhood Search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Ant Colony,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 Genetic Algorithm, Scatter Search, GRASP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Best examples (Hybrids)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Iterated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baseline="0" dirty="0" err="1" smtClean="0"/>
                            <a:t>Tabu</a:t>
                          </a:r>
                          <a:r>
                            <a:rPr lang="en-US" sz="1400" baseline="0" dirty="0" smtClean="0"/>
                            <a:t> Search (TS with perturbations for more exploration)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Genetic Algorithm + First-Exchange</a:t>
                          </a:r>
                          <a:r>
                            <a:rPr lang="en-US" sz="1400" baseline="0" dirty="0" smtClean="0"/>
                            <a:t> LS (for quick cruder local searches)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Why?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Improvement</a:t>
                          </a:r>
                          <a:r>
                            <a:rPr lang="en-US" sz="1400" baseline="0" dirty="0" smtClean="0"/>
                            <a:t> tries to relatively blindly search everywhere by  keeping a history of recently seen swaps/positions/solutions and </a:t>
                          </a:r>
                          <a:r>
                            <a:rPr lang="en-US" sz="1400" b="1" baseline="0" dirty="0" smtClean="0"/>
                            <a:t>avoid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baseline="0" dirty="0" smtClean="0"/>
                            <a:t>them in the continuing search (example: </a:t>
                          </a:r>
                          <a:r>
                            <a:rPr lang="en-US" sz="1400" baseline="0" dirty="0" err="1" smtClean="0"/>
                            <a:t>tabu</a:t>
                          </a:r>
                          <a:r>
                            <a:rPr lang="en-US" sz="1400" baseline="0" dirty="0" smtClean="0"/>
                            <a:t> list).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Constructive</a:t>
                          </a:r>
                          <a:r>
                            <a:rPr lang="en-US" sz="1400" baseline="0" dirty="0" smtClean="0"/>
                            <a:t> use adaptive memories and may adapt probabilities to </a:t>
                          </a:r>
                          <a:r>
                            <a:rPr lang="en-US" sz="1400" b="1" baseline="0" dirty="0" smtClean="0"/>
                            <a:t>capture</a:t>
                          </a:r>
                          <a:r>
                            <a:rPr lang="en-US" sz="1400" baseline="0" dirty="0" smtClean="0"/>
                            <a:t> good facility/location positions to actively construct solutions according to probabilities (example: Pheromones)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752201"/>
                  </p:ext>
                </p:extLst>
              </p:nvPr>
            </p:nvGraphicFramePr>
            <p:xfrm>
              <a:off x="607657" y="1146793"/>
              <a:ext cx="10929165" cy="557784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494466"/>
                    <a:gridCol w="4435268"/>
                    <a:gridCol w="399943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Type 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Type II, III, IV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Description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Uniformly random flows</a:t>
                          </a:r>
                          <a:r>
                            <a:rPr lang="en-US" sz="1400" baseline="0" dirty="0" smtClean="0"/>
                            <a:t>, distances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Real-life</a:t>
                          </a:r>
                          <a:r>
                            <a:rPr lang="en-US" sz="1400" baseline="0" dirty="0" smtClean="0"/>
                            <a:t> or non-uniformly random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Observed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Complexity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Hardest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Simpler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Layout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Dense,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dispersed</a:t>
                          </a:r>
                          <a:r>
                            <a:rPr lang="en-US" sz="1400" baseline="0" dirty="0" smtClean="0"/>
                            <a:t> local optima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3476" t="-303279" r="-152" b="-11180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Correlation/Structure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None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Well-defined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Analysis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No structure to</a:t>
                          </a:r>
                          <a:r>
                            <a:rPr lang="en-US" sz="1400" baseline="0" dirty="0" smtClean="0"/>
                            <a:t> exploit – relying on adaptive memory techniques to exploit structure will only misguide search/waste time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aseline="0" dirty="0" smtClean="0"/>
                            <a:t>Beneficial to rely on adaptive memory techniques to guide the solution to favorable areas, confidently disregard large portions of landscape, and speedup search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Well</a:t>
                          </a:r>
                          <a:r>
                            <a:rPr lang="en-US" sz="1400" baseline="0" dirty="0" smtClean="0"/>
                            <a:t>-Suited </a:t>
                          </a:r>
                          <a:r>
                            <a:rPr lang="en-US" sz="1400" baseline="0" dirty="0" err="1" smtClean="0"/>
                            <a:t>Metaheuristics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Improvement, Hybrid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Constructive, Hybrid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Good examples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Tabu</a:t>
                          </a:r>
                          <a:r>
                            <a:rPr lang="en-US" sz="1400" dirty="0" smtClean="0"/>
                            <a:t> Search, Simulated Annealing, Guided Local </a:t>
                          </a:r>
                          <a:r>
                            <a:rPr lang="en-US" sz="1400" dirty="0" err="1" smtClean="0"/>
                            <a:t>Seach</a:t>
                          </a:r>
                          <a:r>
                            <a:rPr lang="en-US" sz="1400" dirty="0" smtClean="0"/>
                            <a:t>, Iterated</a:t>
                          </a:r>
                          <a:r>
                            <a:rPr lang="en-US" sz="1400" baseline="0" dirty="0" smtClean="0"/>
                            <a:t> Local Search, Variable Neighborhood Search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Ant Colony,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 Genetic Algorithm, Scatter Search, GRASP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Best examples (Hybrids)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Iterated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baseline="0" dirty="0" err="1" smtClean="0"/>
                            <a:t>Tabu</a:t>
                          </a:r>
                          <a:r>
                            <a:rPr lang="en-US" sz="1400" baseline="0" dirty="0" smtClean="0"/>
                            <a:t> Search (TS with perturbations for more exploration)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Genetic Algorithm + First-Exchange</a:t>
                          </a:r>
                          <a:r>
                            <a:rPr lang="en-US" sz="1400" baseline="0" dirty="0" smtClean="0"/>
                            <a:t> LS (for quick cruder local searches)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11582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Why?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Improvement</a:t>
                          </a:r>
                          <a:r>
                            <a:rPr lang="en-US" sz="1400" baseline="0" dirty="0" smtClean="0"/>
                            <a:t> tries to relatively blindly search everywhere by  keeping a history of recently seen swaps/positions/solutions and </a:t>
                          </a:r>
                          <a:r>
                            <a:rPr lang="en-US" sz="1400" b="1" baseline="0" dirty="0" smtClean="0"/>
                            <a:t>avoid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baseline="0" dirty="0" smtClean="0"/>
                            <a:t>them in the continuing search (example: </a:t>
                          </a:r>
                          <a:r>
                            <a:rPr lang="en-US" sz="1400" baseline="0" dirty="0" err="1" smtClean="0"/>
                            <a:t>tabu</a:t>
                          </a:r>
                          <a:r>
                            <a:rPr lang="en-US" sz="1400" baseline="0" dirty="0" smtClean="0"/>
                            <a:t> list).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Constructive</a:t>
                          </a:r>
                          <a:r>
                            <a:rPr lang="en-US" sz="1400" baseline="0" dirty="0" smtClean="0"/>
                            <a:t> use adaptive memories and may adapt probabilities to </a:t>
                          </a:r>
                          <a:r>
                            <a:rPr lang="en-US" sz="1400" b="1" baseline="0" dirty="0" smtClean="0"/>
                            <a:t>capture</a:t>
                          </a:r>
                          <a:r>
                            <a:rPr lang="en-US" sz="1400" baseline="0" dirty="0" smtClean="0"/>
                            <a:t> good facility/location positions to actively construct solutions according to probabilities (example: Pheromones)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 (TS)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Robust </a:t>
            </a:r>
            <a:r>
              <a:rPr lang="en-US" dirty="0" err="1" smtClean="0"/>
              <a:t>Tabu</a:t>
            </a:r>
            <a:r>
              <a:rPr lang="en-US" dirty="0" smtClean="0"/>
              <a:t> Search (</a:t>
            </a:r>
            <a:r>
              <a:rPr lang="en-US" dirty="0" err="1" smtClean="0"/>
              <a:t>RoTS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Iterated </a:t>
            </a:r>
            <a:r>
              <a:rPr lang="en-US" dirty="0" err="1" smtClean="0"/>
              <a:t>Tabu</a:t>
            </a:r>
            <a:r>
              <a:rPr lang="en-US" dirty="0" smtClean="0"/>
              <a:t> Search (ITS) (Best </a:t>
            </a:r>
            <a:r>
              <a:rPr lang="en-US" dirty="0"/>
              <a:t>for Type I)</a:t>
            </a:r>
            <a:endParaRPr lang="en-US" dirty="0" smtClean="0"/>
          </a:p>
          <a:p>
            <a:r>
              <a:rPr lang="en-US" dirty="0" smtClean="0"/>
              <a:t>Genetic Algorithm (GA)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GA + </a:t>
            </a:r>
            <a:r>
              <a:rPr lang="en-US" dirty="0" err="1" smtClean="0"/>
              <a:t>RoTS</a:t>
            </a:r>
            <a:r>
              <a:rPr lang="en-US" dirty="0" smtClean="0"/>
              <a:t> (Best for Type II)</a:t>
            </a:r>
          </a:p>
          <a:p>
            <a:pPr lvl="1"/>
            <a:r>
              <a:rPr lang="en-US" dirty="0" smtClean="0"/>
              <a:t>GA + Fast Local Descent (Best for Type IV)</a:t>
            </a:r>
          </a:p>
          <a:p>
            <a:r>
              <a:rPr lang="en-US" dirty="0" smtClean="0"/>
              <a:t>My Approach: Modification of Guided Local Search (GLS)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4926" y="1367327"/>
                <a:ext cx="8946541" cy="520438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Improvement Meta-heuristic stemming from theoretical considerations (not nature based)</a:t>
                </a:r>
              </a:p>
              <a:p>
                <a:r>
                  <a:rPr lang="en-US" dirty="0" smtClean="0"/>
                  <a:t>Well-fit for Type I instances (uniformly random distances, flows)</a:t>
                </a:r>
              </a:p>
              <a:p>
                <a:r>
                  <a:rPr lang="en-US" dirty="0" smtClean="0"/>
                  <a:t>Process</a:t>
                </a:r>
              </a:p>
              <a:p>
                <a:pPr lvl="1"/>
                <a:r>
                  <a:rPr lang="en-US" dirty="0" smtClean="0"/>
                  <a:t>Start with initial solution</a:t>
                </a:r>
              </a:p>
              <a:p>
                <a:pPr lvl="1"/>
                <a:r>
                  <a:rPr lang="en-US" dirty="0" smtClean="0"/>
                  <a:t>Record swaps and forbid them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iterations.</a:t>
                </a:r>
              </a:p>
              <a:p>
                <a:pPr lvl="1"/>
                <a:r>
                  <a:rPr lang="en-US" dirty="0" smtClean="0"/>
                  <a:t>At </a:t>
                </a:r>
                <a:r>
                  <a:rPr lang="en-US" dirty="0"/>
                  <a:t>each iteration </a:t>
                </a:r>
                <a:r>
                  <a:rPr lang="en-US" dirty="0" smtClean="0"/>
                  <a:t>find </a:t>
                </a:r>
                <a:r>
                  <a:rPr lang="en-US" dirty="0"/>
                  <a:t>and </a:t>
                </a:r>
                <a:r>
                  <a:rPr lang="en-US" dirty="0" smtClean="0"/>
                  <a:t>take </a:t>
                </a:r>
                <a:r>
                  <a:rPr lang="en-US" dirty="0"/>
                  <a:t>the single best move in </a:t>
                </a:r>
                <a:r>
                  <a:rPr lang="en-US" dirty="0" smtClean="0"/>
                  <a:t>current local </a:t>
                </a:r>
                <a:r>
                  <a:rPr lang="en-US" dirty="0"/>
                  <a:t>neighborhood that is not forbidden or satisfies some aspiration criteria such as improving the best-known solution seen thus far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Features</a:t>
                </a:r>
              </a:p>
              <a:p>
                <a:pPr lvl="1"/>
                <a:r>
                  <a:rPr lang="en-US" b="1" dirty="0" smtClean="0"/>
                  <a:t>Traverse past local optima</a:t>
                </a:r>
                <a:r>
                  <a:rPr lang="en-US" dirty="0" smtClean="0"/>
                  <a:t>: accepts best of non-forbidden solutions.</a:t>
                </a:r>
              </a:p>
              <a:p>
                <a:pPr lvl="1"/>
                <a:r>
                  <a:rPr lang="en-US" b="1" dirty="0" smtClean="0"/>
                  <a:t>Limited Exploration</a:t>
                </a:r>
                <a:r>
                  <a:rPr lang="en-US" dirty="0" smtClean="0"/>
                  <a:t>: Recording swaps and limiting the local neighborhood to non-recently visited swaps/solutions</a:t>
                </a:r>
              </a:p>
              <a:p>
                <a:r>
                  <a:rPr lang="en-US" dirty="0" smtClean="0"/>
                  <a:t>Weakness [6]</a:t>
                </a:r>
              </a:p>
              <a:p>
                <a:pPr lvl="1"/>
                <a:r>
                  <a:rPr lang="en-US" dirty="0" smtClean="0"/>
                  <a:t>Perhaps too exploitive/intensive/exhaustive, without enough exploration/diversification</a:t>
                </a:r>
              </a:p>
              <a:p>
                <a:pPr lvl="1"/>
                <a:r>
                  <a:rPr lang="en-US" dirty="0" smtClean="0"/>
                  <a:t>Succumbs to larger cycling (repeated sequences in search configurations)</a:t>
                </a:r>
              </a:p>
              <a:p>
                <a:pPr lvl="1"/>
                <a:r>
                  <a:rPr lang="en-US" dirty="0" smtClean="0"/>
                  <a:t>Weak in escaping </a:t>
                </a:r>
                <a:r>
                  <a:rPr lang="en-US" b="1" dirty="0" smtClean="0"/>
                  <a:t>basins of attractions</a:t>
                </a:r>
                <a:r>
                  <a:rPr lang="en-US" dirty="0" smtClean="0"/>
                  <a:t> (big sinkholes).</a:t>
                </a:r>
              </a:p>
              <a:p>
                <a:pPr lvl="1"/>
                <a:r>
                  <a:rPr lang="en-US" dirty="0" smtClean="0"/>
                  <a:t>Confined search trajectory (chaos attractors)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926" y="1367327"/>
                <a:ext cx="8946541" cy="5204389"/>
              </a:xfrm>
              <a:blipFill rotWithShape="0">
                <a:blip r:embed="rId2"/>
                <a:stretch>
                  <a:fillRect l="-136" t="-1288" r="-136" b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645" y="4621408"/>
            <a:ext cx="2419929" cy="21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</a:t>
            </a:r>
            <a:r>
              <a:rPr lang="en-US" dirty="0" err="1" smtClean="0"/>
              <a:t>Tabu</a:t>
            </a:r>
            <a:r>
              <a:rPr lang="en-US" dirty="0" smtClean="0"/>
              <a:t> Search (</a:t>
            </a:r>
            <a:r>
              <a:rPr lang="en-US" dirty="0" err="1" smtClean="0"/>
              <a:t>RoTS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01510"/>
                <a:ext cx="8946541" cy="52300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Tabu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recorded in a matrix instead of list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lookups.</a:t>
                </a:r>
              </a:p>
              <a:p>
                <a:pPr lvl="1"/>
                <a:r>
                  <a:rPr lang="en-US" dirty="0" smtClean="0"/>
                  <a:t>Each entry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records the iteration number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is strictly forbidden</a:t>
                </a:r>
              </a:p>
              <a:p>
                <a:pPr lvl="1"/>
                <a:r>
                  <a:rPr lang="en-US" b="1" dirty="0" smtClean="0"/>
                  <a:t>Dynamic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Tabu</a:t>
                </a:r>
                <a:r>
                  <a:rPr lang="en-US" dirty="0" smtClean="0"/>
                  <a:t>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(changed every iteration)</a:t>
                </a:r>
              </a:p>
              <a:p>
                <a:r>
                  <a:rPr lang="en-US" dirty="0" smtClean="0"/>
                  <a:t>2 Aspiration Criterion</a:t>
                </a:r>
              </a:p>
              <a:p>
                <a:pPr lvl="1"/>
                <a:r>
                  <a:rPr lang="en-US" b="1" dirty="0" smtClean="0"/>
                  <a:t>Global Best</a:t>
                </a:r>
                <a:r>
                  <a:rPr lang="en-US" dirty="0" smtClean="0"/>
                  <a:t> - Ignore forbidden status if it results in a best-seen solution</a:t>
                </a:r>
              </a:p>
              <a:p>
                <a:pPr lvl="1"/>
                <a:r>
                  <a:rPr lang="en-US" b="1" dirty="0" smtClean="0"/>
                  <a:t>Iteration Constrained</a:t>
                </a:r>
                <a:r>
                  <a:rPr lang="en-US" dirty="0" smtClean="0"/>
                  <a:t> – Force a swap if not used in past </a:t>
                </a:r>
                <a:r>
                  <a:rPr lang="en-US" b="1" dirty="0" smtClean="0"/>
                  <a:t>static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iterations (chosen a-priori)</a:t>
                </a:r>
              </a:p>
              <a:p>
                <a:r>
                  <a:rPr lang="en-US" dirty="0" smtClean="0"/>
                  <a:t>Observations</a:t>
                </a:r>
              </a:p>
              <a:p>
                <a:pPr lvl="1"/>
                <a:r>
                  <a:rPr lang="en-US" b="1" dirty="0" smtClean="0"/>
                  <a:t>Simple</a:t>
                </a:r>
                <a:r>
                  <a:rPr lang="en-US" dirty="0" smtClean="0"/>
                  <a:t>: Implemented in a page of code</a:t>
                </a:r>
                <a:endParaRPr lang="en-US" b="1" dirty="0" smtClean="0"/>
              </a:p>
              <a:p>
                <a:pPr lvl="1"/>
                <a:r>
                  <a:rPr lang="en-US" b="1" dirty="0" smtClean="0"/>
                  <a:t>Useful: </a:t>
                </a:r>
                <a:r>
                  <a:rPr lang="en-US" dirty="0" smtClean="0"/>
                  <a:t>Prevalent in many state of the art hybrids as the local search used (short runs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common), </a:t>
                </a:r>
                <a:r>
                  <a:rPr lang="en-US" dirty="0" err="1" smtClean="0"/>
                  <a:t>ACO+RoTS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GA+RoTS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ILS+RoTS</a:t>
                </a:r>
                <a:r>
                  <a:rPr lang="en-US" dirty="0" smtClean="0"/>
                  <a:t>=ITS</a:t>
                </a:r>
              </a:p>
              <a:p>
                <a:pPr lvl="1"/>
                <a:r>
                  <a:rPr lang="en-US" b="1" dirty="0" smtClean="0"/>
                  <a:t>Accurate:</a:t>
                </a:r>
                <a:r>
                  <a:rPr lang="en-US" dirty="0" smtClean="0"/>
                  <a:t> Finds pseudo-optimal </a:t>
                </a:r>
                <a:r>
                  <a:rPr lang="en-US" dirty="0"/>
                  <a:t>solutions for most small and medium-sized problems of up to </a:t>
                </a:r>
                <a:r>
                  <a:rPr lang="en-US" dirty="0" smtClean="0"/>
                  <a:t>n=64</a:t>
                </a:r>
              </a:p>
              <a:p>
                <a:pPr lvl="1"/>
                <a:r>
                  <a:rPr lang="en-US" b="1" dirty="0" smtClean="0"/>
                  <a:t>More Exploratory</a:t>
                </a:r>
                <a:r>
                  <a:rPr lang="en-US" dirty="0" smtClean="0"/>
                  <a:t>: Use of iteration constrained aspiration criterion, escape basins of attractions, mitigate cycling</a:t>
                </a:r>
              </a:p>
              <a:p>
                <a:pPr lvl="1"/>
                <a:r>
                  <a:rPr lang="en-US" b="1" dirty="0" smtClean="0"/>
                  <a:t>Results</a:t>
                </a:r>
                <a:r>
                  <a:rPr lang="en-US" dirty="0" smtClean="0"/>
                  <a:t>: Best-known </a:t>
                </a:r>
                <a:r>
                  <a:rPr lang="en-US" dirty="0"/>
                  <a:t>values for </a:t>
                </a:r>
                <a:r>
                  <a:rPr lang="en-US" dirty="0" smtClean="0"/>
                  <a:t>Tai80b</a:t>
                </a:r>
                <a:r>
                  <a:rPr lang="en-US" dirty="0"/>
                  <a:t>, Tai100b, Sko72, Sko90 </a:t>
                </a:r>
                <a:r>
                  <a:rPr lang="en-US" dirty="0" smtClean="0"/>
                  <a:t>(Types II, IV)</a:t>
                </a:r>
                <a:endParaRPr lang="en-US" b="1" dirty="0" smtClean="0"/>
              </a:p>
              <a:p>
                <a:pPr lvl="1"/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01510"/>
                <a:ext cx="8946541" cy="5230026"/>
              </a:xfrm>
              <a:blipFill rotWithShape="0">
                <a:blip r:embed="rId2"/>
                <a:stretch>
                  <a:fillRect l="-272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</a:t>
            </a:r>
            <a:r>
              <a:rPr lang="en-US" dirty="0" err="1" smtClean="0"/>
              <a:t>Tabu</a:t>
            </a:r>
            <a:r>
              <a:rPr lang="en-US" dirty="0" smtClean="0"/>
              <a:t> Search (ITS)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92964"/>
                <a:ext cx="10467694" cy="520439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Short runs of modified </a:t>
                </a:r>
                <a:r>
                  <a:rPr lang="en-US" dirty="0" err="1" smtClean="0"/>
                  <a:t>RoTS’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RoTS’</a:t>
                </a:r>
                <a:r>
                  <a:rPr lang="en-US" dirty="0" smtClean="0"/>
                  <a:t>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on Type I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on Type II, III, IV</a:t>
                </a:r>
              </a:p>
              <a:p>
                <a:pPr lvl="1"/>
                <a:r>
                  <a:rPr lang="en-US" dirty="0" err="1" smtClean="0"/>
                  <a:t>RoTS’</a:t>
                </a:r>
                <a:r>
                  <a:rPr lang="en-US" dirty="0" smtClean="0"/>
                  <a:t> modified to halve </a:t>
                </a:r>
                <a:r>
                  <a:rPr lang="en-US" dirty="0" err="1" smtClean="0"/>
                  <a:t>tabu</a:t>
                </a:r>
                <a:r>
                  <a:rPr lang="en-US" dirty="0" smtClean="0"/>
                  <a:t> matrix on global best, periodic steepest descent, randomly ignoring </a:t>
                </a:r>
                <a:r>
                  <a:rPr lang="en-US" dirty="0" err="1" smtClean="0"/>
                  <a:t>tabu</a:t>
                </a:r>
                <a:r>
                  <a:rPr lang="en-US" dirty="0" smtClean="0"/>
                  <a:t> status, cycling </a:t>
                </a:r>
                <a:r>
                  <a:rPr lang="en-US" dirty="0" err="1" smtClean="0"/>
                  <a:t>tabu</a:t>
                </a:r>
                <a:r>
                  <a:rPr lang="en-US" dirty="0" smtClean="0"/>
                  <a:t> length instead of randomizing.</a:t>
                </a:r>
              </a:p>
              <a:p>
                <a:r>
                  <a:rPr lang="en-US" dirty="0" smtClean="0"/>
                  <a:t>Increasingly perturb or mutate in between each </a:t>
                </a:r>
                <a:r>
                  <a:rPr lang="en-US" dirty="0" err="1" smtClean="0"/>
                  <a:t>RoTS</a:t>
                </a:r>
                <a:r>
                  <a:rPr lang="en-US" dirty="0" smtClean="0"/>
                  <a:t> run using pair-wise swaps.  </a:t>
                </a:r>
              </a:p>
              <a:p>
                <a:pPr lvl="1"/>
                <a:r>
                  <a:rPr lang="en-US" dirty="0" smtClean="0"/>
                  <a:t>Small perturbation: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r>
                  <a:rPr lang="en-US" dirty="0" smtClean="0"/>
                  <a:t>swap (2,3)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(3, 7).</a:t>
                </a:r>
              </a:p>
              <a:p>
                <a:pPr lvl="1"/>
                <a:r>
                  <a:rPr lang="en-US" b="0" dirty="0"/>
                  <a:t>L</a:t>
                </a:r>
                <a:r>
                  <a:rPr lang="en-US" b="0" dirty="0" smtClean="0"/>
                  <a:t>arge perturbation: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: swap (5,1),(1,3),(3,8),(8,7),(7,12),(12,6),(6,4)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cycles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],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on new global best found</a:t>
                </a:r>
              </a:p>
              <a:p>
                <a:r>
                  <a:rPr lang="en-US" dirty="0" smtClean="0"/>
                  <a:t>Observations</a:t>
                </a:r>
              </a:p>
              <a:p>
                <a:pPr lvl="1"/>
                <a:r>
                  <a:rPr lang="en-US" b="1" dirty="0" smtClean="0"/>
                  <a:t>Vastly more exploratory</a:t>
                </a:r>
                <a:r>
                  <a:rPr lang="en-US" dirty="0" smtClean="0"/>
                  <a:t>:  Smart perturbing samples more areas of the search space</a:t>
                </a:r>
              </a:p>
              <a:p>
                <a:pPr lvl="1"/>
                <a:r>
                  <a:rPr lang="en-US" b="1" dirty="0" smtClean="0"/>
                  <a:t>Combats chaos attractors</a:t>
                </a:r>
                <a:r>
                  <a:rPr lang="en-US" dirty="0" smtClean="0"/>
                  <a:t>:  Escapes basins of attractions and chaos attractors well</a:t>
                </a:r>
              </a:p>
              <a:p>
                <a:pPr lvl="1"/>
                <a:r>
                  <a:rPr lang="en-US" b="1" dirty="0" smtClean="0"/>
                  <a:t>Results</a:t>
                </a:r>
                <a:r>
                  <a:rPr lang="en-US" dirty="0" smtClean="0"/>
                  <a:t>: Outperforms (speed, solution quality) other </a:t>
                </a:r>
                <a:r>
                  <a:rPr lang="en-US" dirty="0" err="1" smtClean="0"/>
                  <a:t>tabu</a:t>
                </a:r>
                <a:r>
                  <a:rPr lang="en-US" dirty="0" smtClean="0"/>
                  <a:t> searches, best-known solutions on tai50a</a:t>
                </a:r>
                <a:r>
                  <a:rPr lang="en-US" dirty="0"/>
                  <a:t>, tai80a, and tai100a</a:t>
                </a:r>
                <a:r>
                  <a:rPr lang="en-US" dirty="0" smtClean="0"/>
                  <a:t> (hardest Type I)</a:t>
                </a:r>
              </a:p>
              <a:p>
                <a:pPr lvl="1"/>
                <a:r>
                  <a:rPr lang="en-US" dirty="0" smtClean="0"/>
                  <a:t>It seems an improvement algorithm able to handle large Type I instances is able to excel on all other types if more exploration and less intensification is done, perhaps through parameter changes.  The reverse is not true for constructive algorithms. 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92964"/>
                <a:ext cx="10467694" cy="5204390"/>
              </a:xfrm>
              <a:blipFill rotWithShape="0">
                <a:blip r:embed="rId2"/>
                <a:stretch>
                  <a:fillRect l="-233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-106784"/>
            <a:ext cx="9404723" cy="1400530"/>
          </a:xfrm>
        </p:spPr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675119"/>
                <a:ext cx="10924895" cy="624270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Constructive Meta-heuristic inspired from natural selection, evolution, survival of the fittest.  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)-</a:t>
                </a:r>
                <a:r>
                  <a:rPr lang="en-US" dirty="0" smtClean="0"/>
                  <a:t>GA</a:t>
                </a:r>
              </a:p>
              <a:p>
                <a:pPr lvl="1"/>
                <a:r>
                  <a:rPr lang="en-US" dirty="0" smtClean="0"/>
                  <a:t>Seed pool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solutions (using other algorithms or randomly)</a:t>
                </a:r>
              </a:p>
              <a:p>
                <a:pPr lvl="1"/>
                <a:r>
                  <a:rPr lang="en-US" dirty="0" smtClean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pairs of parents according to their relative fitness</a:t>
                </a:r>
              </a:p>
              <a:p>
                <a:pPr lvl="1"/>
                <a:r>
                  <a:rPr lang="en-US" dirty="0" smtClean="0"/>
                  <a:t>Crossover each pair to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offspring.</a:t>
                </a:r>
              </a:p>
              <a:p>
                <a:pPr lvl="1"/>
                <a:r>
                  <a:rPr lang="en-US" b="1" dirty="0" smtClean="0"/>
                  <a:t>(Optional: Apply local search)</a:t>
                </a:r>
                <a:r>
                  <a:rPr lang="en-US" dirty="0" smtClean="0"/>
                  <a:t>, Mutate offspring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and add back to pool: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Cull poor solutions: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until termination criterion met</a:t>
                </a:r>
              </a:p>
              <a:p>
                <a:r>
                  <a:rPr lang="en-US" dirty="0" smtClean="0"/>
                  <a:t>Features</a:t>
                </a:r>
              </a:p>
              <a:p>
                <a:pPr lvl="1"/>
                <a:r>
                  <a:rPr lang="en-US" dirty="0" smtClean="0"/>
                  <a:t>Culling should encourage niching and diversification (not just remove worst)</a:t>
                </a:r>
              </a:p>
              <a:p>
                <a:pPr lvl="1"/>
                <a:r>
                  <a:rPr lang="en-US" dirty="0" smtClean="0"/>
                  <a:t>Population contains increasingly best local optima (hopefully diverse also) </a:t>
                </a:r>
              </a:p>
              <a:p>
                <a:pPr lvl="2"/>
                <a:r>
                  <a:rPr lang="en-US" dirty="0" smtClean="0"/>
                  <a:t>Good features of parents are preserved if the offspring survives until the next generation.</a:t>
                </a:r>
              </a:p>
              <a:p>
                <a:pPr lvl="1"/>
                <a:r>
                  <a:rPr lang="en-US" b="1" dirty="0" smtClean="0"/>
                  <a:t>Adaptive Memory</a:t>
                </a:r>
                <a:r>
                  <a:rPr lang="en-US" dirty="0" smtClean="0"/>
                  <a:t>:  Memory in the form of a pool of good solutions. </a:t>
                </a:r>
                <a:endParaRPr lang="en-US" b="1" dirty="0" smtClean="0"/>
              </a:p>
              <a:p>
                <a:pPr lvl="1"/>
                <a:r>
                  <a:rPr lang="en-US" b="1" dirty="0" smtClean="0"/>
                  <a:t>Weak Exploitation</a:t>
                </a:r>
                <a:r>
                  <a:rPr lang="en-US" dirty="0" smtClean="0"/>
                  <a:t>: Crossover exploits favorable features in parents (hops around local optima)</a:t>
                </a:r>
              </a:p>
              <a:p>
                <a:pPr lvl="1"/>
                <a:r>
                  <a:rPr lang="en-US" b="1" dirty="0" smtClean="0"/>
                  <a:t>Exploration</a:t>
                </a:r>
                <a:r>
                  <a:rPr lang="en-US" dirty="0" smtClean="0"/>
                  <a:t>: Mutation creates random diversity in the population.</a:t>
                </a:r>
              </a:p>
              <a:p>
                <a:r>
                  <a:rPr lang="en-US" dirty="0" smtClean="0"/>
                  <a:t>Weakness</a:t>
                </a:r>
              </a:p>
              <a:p>
                <a:pPr lvl="1"/>
                <a:r>
                  <a:rPr lang="en-US" b="1" dirty="0" smtClean="0"/>
                  <a:t>Lacks local </a:t>
                </a:r>
                <a:r>
                  <a:rPr lang="en-US" b="1" dirty="0" smtClean="0"/>
                  <a:t>exploitation</a:t>
                </a:r>
                <a:r>
                  <a:rPr lang="en-US" dirty="0" smtClean="0"/>
                  <a:t>: Crossover is a weak exploitation/weak exploration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offset by using local optimization (LS)</a:t>
                </a:r>
              </a:p>
              <a:p>
                <a:pPr lvl="1"/>
                <a:r>
                  <a:rPr lang="en-US" b="1" dirty="0" smtClean="0"/>
                  <a:t>Slow</a:t>
                </a:r>
                <a:r>
                  <a:rPr lang="en-US" dirty="0" smtClean="0"/>
                  <a:t>: To be viable it needs a large pool, but </a:t>
                </a:r>
                <a:r>
                  <a:rPr lang="en-US" dirty="0" smtClean="0"/>
                  <a:t>running time is very high [16]</a:t>
                </a:r>
                <a:endParaRPr lang="en-US" dirty="0" smtClean="0"/>
              </a:p>
              <a:p>
                <a:pPr lvl="1"/>
                <a:r>
                  <a:rPr lang="en-US" b="1" dirty="0" smtClean="0"/>
                  <a:t>Accurate/Reliable on structured instances: </a:t>
                </a:r>
                <a:r>
                  <a:rPr lang="en-US" dirty="0" smtClean="0"/>
                  <a:t>Will find and exploit the structure of instances </a:t>
                </a:r>
                <a:r>
                  <a:rPr lang="en-US" dirty="0" smtClean="0"/>
                  <a:t>if there is one.</a:t>
                </a:r>
                <a:r>
                  <a:rPr lang="en-US" dirty="0" smtClean="0"/>
                  <a:t> [16]</a:t>
                </a:r>
                <a:endParaRPr lang="en-US" dirty="0" smtClean="0"/>
              </a:p>
              <a:p>
                <a:pPr lvl="1"/>
                <a:r>
                  <a:rPr lang="en-US" b="1" dirty="0" smtClean="0"/>
                  <a:t>Poor on unstructured instances: </a:t>
                </a:r>
                <a:r>
                  <a:rPr lang="en-US" dirty="0" smtClean="0"/>
                  <a:t> The essence of GA operates on the notion that good solutions lead to the best solution.</a:t>
                </a:r>
                <a:endParaRPr lang="en-US" b="1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675119"/>
                <a:ext cx="10924895" cy="6242703"/>
              </a:xfrm>
              <a:blipFill rotWithShape="0">
                <a:blip r:embed="rId2"/>
                <a:stretch>
                  <a:fillRect l="-56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11403459" cy="1400530"/>
              </a:xfrm>
            </p:spPr>
            <p:txBody>
              <a:bodyPr/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+2)-</a:t>
                </a:r>
                <a:r>
                  <a:rPr lang="en-US" dirty="0" err="1" smtClean="0"/>
                  <a:t>GA+RoTS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GA+FastDescent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11403459" cy="1400530"/>
              </a:xfrm>
              <a:blipFill rotWithShape="0">
                <a:blip r:embed="rId2"/>
                <a:stretch>
                  <a:fillRect l="-2084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9810" y="1309434"/>
                <a:ext cx="10536060" cy="537337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Pure genetic approach (without local search) performs very badly [14].</a:t>
                </a:r>
              </a:p>
              <a:p>
                <a:r>
                  <a:rPr lang="en-US" dirty="0" err="1" smtClean="0"/>
                  <a:t>GA+RoTS</a:t>
                </a:r>
                <a:r>
                  <a:rPr lang="en-US" dirty="0" smtClean="0"/>
                  <a:t>:  Short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runs of </a:t>
                </a:r>
                <a:r>
                  <a:rPr lang="en-US" dirty="0" err="1" smtClean="0"/>
                  <a:t>RoTS</a:t>
                </a:r>
                <a:r>
                  <a:rPr lang="en-US" dirty="0" smtClean="0"/>
                  <a:t> as local optimization procedure.</a:t>
                </a:r>
              </a:p>
              <a:p>
                <a:r>
                  <a:rPr lang="en-US" dirty="0" err="1" smtClean="0"/>
                  <a:t>GA+FastDescent</a:t>
                </a:r>
                <a:r>
                  <a:rPr lang="en-US" dirty="0" smtClean="0"/>
                  <a:t>: 2 runs of a </a:t>
                </a:r>
                <a:r>
                  <a:rPr lang="en-US" dirty="0" err="1" smtClean="0"/>
                  <a:t>FastDescent</a:t>
                </a:r>
                <a:r>
                  <a:rPr lang="en-US" dirty="0" smtClean="0"/>
                  <a:t> local search</a:t>
                </a:r>
              </a:p>
              <a:p>
                <a:pPr lvl="1"/>
                <a:r>
                  <a:rPr lang="en-US" dirty="0" err="1" smtClean="0"/>
                  <a:t>FastDescent</a:t>
                </a:r>
                <a:r>
                  <a:rPr lang="en-US" dirty="0" smtClean="0"/>
                  <a:t>: Iterate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indices and swap every time improvement occurs.</a:t>
                </a:r>
              </a:p>
              <a:p>
                <a:r>
                  <a:rPr lang="en-US" b="1" dirty="0" smtClean="0"/>
                  <a:t>Initial population</a:t>
                </a:r>
                <a:r>
                  <a:rPr lang="en-US" dirty="0" smtClean="0"/>
                  <a:t>: seeded with local optima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𝑅𝑜𝑇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Population size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= min(100,2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Parent Selection</a:t>
                </a:r>
                <a:r>
                  <a:rPr lang="en-US" dirty="0" smtClean="0"/>
                  <a:t>: Skewed probability of selecting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worst: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b="1" dirty="0" smtClean="0"/>
                  <a:t>Crossover</a:t>
                </a:r>
                <a:r>
                  <a:rPr lang="en-US" dirty="0" smtClean="0"/>
                  <a:t>:  Special crossover designed for permutations [16]</a:t>
                </a:r>
                <a:endParaRPr lang="en-US" b="1" dirty="0" smtClean="0"/>
              </a:p>
              <a:p>
                <a:r>
                  <a:rPr lang="en-US" b="1" dirty="0" smtClean="0"/>
                  <a:t>Culling</a:t>
                </a:r>
                <a:r>
                  <a:rPr lang="en-US" dirty="0" smtClean="0"/>
                  <a:t>:  Removes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worst solutions       </a:t>
                </a:r>
                <a:r>
                  <a:rPr lang="en-US" b="1" dirty="0" smtClean="0"/>
                  <a:t>Mutation</a:t>
                </a:r>
                <a:r>
                  <a:rPr lang="en-US" dirty="0" smtClean="0"/>
                  <a:t>: None</a:t>
                </a:r>
              </a:p>
              <a:p>
                <a:r>
                  <a:rPr lang="en-US" b="1" dirty="0" smtClean="0"/>
                  <a:t>Observations</a:t>
                </a:r>
              </a:p>
              <a:p>
                <a:pPr lvl="1"/>
                <a:r>
                  <a:rPr lang="en-US" dirty="0" smtClean="0"/>
                  <a:t>Both excel at hardest of the structured instances: Types II, III, IV.</a:t>
                </a:r>
              </a:p>
              <a:p>
                <a:pPr lvl="1"/>
                <a:r>
                  <a:rPr lang="en-US" b="1" dirty="0" err="1" smtClean="0"/>
                  <a:t>GA+RoTS</a:t>
                </a:r>
                <a:r>
                  <a:rPr lang="en-US" dirty="0" smtClean="0"/>
                  <a:t>: beats </a:t>
                </a:r>
                <a:r>
                  <a:rPr lang="en-US" dirty="0" err="1" smtClean="0"/>
                  <a:t>RoTS</a:t>
                </a:r>
                <a:r>
                  <a:rPr lang="en-US" dirty="0" smtClean="0"/>
                  <a:t> at 6 largest Sko100, Wil100 (Type II) instances finding </a:t>
                </a:r>
                <a:r>
                  <a:rPr lang="en-US" dirty="0" smtClean="0"/>
                  <a:t>new best-known </a:t>
                </a:r>
                <a:r>
                  <a:rPr lang="en-US" dirty="0" smtClean="0"/>
                  <a:t>values.</a:t>
                </a:r>
              </a:p>
              <a:p>
                <a:pPr lvl="1"/>
                <a:r>
                  <a:rPr lang="en-US" b="1" dirty="0" err="1" smtClean="0"/>
                  <a:t>GA+FastDescent</a:t>
                </a:r>
                <a:r>
                  <a:rPr lang="en-US" dirty="0" smtClean="0"/>
                  <a:t>: beats </a:t>
                </a:r>
                <a:r>
                  <a:rPr lang="en-US" dirty="0" err="1" smtClean="0"/>
                  <a:t>RoTS</a:t>
                </a:r>
                <a:r>
                  <a:rPr lang="en-US" dirty="0" smtClean="0"/>
                  <a:t> at largest tai150b (Type IV) instance </a:t>
                </a:r>
                <a:r>
                  <a:rPr lang="en-US" dirty="0" smtClean="0"/>
                  <a:t>finding new best-known </a:t>
                </a:r>
                <a:r>
                  <a:rPr lang="en-US" dirty="0" smtClean="0"/>
                  <a:t>value.</a:t>
                </a:r>
              </a:p>
              <a:p>
                <a:pPr lvl="1"/>
                <a:r>
                  <a:rPr lang="en-US" dirty="0" smtClean="0"/>
                  <a:t>Both perform poorly on the unstructured Type I instance.  Perhaps longer </a:t>
                </a:r>
                <a:r>
                  <a:rPr lang="en-US" dirty="0" err="1" smtClean="0"/>
                  <a:t>RoTS</a:t>
                </a:r>
                <a:r>
                  <a:rPr lang="en-US" dirty="0" smtClean="0"/>
                  <a:t> runs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should be explored.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9810" y="1309434"/>
                <a:ext cx="10536060" cy="5373377"/>
              </a:xfrm>
              <a:blipFill rotWithShape="0">
                <a:blip r:embed="rId3"/>
                <a:stretch>
                  <a:fillRect l="-58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50123"/>
              </p:ext>
            </p:extLst>
          </p:nvPr>
        </p:nvGraphicFramePr>
        <p:xfrm>
          <a:off x="8720905" y="3157930"/>
          <a:ext cx="3091792" cy="18185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86474"/>
                <a:gridCol w="386474"/>
                <a:gridCol w="386474"/>
                <a:gridCol w="386474"/>
                <a:gridCol w="386474"/>
                <a:gridCol w="386474"/>
                <a:gridCol w="386474"/>
                <a:gridCol w="386474"/>
              </a:tblGrid>
              <a:tr h="363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371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  <a:endParaRPr lang="en-US"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3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637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8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796"/>
            <a:ext cx="9404723" cy="1400530"/>
          </a:xfrm>
        </p:spPr>
        <p:txBody>
          <a:bodyPr/>
          <a:lstStyle/>
          <a:p>
            <a:r>
              <a:rPr lang="en-US" dirty="0" smtClean="0"/>
              <a:t>Guided Local Search (GLS)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3416"/>
            <a:ext cx="10087427" cy="56621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Improvement Meta-heuristic.   Also known as Dynamic Local Search</a:t>
            </a:r>
          </a:p>
          <a:p>
            <a:r>
              <a:rPr lang="en-US" dirty="0" smtClean="0"/>
              <a:t>Traverses past local optima by operating on a pliable solution landscape defined by an augmented objective function (objective function + penalties).</a:t>
            </a:r>
          </a:p>
          <a:p>
            <a:r>
              <a:rPr lang="en-US" dirty="0" smtClean="0"/>
              <a:t>Continue steepest descent forever, but when at local optima apply penalties to features thus modifying augmented objective function.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Too much augmentation </a:t>
            </a:r>
            <a:r>
              <a:rPr lang="en-US" dirty="0" smtClean="0">
                <a:sym typeface="Wingdings" panose="05000000000000000000" pitchFamily="2" charset="2"/>
              </a:rPr>
              <a:t> permanently deformed landscape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Needs stronger form of exploration.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My approach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Explore evaporation schemes to gradually reform landscape to original objective function landscape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Encourage exploration by inclusion of iteration constrained aspiration criterion (see </a:t>
            </a:r>
            <a:r>
              <a:rPr lang="en-US" dirty="0" err="1" smtClean="0">
                <a:sym typeface="Wingdings" panose="05000000000000000000" pitchFamily="2" charset="2"/>
              </a:rPr>
              <a:t>RoTS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/>
              <a:t>Introduction </a:t>
            </a:r>
            <a:r>
              <a:rPr lang="en-US" dirty="0"/>
              <a:t>of an intensification policy based on periodic executions of a steepest-descent search on the original objective function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Contribution</a:t>
            </a:r>
          </a:p>
          <a:p>
            <a:pPr lvl="1"/>
            <a:r>
              <a:rPr lang="en-US" dirty="0"/>
              <a:t>Robust extensions to the guided local search that may be applied to other combinatorial optimization </a:t>
            </a:r>
            <a:r>
              <a:rPr lang="en-US" dirty="0" smtClean="0"/>
              <a:t>problems </a:t>
            </a:r>
          </a:p>
          <a:p>
            <a:pPr lvl="1"/>
            <a:r>
              <a:rPr lang="en-US" dirty="0" smtClean="0"/>
              <a:t>Innovative </a:t>
            </a:r>
            <a:r>
              <a:rPr lang="en-US" dirty="0"/>
              <a:t>and competitive new approach for the QAP.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0236"/>
            <a:ext cx="10087427" cy="5230026"/>
          </a:xfrm>
        </p:spPr>
        <p:txBody>
          <a:bodyPr>
            <a:normAutofit/>
          </a:bodyPr>
          <a:lstStyle/>
          <a:p>
            <a:r>
              <a:rPr lang="en-US" dirty="0" smtClean="0"/>
              <a:t>Quadratic Assignment Problem (QAP) is one of the hardest NP-Hard combinatorial optimization problems pertaining to assigning facilities to locations to minimize total distance*flow.  </a:t>
            </a:r>
          </a:p>
          <a:p>
            <a:r>
              <a:rPr lang="en-US" dirty="0" smtClean="0"/>
              <a:t>Applied to archeology</a:t>
            </a:r>
            <a:r>
              <a:rPr lang="en-US" dirty="0"/>
              <a:t>, chemistry, communications, economics especially in location problem including hospital planning, forest management, circuit </a:t>
            </a:r>
            <a:r>
              <a:rPr lang="en-US" dirty="0" smtClean="0"/>
              <a:t>layout.</a:t>
            </a:r>
          </a:p>
          <a:p>
            <a:r>
              <a:rPr lang="en-US" dirty="0" smtClean="0"/>
              <a:t>Meta-heuristics perform best due to relaxing quality demands.</a:t>
            </a:r>
          </a:p>
          <a:p>
            <a:r>
              <a:rPr lang="en-US" dirty="0" smtClean="0"/>
              <a:t>Excellent benchmarks at QAP can be divided into the hardest unstructured (Type I) </a:t>
            </a:r>
            <a:r>
              <a:rPr lang="en-US" dirty="0" err="1" smtClean="0"/>
              <a:t>vs</a:t>
            </a:r>
            <a:r>
              <a:rPr lang="en-US" dirty="0" smtClean="0"/>
              <a:t> structured (Type II, III, IV)</a:t>
            </a:r>
          </a:p>
          <a:p>
            <a:r>
              <a:rPr lang="en-US" dirty="0" smtClean="0"/>
              <a:t>Improvement algorithms (</a:t>
            </a:r>
            <a:r>
              <a:rPr lang="en-US" dirty="0" err="1" smtClean="0"/>
              <a:t>RoTS</a:t>
            </a:r>
            <a:r>
              <a:rPr lang="en-US" dirty="0" smtClean="0"/>
              <a:t>, ITS) is best on unstructured, while constructive algorithms is best on structured.</a:t>
            </a:r>
          </a:p>
          <a:p>
            <a:r>
              <a:rPr lang="en-US" b="1" dirty="0" smtClean="0"/>
              <a:t>My approach</a:t>
            </a:r>
            <a:r>
              <a:rPr lang="en-US" dirty="0" smtClean="0"/>
              <a:t>:  Modify Guided Local Search with evaporation/exploration mechanisms</a:t>
            </a:r>
          </a:p>
          <a:p>
            <a:r>
              <a:rPr lang="en-US" dirty="0" smtClean="0"/>
              <a:t>Questions?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-34962"/>
            <a:ext cx="9404723" cy="140053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72" y="656122"/>
            <a:ext cx="11954320" cy="41954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</a:t>
            </a:r>
            <a:r>
              <a:rPr lang="en-US" sz="900" dirty="0" smtClean="0"/>
              <a:t>]  E</a:t>
            </a:r>
            <a:r>
              <a:rPr lang="en-US" sz="900" dirty="0"/>
              <a:t>. M. </a:t>
            </a:r>
            <a:r>
              <a:rPr lang="en-US" sz="900" dirty="0" err="1"/>
              <a:t>Loiola</a:t>
            </a:r>
            <a:r>
              <a:rPr lang="en-US" sz="900" dirty="0"/>
              <a:t>, N. M. M. de Abreu, P. O. </a:t>
            </a:r>
            <a:r>
              <a:rPr lang="en-US" sz="900" dirty="0" err="1"/>
              <a:t>Boaventura-Netto</a:t>
            </a:r>
            <a:r>
              <a:rPr lang="en-US" sz="900" dirty="0"/>
              <a:t>, P. Hahn, and T. </a:t>
            </a:r>
            <a:r>
              <a:rPr lang="en-US" sz="900" dirty="0" err="1"/>
              <a:t>Querido</a:t>
            </a:r>
            <a:r>
              <a:rPr lang="en-US" sz="900" dirty="0"/>
              <a:t>, “A survey for the quadratic assignment problem,” European Journal of Operational Research, vol. 176, no. 2, pp. 657–690, Jan. 2007.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</a:t>
            </a:r>
            <a:r>
              <a:rPr lang="en-US" sz="900" dirty="0" smtClean="0"/>
              <a:t>]  P</a:t>
            </a:r>
            <a:r>
              <a:rPr lang="en-US" sz="900" dirty="0"/>
              <a:t>. M. </a:t>
            </a:r>
            <a:r>
              <a:rPr lang="en-US" sz="900" dirty="0" err="1"/>
              <a:t>Pardalos</a:t>
            </a:r>
            <a:r>
              <a:rPr lang="en-US" sz="900" dirty="0"/>
              <a:t>, F. </a:t>
            </a:r>
            <a:r>
              <a:rPr lang="en-US" sz="900" dirty="0" err="1"/>
              <a:t>Rendl</a:t>
            </a:r>
            <a:r>
              <a:rPr lang="en-US" sz="900" dirty="0"/>
              <a:t>, and H. </a:t>
            </a:r>
            <a:r>
              <a:rPr lang="en-US" sz="900" dirty="0" err="1"/>
              <a:t>Wolkowicz</a:t>
            </a:r>
            <a:r>
              <a:rPr lang="en-US" sz="900" dirty="0"/>
              <a:t>, “The quadratic assignment problem: A survey and recent developments,” in Proceedings of the DIMACS Workshop on Quadratic Assignment Problems, 1994, vol. 16.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[3</a:t>
            </a:r>
            <a:r>
              <a:rPr lang="en-US" sz="900" dirty="0" smtClean="0"/>
              <a:t>]  T</a:t>
            </a:r>
            <a:r>
              <a:rPr lang="en-US" sz="900" dirty="0"/>
              <a:t>. </a:t>
            </a:r>
            <a:r>
              <a:rPr lang="en-US" sz="900" dirty="0" err="1"/>
              <a:t>Stützle</a:t>
            </a:r>
            <a:r>
              <a:rPr lang="en-US" sz="900" dirty="0"/>
              <a:t> and M. </a:t>
            </a:r>
            <a:r>
              <a:rPr lang="en-US" sz="900" dirty="0" err="1"/>
              <a:t>Dorigo</a:t>
            </a:r>
            <a:r>
              <a:rPr lang="en-US" sz="900" dirty="0"/>
              <a:t>, “Local search and </a:t>
            </a:r>
            <a:r>
              <a:rPr lang="en-US" sz="900" dirty="0" err="1"/>
              <a:t>metaheuristics</a:t>
            </a:r>
            <a:r>
              <a:rPr lang="en-US" sz="900" dirty="0"/>
              <a:t> for the quadratic assignment problem,” 2001.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[4</a:t>
            </a:r>
            <a:r>
              <a:rPr lang="en-US" sz="900" dirty="0" smtClean="0"/>
              <a:t>]  E</a:t>
            </a:r>
            <a:r>
              <a:rPr lang="en-US" sz="900" dirty="0"/>
              <a:t>. </a:t>
            </a:r>
            <a:r>
              <a:rPr lang="en-US" sz="900" dirty="0" err="1"/>
              <a:t>Taillard</a:t>
            </a:r>
            <a:r>
              <a:rPr lang="en-US" sz="900" dirty="0"/>
              <a:t>, “Robust </a:t>
            </a:r>
            <a:r>
              <a:rPr lang="en-US" sz="900" dirty="0" err="1"/>
              <a:t>tabu</a:t>
            </a:r>
            <a:r>
              <a:rPr lang="en-US" sz="900" dirty="0"/>
              <a:t> search for the quadratic assignment problem,” Parallel computing, vol. 17, pp. 443–455, 1991.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[5</a:t>
            </a:r>
            <a:r>
              <a:rPr lang="en-US" sz="900" dirty="0" smtClean="0"/>
              <a:t>]  T</a:t>
            </a:r>
            <a:r>
              <a:rPr lang="en-US" sz="900" dirty="0"/>
              <a:t>. </a:t>
            </a:r>
            <a:r>
              <a:rPr lang="en-US" sz="900" dirty="0" err="1"/>
              <a:t>Stützle</a:t>
            </a:r>
            <a:r>
              <a:rPr lang="en-US" sz="900" dirty="0"/>
              <a:t>, “MAX-MIN ant system for quadratic assignment problems,” 1997.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[6</a:t>
            </a:r>
            <a:r>
              <a:rPr lang="en-US" sz="900" dirty="0" smtClean="0"/>
              <a:t>]  A</a:t>
            </a:r>
            <a:r>
              <a:rPr lang="en-US" sz="900" dirty="0"/>
              <a:t>. </a:t>
            </a:r>
            <a:r>
              <a:rPr lang="en-US" sz="900" dirty="0" err="1"/>
              <a:t>Misevicius</a:t>
            </a:r>
            <a:r>
              <a:rPr lang="en-US" sz="900" dirty="0"/>
              <a:t>, A. </a:t>
            </a:r>
            <a:r>
              <a:rPr lang="en-US" sz="900" dirty="0" err="1"/>
              <a:t>Lenkevicius</a:t>
            </a:r>
            <a:r>
              <a:rPr lang="en-US" sz="900" dirty="0"/>
              <a:t>, and D. </a:t>
            </a:r>
            <a:r>
              <a:rPr lang="en-US" sz="900" dirty="0" err="1"/>
              <a:t>Rubliauskas</a:t>
            </a:r>
            <a:r>
              <a:rPr lang="en-US" sz="900" dirty="0"/>
              <a:t>, “An implementation of the iterated </a:t>
            </a:r>
            <a:r>
              <a:rPr lang="en-US" sz="900" dirty="0" err="1"/>
              <a:t>tabu</a:t>
            </a:r>
            <a:r>
              <a:rPr lang="en-US" sz="900" dirty="0"/>
              <a:t> search algorithm for the quadratic assignment problem,” OR Spectrum, vol. 34, no. 3, pp. 665–690, 2012.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[7</a:t>
            </a:r>
            <a:r>
              <a:rPr lang="en-US" sz="900" dirty="0" smtClean="0"/>
              <a:t>]  C</a:t>
            </a:r>
            <a:r>
              <a:rPr lang="en-US" sz="900" dirty="0"/>
              <a:t>. Commander, “A survey of the quadratic assignment problem, with applications,” University of Florida, 2005.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[8</a:t>
            </a:r>
            <a:r>
              <a:rPr lang="en-US" sz="900" dirty="0" smtClean="0"/>
              <a:t>]  M</a:t>
            </a:r>
            <a:r>
              <a:rPr lang="en-US" sz="900" dirty="0"/>
              <a:t>. </a:t>
            </a:r>
            <a:r>
              <a:rPr lang="en-US" sz="900" dirty="0" err="1"/>
              <a:t>Bayat</a:t>
            </a:r>
            <a:r>
              <a:rPr lang="en-US" sz="900" dirty="0"/>
              <a:t> and M. </a:t>
            </a:r>
            <a:r>
              <a:rPr lang="en-US" sz="900" dirty="0" err="1"/>
              <a:t>Sedghi</a:t>
            </a:r>
            <a:r>
              <a:rPr lang="en-US" sz="900" dirty="0"/>
              <a:t>, “Quadratic Assignment Problem,” in Facility Location - Concepts, Models, Algorithms and Case Studies, R. </a:t>
            </a:r>
            <a:r>
              <a:rPr lang="en-US" sz="900" dirty="0" err="1"/>
              <a:t>Zanjirani</a:t>
            </a:r>
            <a:r>
              <a:rPr lang="en-US" sz="900" dirty="0"/>
              <a:t> </a:t>
            </a:r>
            <a:r>
              <a:rPr lang="en-US" sz="900" dirty="0" err="1"/>
              <a:t>Farahani</a:t>
            </a:r>
            <a:r>
              <a:rPr lang="en-US" sz="900" dirty="0"/>
              <a:t> and M. </a:t>
            </a:r>
            <a:r>
              <a:rPr lang="en-US" sz="900" dirty="0" err="1"/>
              <a:t>Hekmatfar</a:t>
            </a:r>
            <a:r>
              <a:rPr lang="en-US" sz="900" dirty="0"/>
              <a:t>, Eds. Heidelberg: </a:t>
            </a:r>
            <a:r>
              <a:rPr lang="en-US" sz="900" dirty="0" err="1"/>
              <a:t>Physica-Verlag</a:t>
            </a:r>
            <a:r>
              <a:rPr lang="en-US" sz="900" dirty="0"/>
              <a:t> HD, 2009, pp. 111–143.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[9</a:t>
            </a:r>
            <a:r>
              <a:rPr lang="en-US" sz="900" dirty="0" smtClean="0"/>
              <a:t>]  S</a:t>
            </a:r>
            <a:r>
              <a:rPr lang="en-US" sz="900" dirty="0"/>
              <a:t>. Amin, “Simulated jumping,” Annals of Operations Research, vol. 86, pp. 23–38, 1999.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[10</a:t>
            </a:r>
            <a:r>
              <a:rPr lang="en-US" sz="900" dirty="0" smtClean="0"/>
              <a:t>]  R</a:t>
            </a:r>
            <a:r>
              <a:rPr lang="en-US" sz="900" dirty="0"/>
              <a:t>. </a:t>
            </a:r>
            <a:r>
              <a:rPr lang="en-US" sz="900" dirty="0" err="1"/>
              <a:t>Burkard</a:t>
            </a:r>
            <a:r>
              <a:rPr lang="en-US" sz="900" dirty="0"/>
              <a:t> and F. </a:t>
            </a:r>
            <a:r>
              <a:rPr lang="en-US" sz="900" dirty="0" err="1"/>
              <a:t>Rendl</a:t>
            </a:r>
            <a:r>
              <a:rPr lang="en-US" sz="900" dirty="0"/>
              <a:t>, “A thermodynamically motivated simulation procedure for combinatorial optimization problems,” European Journal of Operational Research, vol. 17, no. June 1983, pp. 169–174, 1984.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[11</a:t>
            </a:r>
            <a:r>
              <a:rPr lang="en-US" sz="900" dirty="0" smtClean="0"/>
              <a:t>]  U</a:t>
            </a:r>
            <a:r>
              <a:rPr lang="en-US" sz="900" dirty="0"/>
              <a:t>. W. </a:t>
            </a:r>
            <a:r>
              <a:rPr lang="en-US" sz="900" dirty="0" err="1"/>
              <a:t>Thonemann</a:t>
            </a:r>
            <a:r>
              <a:rPr lang="en-US" sz="900" dirty="0"/>
              <a:t>, “Finding improved simulated annealing schedules with genetic programming,” IEEE Congress on Evolutionary Computation (CEC), vol. 1, no. 1, pp. 391–395, 1994.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[12</a:t>
            </a:r>
            <a:r>
              <a:rPr lang="en-US" sz="900" dirty="0" smtClean="0"/>
              <a:t>]  A</a:t>
            </a:r>
            <a:r>
              <a:rPr lang="en-US" sz="900" dirty="0"/>
              <a:t>. </a:t>
            </a:r>
            <a:r>
              <a:rPr lang="en-US" sz="900" dirty="0" err="1"/>
              <a:t>Misevicius</a:t>
            </a:r>
            <a:r>
              <a:rPr lang="en-US" sz="900" dirty="0"/>
              <a:t>, “A modified simulated annealing algorithm for the quadratic assignment problem,” </a:t>
            </a:r>
            <a:r>
              <a:rPr lang="en-US" sz="900" dirty="0" err="1"/>
              <a:t>Informatica</a:t>
            </a:r>
            <a:r>
              <a:rPr lang="en-US" sz="900" dirty="0"/>
              <a:t>, vol. 14, no. 4, pp. 497–514, 2003.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[13</a:t>
            </a:r>
            <a:r>
              <a:rPr lang="en-US" sz="900" dirty="0" smtClean="0"/>
              <a:t>]  V</a:t>
            </a:r>
            <a:r>
              <a:rPr lang="en-US" sz="900" dirty="0"/>
              <a:t>. </a:t>
            </a:r>
            <a:r>
              <a:rPr lang="en-US" sz="900" dirty="0" err="1"/>
              <a:t>Nissen</a:t>
            </a:r>
            <a:r>
              <a:rPr lang="en-US" sz="900" dirty="0"/>
              <a:t>, “Solving the quadratic assignment problem with clues from nature,” IEEE Transactions on Neural Networks, vol. 5, no. 1, pp. 66–72, 1994.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[14</a:t>
            </a:r>
            <a:r>
              <a:rPr lang="en-US" sz="900" dirty="0" smtClean="0"/>
              <a:t>]  C</a:t>
            </a:r>
            <a:r>
              <a:rPr lang="en-US" sz="900" dirty="0"/>
              <a:t>. </a:t>
            </a:r>
            <a:r>
              <a:rPr lang="en-US" sz="900" dirty="0" err="1"/>
              <a:t>Fleurent</a:t>
            </a:r>
            <a:r>
              <a:rPr lang="en-US" sz="900" dirty="0"/>
              <a:t> and J. </a:t>
            </a:r>
            <a:r>
              <a:rPr lang="en-US" sz="900" dirty="0" err="1"/>
              <a:t>Ferland</a:t>
            </a:r>
            <a:r>
              <a:rPr lang="en-US" sz="900" dirty="0"/>
              <a:t>, “Genetic hybrids for the quadratic assignment problem,” in DIMACS Series in Mathematics and Theoretical Computer Science, American Mathematical Society, 1994, pp. 173–187.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[15</a:t>
            </a:r>
            <a:r>
              <a:rPr lang="en-US" sz="900" dirty="0" smtClean="0"/>
              <a:t>]  T</a:t>
            </a:r>
            <a:r>
              <a:rPr lang="en-US" sz="900" dirty="0"/>
              <a:t>. </a:t>
            </a:r>
            <a:r>
              <a:rPr lang="en-US" sz="900" dirty="0" err="1"/>
              <a:t>Ostrowski</a:t>
            </a:r>
            <a:r>
              <a:rPr lang="en-US" sz="900" dirty="0"/>
              <a:t> and V. T. </a:t>
            </a:r>
            <a:r>
              <a:rPr lang="en-US" sz="900" dirty="0" err="1"/>
              <a:t>Ruoppila</a:t>
            </a:r>
            <a:r>
              <a:rPr lang="en-US" sz="900" dirty="0"/>
              <a:t>, “Genetic annealing search for index assignment in vector quantization,” Pattern Recognition Letters, vol. 18, no. 4, pp. 311–318, Apr. 1997.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[16</a:t>
            </a:r>
            <a:r>
              <a:rPr lang="en-US" sz="900" dirty="0" smtClean="0"/>
              <a:t>]  E</a:t>
            </a:r>
            <a:r>
              <a:rPr lang="en-US" sz="900" dirty="0"/>
              <a:t>. </a:t>
            </a:r>
            <a:r>
              <a:rPr lang="en-US" sz="900" dirty="0" err="1"/>
              <a:t>Taillard</a:t>
            </a:r>
            <a:r>
              <a:rPr lang="en-US" sz="900" dirty="0"/>
              <a:t> and L. Gambardella, “Adaptive memories for the quadratic assignment problem,” 1997.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[17</a:t>
            </a:r>
            <a:r>
              <a:rPr lang="en-US" sz="900" dirty="0" smtClean="0"/>
              <a:t>]  A</a:t>
            </a:r>
            <a:r>
              <a:rPr lang="en-US" sz="900" dirty="0"/>
              <a:t>. </a:t>
            </a:r>
            <a:r>
              <a:rPr lang="en-US" sz="900" dirty="0" err="1"/>
              <a:t>Misevicius</a:t>
            </a:r>
            <a:r>
              <a:rPr lang="en-US" sz="900" dirty="0"/>
              <a:t>, “An improved hybrid genetic algorithm: new results for the quadratic assignment problem,” Knowledge-Based Systems, vol. 17, no. 2–4, pp. 65–73, May 2004.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[18</a:t>
            </a:r>
            <a:r>
              <a:rPr lang="en-US" sz="900" dirty="0" smtClean="0"/>
              <a:t>]  T</a:t>
            </a:r>
            <a:r>
              <a:rPr lang="en-US" sz="900" dirty="0"/>
              <a:t>. </a:t>
            </a:r>
            <a:r>
              <a:rPr lang="en-US" sz="900" dirty="0" err="1"/>
              <a:t>Mautor</a:t>
            </a:r>
            <a:r>
              <a:rPr lang="en-US" sz="900" dirty="0"/>
              <a:t>, P. </a:t>
            </a:r>
            <a:r>
              <a:rPr lang="en-US" sz="900" dirty="0" err="1"/>
              <a:t>Michelon</a:t>
            </a:r>
            <a:r>
              <a:rPr lang="en-US" sz="900" dirty="0"/>
              <a:t>, and A. Tavares, “A scatter search based approach for the quadratic assignment problem,” IEEE Transactions on Evolutionary Computation, pp. 165–169, 1997.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[19</a:t>
            </a:r>
            <a:r>
              <a:rPr lang="en-US" sz="900" dirty="0" smtClean="0"/>
              <a:t>]  T</a:t>
            </a:r>
            <a:r>
              <a:rPr lang="en-US" sz="900" dirty="0"/>
              <a:t>. </a:t>
            </a:r>
            <a:r>
              <a:rPr lang="en-US" sz="900" dirty="0" err="1"/>
              <a:t>Stützle</a:t>
            </a:r>
            <a:r>
              <a:rPr lang="en-US" sz="900" dirty="0"/>
              <a:t> and M. </a:t>
            </a:r>
            <a:r>
              <a:rPr lang="en-US" sz="900" dirty="0" err="1"/>
              <a:t>Dorigo</a:t>
            </a:r>
            <a:r>
              <a:rPr lang="en-US" sz="900" dirty="0"/>
              <a:t>, “ACO algorithms for the quadratic assignment problem,” New ideas in optimization, pp. 33–50, 1999.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[20</a:t>
            </a:r>
            <a:r>
              <a:rPr lang="en-US" sz="900" dirty="0" smtClean="0"/>
              <a:t>]  L</a:t>
            </a:r>
            <a:r>
              <a:rPr lang="en-US" sz="900" dirty="0"/>
              <a:t>. Gambardella, E. </a:t>
            </a:r>
            <a:r>
              <a:rPr lang="en-US" sz="900" dirty="0" err="1"/>
              <a:t>Taillard</a:t>
            </a:r>
            <a:r>
              <a:rPr lang="en-US" sz="900" dirty="0"/>
              <a:t>, and M. </a:t>
            </a:r>
            <a:r>
              <a:rPr lang="en-US" sz="900" dirty="0" err="1"/>
              <a:t>Dorigo</a:t>
            </a:r>
            <a:r>
              <a:rPr lang="en-US" sz="900" dirty="0"/>
              <a:t>, “Ant colonies for the QAP,” 1997.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[21</a:t>
            </a:r>
            <a:r>
              <a:rPr lang="en-US" sz="900" dirty="0" smtClean="0"/>
              <a:t>]  H</a:t>
            </a:r>
            <a:r>
              <a:rPr lang="en-US" sz="900" dirty="0"/>
              <a:t>. </a:t>
            </a:r>
            <a:r>
              <a:rPr lang="en-US" sz="900" dirty="0" err="1"/>
              <a:t>Iriyama</a:t>
            </a:r>
            <a:r>
              <a:rPr lang="en-US" sz="900" dirty="0"/>
              <a:t>, “Investigation of searching methods using meta-strategies for quadratic assignment problem and its improvements,” 1997.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[22</a:t>
            </a:r>
            <a:r>
              <a:rPr lang="en-US" sz="900" dirty="0" smtClean="0"/>
              <a:t>]  A</a:t>
            </a:r>
            <a:r>
              <a:rPr lang="en-US" sz="900" dirty="0"/>
              <a:t>. </a:t>
            </a:r>
            <a:r>
              <a:rPr lang="en-US" sz="900" dirty="0" err="1"/>
              <a:t>Misevicius</a:t>
            </a:r>
            <a:r>
              <a:rPr lang="en-US" sz="900" dirty="0"/>
              <a:t>, “A </a:t>
            </a:r>
            <a:r>
              <a:rPr lang="en-US" sz="900" dirty="0" err="1"/>
              <a:t>tabu</a:t>
            </a:r>
            <a:r>
              <a:rPr lang="en-US" sz="900" dirty="0"/>
              <a:t> search algorithm for the quadratic assignment problem,” Computational Optimization and Applications, pp. 95–111, 2005.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[23</a:t>
            </a:r>
            <a:r>
              <a:rPr lang="en-US" sz="900" dirty="0" smtClean="0"/>
              <a:t>]  J</a:t>
            </a:r>
            <a:r>
              <a:rPr lang="en-US" sz="900" dirty="0"/>
              <a:t>. </a:t>
            </a:r>
            <a:r>
              <a:rPr lang="en-US" sz="900" dirty="0" err="1"/>
              <a:t>Skorin-Kapov</a:t>
            </a:r>
            <a:r>
              <a:rPr lang="en-US" sz="900" dirty="0"/>
              <a:t>, “</a:t>
            </a:r>
            <a:r>
              <a:rPr lang="en-US" sz="900" dirty="0" err="1"/>
              <a:t>Tabu</a:t>
            </a:r>
            <a:r>
              <a:rPr lang="en-US" sz="900" dirty="0"/>
              <a:t> search applied to the quadratic assignment problem,” ORSA Journal on computing, 1990.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[24</a:t>
            </a:r>
            <a:r>
              <a:rPr lang="en-US" sz="900" dirty="0" smtClean="0"/>
              <a:t>]  R</a:t>
            </a:r>
            <a:r>
              <a:rPr lang="en-US" sz="900" dirty="0"/>
              <a:t>. </a:t>
            </a:r>
            <a:r>
              <a:rPr lang="en-US" sz="900" dirty="0" err="1"/>
              <a:t>Battiti</a:t>
            </a:r>
            <a:r>
              <a:rPr lang="en-US" sz="900" dirty="0"/>
              <a:t> and G. </a:t>
            </a:r>
            <a:r>
              <a:rPr lang="en-US" sz="900" dirty="0" err="1"/>
              <a:t>Tecchiolli</a:t>
            </a:r>
            <a:r>
              <a:rPr lang="en-US" sz="900" dirty="0"/>
              <a:t>, “The reactive </a:t>
            </a:r>
            <a:r>
              <a:rPr lang="en-US" sz="900" dirty="0" err="1"/>
              <a:t>tabu</a:t>
            </a:r>
            <a:r>
              <a:rPr lang="en-US" sz="900" dirty="0"/>
              <a:t> search,” ORSA journal on computing, no. October 1992, pp. 1–27, 1994.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[25</a:t>
            </a:r>
            <a:r>
              <a:rPr lang="en-US" sz="900" dirty="0" smtClean="0"/>
              <a:t>]  E</a:t>
            </a:r>
            <a:r>
              <a:rPr lang="en-US" sz="900" dirty="0"/>
              <a:t>. </a:t>
            </a:r>
            <a:r>
              <a:rPr lang="en-US" sz="900" dirty="0" err="1"/>
              <a:t>Talbi</a:t>
            </a:r>
            <a:r>
              <a:rPr lang="en-US" sz="900" dirty="0"/>
              <a:t>, Z. </a:t>
            </a:r>
            <a:r>
              <a:rPr lang="en-US" sz="900" dirty="0" err="1"/>
              <a:t>Hafidi</a:t>
            </a:r>
            <a:r>
              <a:rPr lang="en-US" sz="900" dirty="0"/>
              <a:t>, and J. </a:t>
            </a:r>
            <a:r>
              <a:rPr lang="en-US" sz="900" dirty="0" err="1"/>
              <a:t>Geib</a:t>
            </a:r>
            <a:r>
              <a:rPr lang="en-US" sz="900" dirty="0"/>
              <a:t>, “Parallel adaptive </a:t>
            </a:r>
            <a:r>
              <a:rPr lang="en-US" sz="900" dirty="0" err="1"/>
              <a:t>tabu</a:t>
            </a:r>
            <a:r>
              <a:rPr lang="en-US" sz="900" dirty="0"/>
              <a:t> search for large optimization problems,” pp. 1–12, 1997.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[26</a:t>
            </a:r>
            <a:r>
              <a:rPr lang="en-US" sz="900" dirty="0" smtClean="0"/>
              <a:t>]  Y</a:t>
            </a:r>
            <a:r>
              <a:rPr lang="en-US" sz="900" dirty="0"/>
              <a:t>. Li, P. </a:t>
            </a:r>
            <a:r>
              <a:rPr lang="en-US" sz="900" dirty="0" err="1"/>
              <a:t>Pardalos</a:t>
            </a:r>
            <a:r>
              <a:rPr lang="en-US" sz="900" dirty="0"/>
              <a:t>, and M. </a:t>
            </a:r>
            <a:r>
              <a:rPr lang="en-US" sz="900" dirty="0" err="1"/>
              <a:t>Resende</a:t>
            </a:r>
            <a:r>
              <a:rPr lang="en-US" sz="900" dirty="0"/>
              <a:t>, “A greedy randomized adaptive search procedure for the quadratic assignment problem,” Quadratic assignment and related …, vol. 40, 1994.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[27</a:t>
            </a:r>
            <a:r>
              <a:rPr lang="en-US" sz="900" dirty="0" smtClean="0"/>
              <a:t>]  P</a:t>
            </a:r>
            <a:r>
              <a:rPr lang="en-US" sz="900" dirty="0"/>
              <a:t>. Mills, E. Tsang, and J. Ford, “Applying an extended guided local search to the quadratic assignment problem,” Annals of Operations Research, pp. 121–135, 2003.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[28</a:t>
            </a:r>
            <a:r>
              <a:rPr lang="en-US" sz="900" dirty="0" smtClean="0"/>
              <a:t>]  P</a:t>
            </a:r>
            <a:r>
              <a:rPr lang="en-US" sz="900" dirty="0"/>
              <a:t>. Mills, “Extensions to guided local search,” 2002.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[29</a:t>
            </a:r>
            <a:r>
              <a:rPr lang="en-US" sz="900" dirty="0" smtClean="0"/>
              <a:t>]  Y</a:t>
            </a:r>
            <a:r>
              <a:rPr lang="en-US" sz="900" dirty="0"/>
              <a:t>.-L. </a:t>
            </a:r>
            <a:r>
              <a:rPr lang="en-US" sz="900" dirty="0" err="1"/>
              <a:t>Xu</a:t>
            </a:r>
            <a:r>
              <a:rPr lang="en-US" sz="900" dirty="0"/>
              <a:t>, M.-H. Lim, Y.-S. Ong, and J. Tang, “A GA-ACO-local search hybrid algorithm for solving quadratic assignment problem,” Proceedings of the 8th annual conference on Genetic and evolutionary computation - GECCO  ’06, p. 599, 2006.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[30</a:t>
            </a:r>
            <a:r>
              <a:rPr lang="en-US" sz="900" dirty="0" smtClean="0"/>
              <a:t>]  L</a:t>
            </a:r>
            <a:r>
              <a:rPr lang="en-US" sz="900" dirty="0"/>
              <a:t>.-Y. Tseng and S.-C. Liang, “A Hybrid </a:t>
            </a:r>
            <a:r>
              <a:rPr lang="en-US" sz="900" dirty="0" err="1"/>
              <a:t>Metaheuristic</a:t>
            </a:r>
            <a:r>
              <a:rPr lang="en-US" sz="900" dirty="0"/>
              <a:t> for the Quadratic Assignment Problem,” Computational Optimization and Applications, vol. 34, no. 1, pp. 85–113, Oct. 2005.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[31</a:t>
            </a:r>
            <a:r>
              <a:rPr lang="en-US" sz="900" dirty="0" smtClean="0"/>
              <a:t>]  J</a:t>
            </a:r>
            <a:r>
              <a:rPr lang="en-US" sz="900" dirty="0"/>
              <a:t>. M. III and W. </a:t>
            </a:r>
            <a:r>
              <a:rPr lang="en-US" sz="900" dirty="0" err="1"/>
              <a:t>Cedeño</a:t>
            </a:r>
            <a:r>
              <a:rPr lang="en-US" sz="900" dirty="0"/>
              <a:t>, “The enhanced evolutionary </a:t>
            </a:r>
            <a:r>
              <a:rPr lang="en-US" sz="900" dirty="0" err="1"/>
              <a:t>tabu</a:t>
            </a:r>
            <a:r>
              <a:rPr lang="en-US" sz="900" dirty="0"/>
              <a:t> search and its application to the quadratic assignment problem,” Genetic and Evolutionary Computation (GECCO), pp. 975–982, 2005.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[32</a:t>
            </a:r>
            <a:r>
              <a:rPr lang="en-US" sz="900" dirty="0" smtClean="0"/>
              <a:t>]  F</a:t>
            </a:r>
            <a:r>
              <a:rPr lang="en-US" sz="900" dirty="0"/>
              <a:t>. R. R.E. </a:t>
            </a:r>
            <a:r>
              <a:rPr lang="en-US" sz="900" dirty="0" err="1"/>
              <a:t>Burkard</a:t>
            </a:r>
            <a:r>
              <a:rPr lang="en-US" sz="900" dirty="0"/>
              <a:t>, E. </a:t>
            </a:r>
            <a:r>
              <a:rPr lang="en-US" sz="900" dirty="0" err="1"/>
              <a:t>Çela</a:t>
            </a:r>
            <a:r>
              <a:rPr lang="en-US" sz="900" dirty="0"/>
              <a:t>, S.E. </a:t>
            </a:r>
            <a:r>
              <a:rPr lang="en-US" sz="900" dirty="0" err="1"/>
              <a:t>Karisch</a:t>
            </a:r>
            <a:r>
              <a:rPr lang="en-US" sz="900" dirty="0"/>
              <a:t>, “</a:t>
            </a:r>
            <a:r>
              <a:rPr lang="en-US" sz="900" dirty="0" err="1"/>
              <a:t>QAPLib</a:t>
            </a:r>
            <a:r>
              <a:rPr lang="en-US" sz="900" dirty="0"/>
              <a:t> - A Quadratic Assignment Problem Library,” Journal of Global Optimization, 2011. [Online]. Available: http://www.seas.upenn.edu/qaplib/.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[33</a:t>
            </a:r>
            <a:r>
              <a:rPr lang="en-US" sz="900" dirty="0" smtClean="0"/>
              <a:t>]  F</a:t>
            </a:r>
            <a:r>
              <a:rPr lang="en-US" sz="900" dirty="0"/>
              <a:t>. Glover and M. Laguna, </a:t>
            </a:r>
            <a:r>
              <a:rPr lang="en-US" sz="900" dirty="0" err="1"/>
              <a:t>Tabu</a:t>
            </a:r>
            <a:r>
              <a:rPr lang="en-US" sz="900" dirty="0"/>
              <a:t> Search. Boston, MA: Springer US, 1997.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[34</a:t>
            </a:r>
            <a:r>
              <a:rPr lang="en-US" sz="900" dirty="0" smtClean="0"/>
              <a:t>]  E</a:t>
            </a:r>
            <a:r>
              <a:rPr lang="en-US" sz="900" dirty="0"/>
              <a:t>. </a:t>
            </a:r>
            <a:r>
              <a:rPr lang="en-US" sz="900" dirty="0" err="1"/>
              <a:t>Taillard</a:t>
            </a:r>
            <a:r>
              <a:rPr lang="en-US" sz="900" dirty="0"/>
              <a:t>, “Comparison of iterative searches for the quadratic assignment problem,” Location science, vol. 1994, 1995.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Hospital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08538"/>
            <a:ext cx="7187272" cy="52026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to best assign facilities to rooms in a hospital?</a:t>
            </a:r>
          </a:p>
          <a:p>
            <a:r>
              <a:rPr lang="en-US" dirty="0" smtClean="0"/>
              <a:t>Motivation:  Decrease total movement of hospital faculty and patients </a:t>
            </a:r>
            <a:r>
              <a:rPr lang="en-US" dirty="0" smtClean="0">
                <a:sym typeface="Wingdings" panose="05000000000000000000" pitchFamily="2" charset="2"/>
              </a:rPr>
              <a:t> more patients attended to  more lives saved</a:t>
            </a:r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/>
              <a:t>Components</a:t>
            </a:r>
          </a:p>
          <a:p>
            <a:pPr lvl="1"/>
            <a:r>
              <a:rPr lang="en-US" b="1" dirty="0"/>
              <a:t>Problem Size:</a:t>
            </a:r>
            <a:r>
              <a:rPr lang="en-US" dirty="0"/>
              <a:t>  </a:t>
            </a:r>
            <a:r>
              <a:rPr lang="en-US" b="1" dirty="0"/>
              <a:t>n</a:t>
            </a:r>
            <a:r>
              <a:rPr lang="en-US" dirty="0"/>
              <a:t>  = # </a:t>
            </a:r>
            <a:r>
              <a:rPr lang="en-US" dirty="0" smtClean="0"/>
              <a:t>facilities = </a:t>
            </a:r>
            <a:r>
              <a:rPr lang="en-US" dirty="0"/>
              <a:t># </a:t>
            </a:r>
            <a:r>
              <a:rPr lang="en-US" dirty="0" smtClean="0"/>
              <a:t>rooms.</a:t>
            </a:r>
            <a:endParaRPr lang="en-US" dirty="0"/>
          </a:p>
          <a:p>
            <a:pPr lvl="1"/>
            <a:r>
              <a:rPr lang="en-US" dirty="0"/>
              <a:t>Assign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smtClean="0"/>
              <a:t>facilities (maternity, ER, Critical Care) </a:t>
            </a:r>
            <a:r>
              <a:rPr lang="en-US" dirty="0"/>
              <a:t>to </a:t>
            </a:r>
            <a:r>
              <a:rPr lang="en-US" b="1" dirty="0"/>
              <a:t>n </a:t>
            </a:r>
            <a:r>
              <a:rPr lang="en-US" dirty="0" smtClean="0"/>
              <a:t>rooms </a:t>
            </a:r>
            <a:r>
              <a:rPr lang="en-US" dirty="0"/>
              <a:t>(the location).</a:t>
            </a:r>
          </a:p>
          <a:p>
            <a:pPr lvl="1"/>
            <a:r>
              <a:rPr lang="en-US" b="1" dirty="0"/>
              <a:t>Distance Matrix (D)</a:t>
            </a:r>
            <a:r>
              <a:rPr lang="en-US" dirty="0"/>
              <a:t>: Distance between every pair </a:t>
            </a:r>
            <a:r>
              <a:rPr lang="en-US" dirty="0" smtClean="0"/>
              <a:t>of rooms</a:t>
            </a:r>
            <a:endParaRPr lang="en-US" dirty="0"/>
          </a:p>
          <a:p>
            <a:pPr lvl="1"/>
            <a:r>
              <a:rPr lang="en-US" b="1" dirty="0"/>
              <a:t>Flow Matrix: (F)</a:t>
            </a:r>
            <a:r>
              <a:rPr lang="en-US" dirty="0"/>
              <a:t> Amount of </a:t>
            </a:r>
            <a:r>
              <a:rPr lang="en-US" b="1" i="1" dirty="0" smtClean="0"/>
              <a:t>traffic</a:t>
            </a:r>
            <a:r>
              <a:rPr lang="en-US" dirty="0" smtClean="0"/>
              <a:t> </a:t>
            </a:r>
            <a:r>
              <a:rPr lang="en-US" dirty="0"/>
              <a:t>between every pair of </a:t>
            </a:r>
            <a:r>
              <a:rPr lang="en-US" dirty="0" smtClean="0"/>
              <a:t>facilities, (flow of patients, doctors, etc.)</a:t>
            </a:r>
            <a:endParaRPr lang="en-US" dirty="0"/>
          </a:p>
          <a:p>
            <a:pPr lvl="1"/>
            <a:r>
              <a:rPr lang="en-US" b="1" dirty="0"/>
              <a:t>A Solution (p):</a:t>
            </a:r>
            <a:r>
              <a:rPr lang="en-US" dirty="0"/>
              <a:t>  A permutation or one-to-one mapping between all </a:t>
            </a:r>
            <a:r>
              <a:rPr lang="en-US" dirty="0" smtClean="0"/>
              <a:t>facilities to rooms.</a:t>
            </a:r>
            <a:endParaRPr lang="en-US" dirty="0"/>
          </a:p>
          <a:p>
            <a:pPr lvl="1"/>
            <a:r>
              <a:rPr lang="en-US" b="1" dirty="0"/>
              <a:t>Solution quality</a:t>
            </a:r>
            <a:r>
              <a:rPr lang="en-US" dirty="0"/>
              <a:t>:  Objective function: solution </a:t>
            </a:r>
            <a:r>
              <a:rPr lang="en-US" dirty="0">
                <a:sym typeface="Wingdings" panose="05000000000000000000" pitchFamily="2" charset="2"/>
              </a:rPr>
              <a:t> total cost or </a:t>
            </a:r>
            <a:r>
              <a:rPr lang="en-US" dirty="0" smtClean="0">
                <a:sym typeface="Wingdings" panose="05000000000000000000" pitchFamily="2" charset="2"/>
              </a:rPr>
              <a:t>flow*distance between all assigned pairs.  </a:t>
            </a:r>
            <a:endParaRPr lang="en-US" dirty="0"/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n! permutations or </a:t>
            </a:r>
            <a:r>
              <a:rPr lang="en-US" dirty="0" smtClean="0"/>
              <a:t>solutions or floor plans (labels </a:t>
            </a:r>
            <a:r>
              <a:rPr lang="en-US" b="1" dirty="0" smtClean="0"/>
              <a:t>not structure</a:t>
            </a:r>
            <a:r>
              <a:rPr lang="en-US" dirty="0" smtClean="0"/>
              <a:t> changes!).</a:t>
            </a:r>
            <a:endParaRPr lang="en-US" dirty="0"/>
          </a:p>
          <a:p>
            <a:pPr lvl="1"/>
            <a:r>
              <a:rPr lang="en-US" dirty="0"/>
              <a:t>Find best solution that minimizes objective function. </a:t>
            </a:r>
          </a:p>
          <a:p>
            <a:pPr lvl="1"/>
            <a:r>
              <a:rPr lang="en-US" dirty="0"/>
              <a:t>Infeasible to evaluate every permutation for large values of n (&gt;25). </a:t>
            </a:r>
          </a:p>
          <a:p>
            <a:pPr lvl="1"/>
            <a:r>
              <a:rPr lang="en-US" dirty="0"/>
              <a:t>Can find good solutions without iterating through every one?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ulh.nhs.uk/for_visitors/images/hospital_floor_pl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80" y="1432152"/>
            <a:ext cx="3549322" cy="397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Assignment Problem (QAP)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Hospital and keyboard layout are examples of QAP.</a:t>
                </a:r>
              </a:p>
              <a:p>
                <a:r>
                  <a:rPr lang="en-US" b="1" dirty="0" smtClean="0"/>
                  <a:t>Combinatorial Optimization </a:t>
                </a:r>
                <a:r>
                  <a:rPr lang="en-US" b="1" dirty="0" smtClean="0"/>
                  <a:t>Problem (CO)</a:t>
                </a:r>
                <a:r>
                  <a:rPr lang="en-US" dirty="0" smtClean="0"/>
                  <a:t>: </a:t>
                </a:r>
                <a:r>
                  <a:rPr lang="en-US" dirty="0" smtClean="0"/>
                  <a:t>Enumerate a finite set of permutations in search of an optimal one.  </a:t>
                </a:r>
              </a:p>
              <a:p>
                <a:r>
                  <a:rPr lang="en-US" b="1" dirty="0" smtClean="0"/>
                  <a:t>Problem</a:t>
                </a:r>
                <a:r>
                  <a:rPr lang="en-US" dirty="0" smtClean="0"/>
                  <a:t>: Assign </a:t>
                </a:r>
                <a:r>
                  <a:rPr lang="en-US" dirty="0"/>
                  <a:t>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facilities to another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locations in an optimal manner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Problem Inputs</a:t>
                </a:r>
                <a:r>
                  <a:rPr lang="en-US" dirty="0" smtClean="0"/>
                  <a:t>:  n x n Distance and Flow matrices to define flows between facilities and distances between locations. </a:t>
                </a:r>
              </a:p>
              <a:p>
                <a:r>
                  <a:rPr lang="en-US" b="1" dirty="0" smtClean="0"/>
                  <a:t>Solution</a:t>
                </a:r>
                <a:r>
                  <a:rPr lang="en-US" dirty="0" smtClean="0"/>
                  <a:t>:  Single permutation or one-to-one mapping a facility to a location.</a:t>
                </a:r>
              </a:p>
              <a:p>
                <a:r>
                  <a:rPr lang="en-US" dirty="0" smtClean="0"/>
                  <a:t>1957 Koopmans-Beckmann QAP Formulation</a:t>
                </a:r>
              </a:p>
              <a:p>
                <a:pPr lvl="1"/>
                <a:r>
                  <a:rPr lang="en-US" dirty="0"/>
                  <a:t>Given two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find </a:t>
                </a:r>
                <a:r>
                  <a:rPr lang="en-US" dirty="0"/>
                  <a:t>the following permutation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4707"/>
            <a:ext cx="9458941" cy="36520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Distribution of QAP publications since 1957 with respect to three categories: </a:t>
            </a:r>
            <a:r>
              <a:rPr lang="en-US" b="1" dirty="0" smtClean="0"/>
              <a:t>applications</a:t>
            </a:r>
            <a:r>
              <a:rPr lang="en-US" dirty="0"/>
              <a:t>, </a:t>
            </a:r>
            <a:r>
              <a:rPr lang="en-US" b="1" dirty="0"/>
              <a:t>theory</a:t>
            </a:r>
            <a:r>
              <a:rPr lang="en-US" dirty="0"/>
              <a:t> </a:t>
            </a:r>
            <a:r>
              <a:rPr lang="en-US" dirty="0" smtClean="0"/>
              <a:t>(formulations</a:t>
            </a:r>
            <a:r>
              <a:rPr lang="en-US" dirty="0"/>
              <a:t>, complexity </a:t>
            </a:r>
            <a:r>
              <a:rPr lang="en-US" dirty="0" smtClean="0"/>
              <a:t>studies, </a:t>
            </a:r>
            <a:r>
              <a:rPr lang="en-US" dirty="0"/>
              <a:t>and lower bounding techniques), </a:t>
            </a:r>
            <a:r>
              <a:rPr lang="en-US" dirty="0" smtClean="0"/>
              <a:t>and </a:t>
            </a:r>
            <a:r>
              <a:rPr lang="en-US" b="1" dirty="0" smtClean="0"/>
              <a:t>algorithms</a:t>
            </a:r>
            <a:r>
              <a:rPr lang="en-US" dirty="0" smtClean="0"/>
              <a:t>, which theory naturally points. [1]</a:t>
            </a:r>
          </a:p>
          <a:p>
            <a:r>
              <a:rPr lang="en-US" dirty="0" smtClean="0"/>
              <a:t>Distribution of </a:t>
            </a:r>
            <a:r>
              <a:rPr lang="en-US" dirty="0"/>
              <a:t>articles by 5-year periods since </a:t>
            </a:r>
            <a:r>
              <a:rPr lang="en-US" dirty="0" smtClean="0"/>
              <a:t>1957 by category. Explosion of interest in theory and alg. developments since 1992.  [1]</a:t>
            </a:r>
          </a:p>
          <a:p>
            <a:r>
              <a:rPr lang="en-US" b="1" dirty="0" smtClean="0"/>
              <a:t>Trend</a:t>
            </a:r>
            <a:r>
              <a:rPr lang="en-US" dirty="0" smtClean="0"/>
              <a:t>: Small interest until mid-70s.  Emergence of meta-heuristics in 1980s coupled with QAP consideration as </a:t>
            </a:r>
            <a:r>
              <a:rPr lang="en-US" dirty="0" smtClean="0"/>
              <a:t>classical </a:t>
            </a:r>
            <a:r>
              <a:rPr lang="en-US" dirty="0" smtClean="0"/>
              <a:t>challenge (benchmark) and </a:t>
            </a:r>
            <a:r>
              <a:rPr lang="en-US" dirty="0" smtClean="0"/>
              <a:t>complexity </a:t>
            </a:r>
            <a:r>
              <a:rPr lang="en-US" dirty="0" smtClean="0"/>
              <a:t>attracted more attention.  Finally, 1990’s evolution in computing technology, more ram, parallel and meta computing promoted better solutions and exactly solving larger problems (n≈30) [1].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1" y="5224414"/>
            <a:ext cx="3581400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78" y="4959671"/>
            <a:ext cx="4791075" cy="17145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Publication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9065"/>
            <a:ext cx="8946541" cy="4195481"/>
          </a:xfrm>
        </p:spPr>
        <p:txBody>
          <a:bodyPr/>
          <a:lstStyle/>
          <a:p>
            <a:r>
              <a:rPr lang="en-US" dirty="0" smtClean="0"/>
              <a:t>Steady increase of QAP publications in recent years. [1]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Interest in algorithms remains very strong, theoretical developments are cyclical, while applications gathers moderate interest. [1]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13" y="2002745"/>
            <a:ext cx="8164500" cy="2062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594" y="4886299"/>
            <a:ext cx="5262718" cy="19250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Multiple Sciences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450746"/>
              </p:ext>
            </p:extLst>
          </p:nvPr>
        </p:nvGraphicFramePr>
        <p:xfrm>
          <a:off x="906760" y="1403504"/>
          <a:ext cx="10298695" cy="5283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32898"/>
                <a:gridCol w="5328362"/>
                <a:gridCol w="15374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Subject [1]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Publication Years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Koopmans &amp; Beckmann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 QAP as mathematical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1957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Steinberg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Minimize the number of connections in a</a:t>
                      </a:r>
                      <a:r>
                        <a:rPr lang="en-US" sz="1600" baseline="0" dirty="0" smtClean="0"/>
                        <a:t> backboard wiring with QAP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1961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Heffley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Applied</a:t>
                      </a:r>
                      <a:r>
                        <a:rPr lang="en-US" sz="1600" baseline="0" dirty="0" smtClean="0"/>
                        <a:t> QAP to economic problems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1972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White</a:t>
                      </a:r>
                      <a:r>
                        <a:rPr lang="en-US" sz="1600" baseline="0" dirty="0" smtClean="0"/>
                        <a:t> &amp; Francis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Assigning</a:t>
                      </a:r>
                      <a:r>
                        <a:rPr lang="en-US" sz="1600" baseline="0" dirty="0" smtClean="0"/>
                        <a:t> new facilities (police posts, supermarkets, schools) to serve clients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1974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Geoffrion</a:t>
                      </a:r>
                      <a:r>
                        <a:rPr lang="en-US" sz="1600" dirty="0" smtClean="0"/>
                        <a:t> &amp; Graves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Scheduling</a:t>
                      </a:r>
                      <a:r>
                        <a:rPr lang="en-US" sz="1600" baseline="0" dirty="0" smtClean="0"/>
                        <a:t> problems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1976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Krarup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Pruzan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Applied QAP to archeology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1978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Hubert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Applied</a:t>
                      </a:r>
                      <a:r>
                        <a:rPr lang="en-US" sz="1600" baseline="0" dirty="0" smtClean="0"/>
                        <a:t> QAP in statistical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1987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Forsberg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QAP in the</a:t>
                      </a:r>
                      <a:r>
                        <a:rPr lang="en-US" sz="1600" baseline="0" dirty="0" smtClean="0"/>
                        <a:t> analysis of reaction chemistry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1994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Brusco</a:t>
                      </a:r>
                      <a:r>
                        <a:rPr lang="en-US" sz="1600" baseline="0" dirty="0" smtClean="0"/>
                        <a:t> &amp; Stahl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numerical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Wess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Zeitlhofer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r>
                        <a:rPr lang="en-US" sz="1600" baseline="0" dirty="0" smtClean="0"/>
                        <a:t> problem of memory layout optimization in signal processors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Ben-David &amp; </a:t>
                      </a:r>
                      <a:r>
                        <a:rPr lang="en-US" sz="1600" dirty="0" err="1" smtClean="0"/>
                        <a:t>Malah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 control in</a:t>
                      </a:r>
                      <a:r>
                        <a:rPr lang="en-US" sz="1600" baseline="0" dirty="0" smtClean="0"/>
                        <a:t> communications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Location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515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“Nevertheless, the facilities layout problem is the most popular application for the QAP” [1]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3067"/>
              </p:ext>
            </p:extLst>
          </p:nvPr>
        </p:nvGraphicFramePr>
        <p:xfrm>
          <a:off x="1103313" y="2927895"/>
          <a:ext cx="10298695" cy="3403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32898"/>
                <a:gridCol w="5328362"/>
                <a:gridCol w="1537435"/>
              </a:tblGrid>
              <a:tr h="192114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Publication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Hopkins &amp; </a:t>
                      </a:r>
                      <a:r>
                        <a:rPr lang="en-US" dirty="0" err="1" smtClean="0"/>
                        <a:t>Dickney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of buildings in a</a:t>
                      </a:r>
                      <a:r>
                        <a:rPr lang="en-US" baseline="0" dirty="0" smtClean="0"/>
                        <a:t> university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Pollatschek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of typewriter keyboards and control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Elshafei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hospital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Forest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Beenjaafar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facilities layout for minimizing work-in-process</a:t>
                      </a:r>
                      <a:r>
                        <a:rPr lang="en-US" baseline="0" dirty="0" smtClean="0"/>
                        <a:t> (WIP)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Miranda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Placement of electronic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1197</TotalTime>
  <Words>4839</Words>
  <Application>Microsoft Office PowerPoint</Application>
  <PresentationFormat>Widescreen</PresentationFormat>
  <Paragraphs>559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Quadratic Assignment Problem (QAP)</vt:lpstr>
      <vt:lpstr>Topics</vt:lpstr>
      <vt:lpstr>Example 1 – Keyboard Layout</vt:lpstr>
      <vt:lpstr>Example 2 – Hospital Layout</vt:lpstr>
      <vt:lpstr>Quadratic Assignment Problem (QAP)</vt:lpstr>
      <vt:lpstr>Publication Trends</vt:lpstr>
      <vt:lpstr>Recent Publication Trends</vt:lpstr>
      <vt:lpstr>Applications in Multiple Sciences </vt:lpstr>
      <vt:lpstr>Applications in Location Problem</vt:lpstr>
      <vt:lpstr>Complexity</vt:lpstr>
      <vt:lpstr>Introduction Summary  </vt:lpstr>
      <vt:lpstr>Algorithmic Developments</vt:lpstr>
      <vt:lpstr>Solution/Fitness Landscape</vt:lpstr>
      <vt:lpstr>Exact Algorithms</vt:lpstr>
      <vt:lpstr>Heuristics</vt:lpstr>
      <vt:lpstr>Constructive Heuristics</vt:lpstr>
      <vt:lpstr>Limited Enumerative Heuristics</vt:lpstr>
      <vt:lpstr>Improvement Heuristics</vt:lpstr>
      <vt:lpstr>Meta-Heuristics</vt:lpstr>
      <vt:lpstr>QAP Metaheuristic Applications  </vt:lpstr>
      <vt:lpstr>Algorithm Publications to 2005 [1]</vt:lpstr>
      <vt:lpstr>Constructive Meta-heuristics</vt:lpstr>
      <vt:lpstr>Algorithm Summary</vt:lpstr>
      <vt:lpstr>Benchmark – QAPLIB</vt:lpstr>
      <vt:lpstr>Instance Types – Type I</vt:lpstr>
      <vt:lpstr>Instance Type II, IV</vt:lpstr>
      <vt:lpstr>Instance Type III</vt:lpstr>
      <vt:lpstr>Fitness-Distance Correlation Analysis (FDC) [5]</vt:lpstr>
      <vt:lpstr>Fitness-Distance Correlation Analysis (FDC) [5]</vt:lpstr>
      <vt:lpstr>Summary</vt:lpstr>
      <vt:lpstr>State of the Art</vt:lpstr>
      <vt:lpstr>Tabu Search</vt:lpstr>
      <vt:lpstr>Robust Tabu Search (RoTS)</vt:lpstr>
      <vt:lpstr>Iterated Tabu Search (ITS)</vt:lpstr>
      <vt:lpstr>Genetic Algorithm</vt:lpstr>
      <vt:lpstr>(μ+2)-GA+RoTS, GA+FastDescent</vt:lpstr>
      <vt:lpstr>Guided Local Search (GLS)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Assignment Problem (QAP)</dc:title>
  <dc:creator>Allen Brubaker</dc:creator>
  <cp:lastModifiedBy>Allen Brubaker</cp:lastModifiedBy>
  <cp:revision>266</cp:revision>
  <dcterms:created xsi:type="dcterms:W3CDTF">2013-02-25T18:04:15Z</dcterms:created>
  <dcterms:modified xsi:type="dcterms:W3CDTF">2013-02-28T22:04:43Z</dcterms:modified>
</cp:coreProperties>
</file>