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3" r:id="rId4"/>
  </p:sldMasterIdLst>
  <p:notesMasterIdLst>
    <p:notesMasterId r:id="rId20"/>
  </p:notesMasterIdLst>
  <p:sldIdLst>
    <p:sldId id="1764" r:id="rId5"/>
    <p:sldId id="1746" r:id="rId6"/>
    <p:sldId id="1765" r:id="rId7"/>
    <p:sldId id="1755" r:id="rId8"/>
    <p:sldId id="1768" r:id="rId9"/>
    <p:sldId id="1760" r:id="rId10"/>
    <p:sldId id="1769" r:id="rId11"/>
    <p:sldId id="1762" r:id="rId12"/>
    <p:sldId id="1763" r:id="rId13"/>
    <p:sldId id="1756" r:id="rId14"/>
    <p:sldId id="1751" r:id="rId15"/>
    <p:sldId id="1750" r:id="rId16"/>
    <p:sldId id="1761" r:id="rId17"/>
    <p:sldId id="1752" r:id="rId18"/>
    <p:sldId id="1758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1F4F9"/>
    <a:srgbClr val="E8EDF4"/>
    <a:srgbClr val="C3CFE1"/>
    <a:srgbClr val="6F8DB9"/>
    <a:srgbClr val="4C6C9C"/>
    <a:srgbClr val="364D6E"/>
    <a:srgbClr val="E0E1DF"/>
    <a:srgbClr val="768CA8"/>
    <a:srgbClr val="0F1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D3833-35A9-8D45-B663-2DC451F545E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8DC24-2F49-D341-B4F7-A1AAF364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3039-BC09-419F-85A3-73C183C303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43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3039-BC09-419F-85A3-73C183C303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5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39" y="2598825"/>
            <a:ext cx="8137525" cy="1270535"/>
          </a:xfrm>
        </p:spPr>
        <p:txBody>
          <a:bodyPr anchor="b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9F45-EDDE-44FF-B850-C4E1AA2D5562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701677" y="430213"/>
            <a:ext cx="144463" cy="147638"/>
          </a:xfrm>
          <a:custGeom>
            <a:avLst/>
            <a:gdLst>
              <a:gd name="T0" fmla="*/ 181 w 361"/>
              <a:gd name="T1" fmla="*/ 0 h 366"/>
              <a:gd name="T2" fmla="*/ 0 w 361"/>
              <a:gd name="T3" fmla="*/ 184 h 366"/>
              <a:gd name="T4" fmla="*/ 180 w 361"/>
              <a:gd name="T5" fmla="*/ 366 h 366"/>
              <a:gd name="T6" fmla="*/ 361 w 361"/>
              <a:gd name="T7" fmla="*/ 183 h 366"/>
              <a:gd name="T8" fmla="*/ 181 w 361"/>
              <a:gd name="T9" fmla="*/ 0 h 366"/>
              <a:gd name="T10" fmla="*/ 312 w 361"/>
              <a:gd name="T11" fmla="*/ 184 h 366"/>
              <a:gd name="T12" fmla="*/ 181 w 361"/>
              <a:gd name="T13" fmla="*/ 322 h 366"/>
              <a:gd name="T14" fmla="*/ 48 w 361"/>
              <a:gd name="T15" fmla="*/ 183 h 366"/>
              <a:gd name="T16" fmla="*/ 180 w 361"/>
              <a:gd name="T17" fmla="*/ 44 h 366"/>
              <a:gd name="T18" fmla="*/ 312 w 361"/>
              <a:gd name="T19" fmla="*/ 18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1" h="366">
                <a:moveTo>
                  <a:pt x="181" y="0"/>
                </a:moveTo>
                <a:cubicBezTo>
                  <a:pt x="79" y="0"/>
                  <a:pt x="0" y="81"/>
                  <a:pt x="0" y="184"/>
                </a:cubicBezTo>
                <a:cubicBezTo>
                  <a:pt x="0" y="288"/>
                  <a:pt x="77" y="366"/>
                  <a:pt x="180" y="366"/>
                </a:cubicBezTo>
                <a:cubicBezTo>
                  <a:pt x="281" y="366"/>
                  <a:pt x="361" y="286"/>
                  <a:pt x="361" y="183"/>
                </a:cubicBezTo>
                <a:cubicBezTo>
                  <a:pt x="361" y="79"/>
                  <a:pt x="283" y="0"/>
                  <a:pt x="181" y="0"/>
                </a:cubicBezTo>
                <a:close/>
                <a:moveTo>
                  <a:pt x="312" y="184"/>
                </a:moveTo>
                <a:cubicBezTo>
                  <a:pt x="312" y="263"/>
                  <a:pt x="256" y="322"/>
                  <a:pt x="181" y="322"/>
                </a:cubicBezTo>
                <a:cubicBezTo>
                  <a:pt x="105" y="322"/>
                  <a:pt x="48" y="262"/>
                  <a:pt x="48" y="183"/>
                </a:cubicBezTo>
                <a:cubicBezTo>
                  <a:pt x="48" y="104"/>
                  <a:pt x="105" y="44"/>
                  <a:pt x="180" y="44"/>
                </a:cubicBezTo>
                <a:cubicBezTo>
                  <a:pt x="255" y="44"/>
                  <a:pt x="312" y="104"/>
                  <a:pt x="312" y="184"/>
                </a:cubicBez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265238" y="431801"/>
            <a:ext cx="19050" cy="142875"/>
          </a:xfrm>
          <a:prstGeom prst="rect">
            <a:avLst/>
          </a:pr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347790" y="430213"/>
            <a:ext cx="128588" cy="147638"/>
          </a:xfrm>
          <a:custGeom>
            <a:avLst/>
            <a:gdLst>
              <a:gd name="T0" fmla="*/ 291 w 322"/>
              <a:gd name="T1" fmla="*/ 271 h 366"/>
              <a:gd name="T2" fmla="*/ 288 w 322"/>
              <a:gd name="T3" fmla="*/ 273 h 366"/>
              <a:gd name="T4" fmla="*/ 179 w 322"/>
              <a:gd name="T5" fmla="*/ 322 h 366"/>
              <a:gd name="T6" fmla="*/ 49 w 322"/>
              <a:gd name="T7" fmla="*/ 183 h 366"/>
              <a:gd name="T8" fmla="*/ 179 w 322"/>
              <a:gd name="T9" fmla="*/ 44 h 366"/>
              <a:gd name="T10" fmla="*/ 285 w 322"/>
              <a:gd name="T11" fmla="*/ 91 h 366"/>
              <a:gd name="T12" fmla="*/ 288 w 322"/>
              <a:gd name="T13" fmla="*/ 93 h 366"/>
              <a:gd name="T14" fmla="*/ 320 w 322"/>
              <a:gd name="T15" fmla="*/ 59 h 366"/>
              <a:gd name="T16" fmla="*/ 317 w 322"/>
              <a:gd name="T17" fmla="*/ 56 h 366"/>
              <a:gd name="T18" fmla="*/ 179 w 322"/>
              <a:gd name="T19" fmla="*/ 0 h 366"/>
              <a:gd name="T20" fmla="*/ 0 w 322"/>
              <a:gd name="T21" fmla="*/ 184 h 366"/>
              <a:gd name="T22" fmla="*/ 178 w 322"/>
              <a:gd name="T23" fmla="*/ 366 h 366"/>
              <a:gd name="T24" fmla="*/ 319 w 322"/>
              <a:gd name="T25" fmla="*/ 304 h 366"/>
              <a:gd name="T26" fmla="*/ 322 w 322"/>
              <a:gd name="T27" fmla="*/ 301 h 366"/>
              <a:gd name="T28" fmla="*/ 291 w 322"/>
              <a:gd name="T29" fmla="*/ 27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66">
                <a:moveTo>
                  <a:pt x="291" y="271"/>
                </a:moveTo>
                <a:cubicBezTo>
                  <a:pt x="288" y="273"/>
                  <a:pt x="288" y="273"/>
                  <a:pt x="288" y="273"/>
                </a:cubicBezTo>
                <a:cubicBezTo>
                  <a:pt x="257" y="303"/>
                  <a:pt x="227" y="322"/>
                  <a:pt x="179" y="322"/>
                </a:cubicBezTo>
                <a:cubicBezTo>
                  <a:pt x="105" y="322"/>
                  <a:pt x="49" y="262"/>
                  <a:pt x="49" y="183"/>
                </a:cubicBezTo>
                <a:cubicBezTo>
                  <a:pt x="49" y="104"/>
                  <a:pt x="105" y="44"/>
                  <a:pt x="179" y="44"/>
                </a:cubicBezTo>
                <a:cubicBezTo>
                  <a:pt x="219" y="44"/>
                  <a:pt x="251" y="58"/>
                  <a:pt x="285" y="91"/>
                </a:cubicBezTo>
                <a:cubicBezTo>
                  <a:pt x="288" y="93"/>
                  <a:pt x="288" y="93"/>
                  <a:pt x="288" y="93"/>
                </a:cubicBezTo>
                <a:cubicBezTo>
                  <a:pt x="320" y="59"/>
                  <a:pt x="320" y="59"/>
                  <a:pt x="320" y="59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286" y="27"/>
                  <a:pt x="248" y="0"/>
                  <a:pt x="179" y="0"/>
                </a:cubicBezTo>
                <a:cubicBezTo>
                  <a:pt x="77" y="0"/>
                  <a:pt x="0" y="79"/>
                  <a:pt x="0" y="184"/>
                </a:cubicBezTo>
                <a:cubicBezTo>
                  <a:pt x="0" y="288"/>
                  <a:pt x="77" y="366"/>
                  <a:pt x="178" y="366"/>
                </a:cubicBezTo>
                <a:cubicBezTo>
                  <a:pt x="248" y="366"/>
                  <a:pt x="289" y="335"/>
                  <a:pt x="319" y="304"/>
                </a:cubicBezTo>
                <a:cubicBezTo>
                  <a:pt x="322" y="301"/>
                  <a:pt x="322" y="301"/>
                  <a:pt x="322" y="301"/>
                </a:cubicBezTo>
                <a:lnTo>
                  <a:pt x="291" y="271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901700" y="431801"/>
            <a:ext cx="93663" cy="142875"/>
          </a:xfrm>
          <a:custGeom>
            <a:avLst/>
            <a:gdLst>
              <a:gd name="T0" fmla="*/ 0 w 59"/>
              <a:gd name="T1" fmla="*/ 0 h 90"/>
              <a:gd name="T2" fmla="*/ 0 w 59"/>
              <a:gd name="T3" fmla="*/ 11 h 90"/>
              <a:gd name="T4" fmla="*/ 40 w 59"/>
              <a:gd name="T5" fmla="*/ 11 h 90"/>
              <a:gd name="T6" fmla="*/ 0 w 59"/>
              <a:gd name="T7" fmla="*/ 90 h 90"/>
              <a:gd name="T8" fmla="*/ 59 w 59"/>
              <a:gd name="T9" fmla="*/ 90 h 90"/>
              <a:gd name="T10" fmla="*/ 59 w 59"/>
              <a:gd name="T11" fmla="*/ 79 h 90"/>
              <a:gd name="T12" fmla="*/ 19 w 59"/>
              <a:gd name="T13" fmla="*/ 79 h 90"/>
              <a:gd name="T14" fmla="*/ 59 w 59"/>
              <a:gd name="T15" fmla="*/ 0 h 90"/>
              <a:gd name="T16" fmla="*/ 0 w 59"/>
              <a:gd name="T1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90">
                <a:moveTo>
                  <a:pt x="0" y="0"/>
                </a:moveTo>
                <a:lnTo>
                  <a:pt x="0" y="11"/>
                </a:lnTo>
                <a:lnTo>
                  <a:pt x="40" y="11"/>
                </a:lnTo>
                <a:lnTo>
                  <a:pt x="0" y="90"/>
                </a:lnTo>
                <a:lnTo>
                  <a:pt x="59" y="90"/>
                </a:lnTo>
                <a:lnTo>
                  <a:pt x="59" y="79"/>
                </a:lnTo>
                <a:lnTo>
                  <a:pt x="19" y="79"/>
                </a:lnTo>
                <a:lnTo>
                  <a:pt x="59" y="0"/>
                </a:lnTo>
                <a:lnTo>
                  <a:pt x="0" y="0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1054102" y="430215"/>
            <a:ext cx="147638" cy="144463"/>
          </a:xfrm>
          <a:custGeom>
            <a:avLst/>
            <a:gdLst>
              <a:gd name="T0" fmla="*/ 0 w 93"/>
              <a:gd name="T1" fmla="*/ 91 h 91"/>
              <a:gd name="T2" fmla="*/ 93 w 93"/>
              <a:gd name="T3" fmla="*/ 91 h 91"/>
              <a:gd name="T4" fmla="*/ 47 w 93"/>
              <a:gd name="T5" fmla="*/ 0 h 91"/>
              <a:gd name="T6" fmla="*/ 0 w 93"/>
              <a:gd name="T7" fmla="*/ 91 h 91"/>
              <a:gd name="T8" fmla="*/ 19 w 93"/>
              <a:gd name="T9" fmla="*/ 80 h 91"/>
              <a:gd name="T10" fmla="*/ 47 w 93"/>
              <a:gd name="T11" fmla="*/ 26 h 91"/>
              <a:gd name="T12" fmla="*/ 74 w 93"/>
              <a:gd name="T13" fmla="*/ 80 h 91"/>
              <a:gd name="T14" fmla="*/ 19 w 93"/>
              <a:gd name="T15" fmla="*/ 8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91">
                <a:moveTo>
                  <a:pt x="0" y="91"/>
                </a:moveTo>
                <a:lnTo>
                  <a:pt x="93" y="91"/>
                </a:lnTo>
                <a:lnTo>
                  <a:pt x="47" y="0"/>
                </a:lnTo>
                <a:lnTo>
                  <a:pt x="0" y="91"/>
                </a:lnTo>
                <a:close/>
                <a:moveTo>
                  <a:pt x="19" y="80"/>
                </a:moveTo>
                <a:lnTo>
                  <a:pt x="47" y="26"/>
                </a:lnTo>
                <a:lnTo>
                  <a:pt x="74" y="80"/>
                </a:lnTo>
                <a:lnTo>
                  <a:pt x="19" y="80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500065" y="431801"/>
            <a:ext cx="136525" cy="142875"/>
          </a:xfrm>
          <a:custGeom>
            <a:avLst/>
            <a:gdLst>
              <a:gd name="T0" fmla="*/ 43 w 86"/>
              <a:gd name="T1" fmla="*/ 59 h 90"/>
              <a:gd name="T2" fmla="*/ 17 w 86"/>
              <a:gd name="T3" fmla="*/ 8 h 90"/>
              <a:gd name="T4" fmla="*/ 13 w 86"/>
              <a:gd name="T5" fmla="*/ 0 h 90"/>
              <a:gd name="T6" fmla="*/ 0 w 86"/>
              <a:gd name="T7" fmla="*/ 0 h 90"/>
              <a:gd name="T8" fmla="*/ 0 w 86"/>
              <a:gd name="T9" fmla="*/ 90 h 90"/>
              <a:gd name="T10" fmla="*/ 12 w 86"/>
              <a:gd name="T11" fmla="*/ 90 h 90"/>
              <a:gd name="T12" fmla="*/ 12 w 86"/>
              <a:gd name="T13" fmla="*/ 24 h 90"/>
              <a:gd name="T14" fmla="*/ 43 w 86"/>
              <a:gd name="T15" fmla="*/ 86 h 90"/>
              <a:gd name="T16" fmla="*/ 74 w 86"/>
              <a:gd name="T17" fmla="*/ 25 h 90"/>
              <a:gd name="T18" fmla="*/ 74 w 86"/>
              <a:gd name="T19" fmla="*/ 90 h 90"/>
              <a:gd name="T20" fmla="*/ 86 w 86"/>
              <a:gd name="T21" fmla="*/ 90 h 90"/>
              <a:gd name="T22" fmla="*/ 86 w 86"/>
              <a:gd name="T23" fmla="*/ 0 h 90"/>
              <a:gd name="T24" fmla="*/ 73 w 86"/>
              <a:gd name="T25" fmla="*/ 0 h 90"/>
              <a:gd name="T26" fmla="*/ 43 w 86"/>
              <a:gd name="T27" fmla="*/ 5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90">
                <a:moveTo>
                  <a:pt x="43" y="59"/>
                </a:moveTo>
                <a:lnTo>
                  <a:pt x="17" y="8"/>
                </a:lnTo>
                <a:lnTo>
                  <a:pt x="13" y="0"/>
                </a:lnTo>
                <a:lnTo>
                  <a:pt x="0" y="0"/>
                </a:lnTo>
                <a:lnTo>
                  <a:pt x="0" y="90"/>
                </a:lnTo>
                <a:lnTo>
                  <a:pt x="12" y="90"/>
                </a:lnTo>
                <a:lnTo>
                  <a:pt x="12" y="24"/>
                </a:lnTo>
                <a:lnTo>
                  <a:pt x="43" y="86"/>
                </a:lnTo>
                <a:lnTo>
                  <a:pt x="74" y="25"/>
                </a:lnTo>
                <a:lnTo>
                  <a:pt x="74" y="90"/>
                </a:lnTo>
                <a:lnTo>
                  <a:pt x="86" y="90"/>
                </a:lnTo>
                <a:lnTo>
                  <a:pt x="86" y="0"/>
                </a:lnTo>
                <a:lnTo>
                  <a:pt x="73" y="0"/>
                </a:lnTo>
                <a:lnTo>
                  <a:pt x="43" y="59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37" y="385734"/>
            <a:ext cx="2320916" cy="3793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7978" y="392091"/>
            <a:ext cx="1272037" cy="220711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5" y="3850104"/>
            <a:ext cx="8140700" cy="214429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680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39" y="2598825"/>
            <a:ext cx="8137525" cy="1270535"/>
          </a:xfrm>
        </p:spPr>
        <p:txBody>
          <a:bodyPr anchor="b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2819-A246-4D2B-8F57-F4A540E37BC6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701677" y="430213"/>
            <a:ext cx="144463" cy="147638"/>
          </a:xfrm>
          <a:custGeom>
            <a:avLst/>
            <a:gdLst>
              <a:gd name="T0" fmla="*/ 181 w 361"/>
              <a:gd name="T1" fmla="*/ 0 h 366"/>
              <a:gd name="T2" fmla="*/ 0 w 361"/>
              <a:gd name="T3" fmla="*/ 184 h 366"/>
              <a:gd name="T4" fmla="*/ 180 w 361"/>
              <a:gd name="T5" fmla="*/ 366 h 366"/>
              <a:gd name="T6" fmla="*/ 361 w 361"/>
              <a:gd name="T7" fmla="*/ 183 h 366"/>
              <a:gd name="T8" fmla="*/ 181 w 361"/>
              <a:gd name="T9" fmla="*/ 0 h 366"/>
              <a:gd name="T10" fmla="*/ 312 w 361"/>
              <a:gd name="T11" fmla="*/ 184 h 366"/>
              <a:gd name="T12" fmla="*/ 181 w 361"/>
              <a:gd name="T13" fmla="*/ 322 h 366"/>
              <a:gd name="T14" fmla="*/ 48 w 361"/>
              <a:gd name="T15" fmla="*/ 183 h 366"/>
              <a:gd name="T16" fmla="*/ 180 w 361"/>
              <a:gd name="T17" fmla="*/ 44 h 366"/>
              <a:gd name="T18" fmla="*/ 312 w 361"/>
              <a:gd name="T19" fmla="*/ 18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1" h="366">
                <a:moveTo>
                  <a:pt x="181" y="0"/>
                </a:moveTo>
                <a:cubicBezTo>
                  <a:pt x="79" y="0"/>
                  <a:pt x="0" y="81"/>
                  <a:pt x="0" y="184"/>
                </a:cubicBezTo>
                <a:cubicBezTo>
                  <a:pt x="0" y="288"/>
                  <a:pt x="77" y="366"/>
                  <a:pt x="180" y="366"/>
                </a:cubicBezTo>
                <a:cubicBezTo>
                  <a:pt x="281" y="366"/>
                  <a:pt x="361" y="286"/>
                  <a:pt x="361" y="183"/>
                </a:cubicBezTo>
                <a:cubicBezTo>
                  <a:pt x="361" y="79"/>
                  <a:pt x="283" y="0"/>
                  <a:pt x="181" y="0"/>
                </a:cubicBezTo>
                <a:close/>
                <a:moveTo>
                  <a:pt x="312" y="184"/>
                </a:moveTo>
                <a:cubicBezTo>
                  <a:pt x="312" y="263"/>
                  <a:pt x="256" y="322"/>
                  <a:pt x="181" y="322"/>
                </a:cubicBezTo>
                <a:cubicBezTo>
                  <a:pt x="105" y="322"/>
                  <a:pt x="48" y="262"/>
                  <a:pt x="48" y="183"/>
                </a:cubicBezTo>
                <a:cubicBezTo>
                  <a:pt x="48" y="104"/>
                  <a:pt x="105" y="44"/>
                  <a:pt x="180" y="44"/>
                </a:cubicBezTo>
                <a:cubicBezTo>
                  <a:pt x="255" y="44"/>
                  <a:pt x="312" y="104"/>
                  <a:pt x="312" y="184"/>
                </a:cubicBez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265238" y="431801"/>
            <a:ext cx="19050" cy="142875"/>
          </a:xfrm>
          <a:prstGeom prst="rect">
            <a:avLst/>
          </a:pr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347790" y="430213"/>
            <a:ext cx="128588" cy="147638"/>
          </a:xfrm>
          <a:custGeom>
            <a:avLst/>
            <a:gdLst>
              <a:gd name="T0" fmla="*/ 291 w 322"/>
              <a:gd name="T1" fmla="*/ 271 h 366"/>
              <a:gd name="T2" fmla="*/ 288 w 322"/>
              <a:gd name="T3" fmla="*/ 273 h 366"/>
              <a:gd name="T4" fmla="*/ 179 w 322"/>
              <a:gd name="T5" fmla="*/ 322 h 366"/>
              <a:gd name="T6" fmla="*/ 49 w 322"/>
              <a:gd name="T7" fmla="*/ 183 h 366"/>
              <a:gd name="T8" fmla="*/ 179 w 322"/>
              <a:gd name="T9" fmla="*/ 44 h 366"/>
              <a:gd name="T10" fmla="*/ 285 w 322"/>
              <a:gd name="T11" fmla="*/ 91 h 366"/>
              <a:gd name="T12" fmla="*/ 288 w 322"/>
              <a:gd name="T13" fmla="*/ 93 h 366"/>
              <a:gd name="T14" fmla="*/ 320 w 322"/>
              <a:gd name="T15" fmla="*/ 59 h 366"/>
              <a:gd name="T16" fmla="*/ 317 w 322"/>
              <a:gd name="T17" fmla="*/ 56 h 366"/>
              <a:gd name="T18" fmla="*/ 179 w 322"/>
              <a:gd name="T19" fmla="*/ 0 h 366"/>
              <a:gd name="T20" fmla="*/ 0 w 322"/>
              <a:gd name="T21" fmla="*/ 184 h 366"/>
              <a:gd name="T22" fmla="*/ 178 w 322"/>
              <a:gd name="T23" fmla="*/ 366 h 366"/>
              <a:gd name="T24" fmla="*/ 319 w 322"/>
              <a:gd name="T25" fmla="*/ 304 h 366"/>
              <a:gd name="T26" fmla="*/ 322 w 322"/>
              <a:gd name="T27" fmla="*/ 301 h 366"/>
              <a:gd name="T28" fmla="*/ 291 w 322"/>
              <a:gd name="T29" fmla="*/ 27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66">
                <a:moveTo>
                  <a:pt x="291" y="271"/>
                </a:moveTo>
                <a:cubicBezTo>
                  <a:pt x="288" y="273"/>
                  <a:pt x="288" y="273"/>
                  <a:pt x="288" y="273"/>
                </a:cubicBezTo>
                <a:cubicBezTo>
                  <a:pt x="257" y="303"/>
                  <a:pt x="227" y="322"/>
                  <a:pt x="179" y="322"/>
                </a:cubicBezTo>
                <a:cubicBezTo>
                  <a:pt x="105" y="322"/>
                  <a:pt x="49" y="262"/>
                  <a:pt x="49" y="183"/>
                </a:cubicBezTo>
                <a:cubicBezTo>
                  <a:pt x="49" y="104"/>
                  <a:pt x="105" y="44"/>
                  <a:pt x="179" y="44"/>
                </a:cubicBezTo>
                <a:cubicBezTo>
                  <a:pt x="219" y="44"/>
                  <a:pt x="251" y="58"/>
                  <a:pt x="285" y="91"/>
                </a:cubicBezTo>
                <a:cubicBezTo>
                  <a:pt x="288" y="93"/>
                  <a:pt x="288" y="93"/>
                  <a:pt x="288" y="93"/>
                </a:cubicBezTo>
                <a:cubicBezTo>
                  <a:pt x="320" y="59"/>
                  <a:pt x="320" y="59"/>
                  <a:pt x="320" y="59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286" y="27"/>
                  <a:pt x="248" y="0"/>
                  <a:pt x="179" y="0"/>
                </a:cubicBezTo>
                <a:cubicBezTo>
                  <a:pt x="77" y="0"/>
                  <a:pt x="0" y="79"/>
                  <a:pt x="0" y="184"/>
                </a:cubicBezTo>
                <a:cubicBezTo>
                  <a:pt x="0" y="288"/>
                  <a:pt x="77" y="366"/>
                  <a:pt x="178" y="366"/>
                </a:cubicBezTo>
                <a:cubicBezTo>
                  <a:pt x="248" y="366"/>
                  <a:pt x="289" y="335"/>
                  <a:pt x="319" y="304"/>
                </a:cubicBezTo>
                <a:cubicBezTo>
                  <a:pt x="322" y="301"/>
                  <a:pt x="322" y="301"/>
                  <a:pt x="322" y="301"/>
                </a:cubicBezTo>
                <a:lnTo>
                  <a:pt x="291" y="271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901700" y="431801"/>
            <a:ext cx="93663" cy="142875"/>
          </a:xfrm>
          <a:custGeom>
            <a:avLst/>
            <a:gdLst>
              <a:gd name="T0" fmla="*/ 0 w 59"/>
              <a:gd name="T1" fmla="*/ 0 h 90"/>
              <a:gd name="T2" fmla="*/ 0 w 59"/>
              <a:gd name="T3" fmla="*/ 11 h 90"/>
              <a:gd name="T4" fmla="*/ 40 w 59"/>
              <a:gd name="T5" fmla="*/ 11 h 90"/>
              <a:gd name="T6" fmla="*/ 0 w 59"/>
              <a:gd name="T7" fmla="*/ 90 h 90"/>
              <a:gd name="T8" fmla="*/ 59 w 59"/>
              <a:gd name="T9" fmla="*/ 90 h 90"/>
              <a:gd name="T10" fmla="*/ 59 w 59"/>
              <a:gd name="T11" fmla="*/ 79 h 90"/>
              <a:gd name="T12" fmla="*/ 19 w 59"/>
              <a:gd name="T13" fmla="*/ 79 h 90"/>
              <a:gd name="T14" fmla="*/ 59 w 59"/>
              <a:gd name="T15" fmla="*/ 0 h 90"/>
              <a:gd name="T16" fmla="*/ 0 w 59"/>
              <a:gd name="T1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90">
                <a:moveTo>
                  <a:pt x="0" y="0"/>
                </a:moveTo>
                <a:lnTo>
                  <a:pt x="0" y="11"/>
                </a:lnTo>
                <a:lnTo>
                  <a:pt x="40" y="11"/>
                </a:lnTo>
                <a:lnTo>
                  <a:pt x="0" y="90"/>
                </a:lnTo>
                <a:lnTo>
                  <a:pt x="59" y="90"/>
                </a:lnTo>
                <a:lnTo>
                  <a:pt x="59" y="79"/>
                </a:lnTo>
                <a:lnTo>
                  <a:pt x="19" y="79"/>
                </a:lnTo>
                <a:lnTo>
                  <a:pt x="59" y="0"/>
                </a:lnTo>
                <a:lnTo>
                  <a:pt x="0" y="0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1054102" y="430215"/>
            <a:ext cx="147638" cy="144463"/>
          </a:xfrm>
          <a:custGeom>
            <a:avLst/>
            <a:gdLst>
              <a:gd name="T0" fmla="*/ 0 w 93"/>
              <a:gd name="T1" fmla="*/ 91 h 91"/>
              <a:gd name="T2" fmla="*/ 93 w 93"/>
              <a:gd name="T3" fmla="*/ 91 h 91"/>
              <a:gd name="T4" fmla="*/ 47 w 93"/>
              <a:gd name="T5" fmla="*/ 0 h 91"/>
              <a:gd name="T6" fmla="*/ 0 w 93"/>
              <a:gd name="T7" fmla="*/ 91 h 91"/>
              <a:gd name="T8" fmla="*/ 19 w 93"/>
              <a:gd name="T9" fmla="*/ 80 h 91"/>
              <a:gd name="T10" fmla="*/ 47 w 93"/>
              <a:gd name="T11" fmla="*/ 26 h 91"/>
              <a:gd name="T12" fmla="*/ 74 w 93"/>
              <a:gd name="T13" fmla="*/ 80 h 91"/>
              <a:gd name="T14" fmla="*/ 19 w 93"/>
              <a:gd name="T15" fmla="*/ 8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91">
                <a:moveTo>
                  <a:pt x="0" y="91"/>
                </a:moveTo>
                <a:lnTo>
                  <a:pt x="93" y="91"/>
                </a:lnTo>
                <a:lnTo>
                  <a:pt x="47" y="0"/>
                </a:lnTo>
                <a:lnTo>
                  <a:pt x="0" y="91"/>
                </a:lnTo>
                <a:close/>
                <a:moveTo>
                  <a:pt x="19" y="80"/>
                </a:moveTo>
                <a:lnTo>
                  <a:pt x="47" y="26"/>
                </a:lnTo>
                <a:lnTo>
                  <a:pt x="74" y="80"/>
                </a:lnTo>
                <a:lnTo>
                  <a:pt x="19" y="80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500065" y="431801"/>
            <a:ext cx="136525" cy="142875"/>
          </a:xfrm>
          <a:custGeom>
            <a:avLst/>
            <a:gdLst>
              <a:gd name="T0" fmla="*/ 43 w 86"/>
              <a:gd name="T1" fmla="*/ 59 h 90"/>
              <a:gd name="T2" fmla="*/ 17 w 86"/>
              <a:gd name="T3" fmla="*/ 8 h 90"/>
              <a:gd name="T4" fmla="*/ 13 w 86"/>
              <a:gd name="T5" fmla="*/ 0 h 90"/>
              <a:gd name="T6" fmla="*/ 0 w 86"/>
              <a:gd name="T7" fmla="*/ 0 h 90"/>
              <a:gd name="T8" fmla="*/ 0 w 86"/>
              <a:gd name="T9" fmla="*/ 90 h 90"/>
              <a:gd name="T10" fmla="*/ 12 w 86"/>
              <a:gd name="T11" fmla="*/ 90 h 90"/>
              <a:gd name="T12" fmla="*/ 12 w 86"/>
              <a:gd name="T13" fmla="*/ 24 h 90"/>
              <a:gd name="T14" fmla="*/ 43 w 86"/>
              <a:gd name="T15" fmla="*/ 86 h 90"/>
              <a:gd name="T16" fmla="*/ 74 w 86"/>
              <a:gd name="T17" fmla="*/ 25 h 90"/>
              <a:gd name="T18" fmla="*/ 74 w 86"/>
              <a:gd name="T19" fmla="*/ 90 h 90"/>
              <a:gd name="T20" fmla="*/ 86 w 86"/>
              <a:gd name="T21" fmla="*/ 90 h 90"/>
              <a:gd name="T22" fmla="*/ 86 w 86"/>
              <a:gd name="T23" fmla="*/ 0 h 90"/>
              <a:gd name="T24" fmla="*/ 73 w 86"/>
              <a:gd name="T25" fmla="*/ 0 h 90"/>
              <a:gd name="T26" fmla="*/ 43 w 86"/>
              <a:gd name="T27" fmla="*/ 5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90">
                <a:moveTo>
                  <a:pt x="43" y="59"/>
                </a:moveTo>
                <a:lnTo>
                  <a:pt x="17" y="8"/>
                </a:lnTo>
                <a:lnTo>
                  <a:pt x="13" y="0"/>
                </a:lnTo>
                <a:lnTo>
                  <a:pt x="0" y="0"/>
                </a:lnTo>
                <a:lnTo>
                  <a:pt x="0" y="90"/>
                </a:lnTo>
                <a:lnTo>
                  <a:pt x="12" y="90"/>
                </a:lnTo>
                <a:lnTo>
                  <a:pt x="12" y="24"/>
                </a:lnTo>
                <a:lnTo>
                  <a:pt x="43" y="86"/>
                </a:lnTo>
                <a:lnTo>
                  <a:pt x="74" y="25"/>
                </a:lnTo>
                <a:lnTo>
                  <a:pt x="74" y="90"/>
                </a:lnTo>
                <a:lnTo>
                  <a:pt x="86" y="90"/>
                </a:lnTo>
                <a:lnTo>
                  <a:pt x="86" y="0"/>
                </a:lnTo>
                <a:lnTo>
                  <a:pt x="73" y="0"/>
                </a:lnTo>
                <a:lnTo>
                  <a:pt x="43" y="59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37" y="385734"/>
            <a:ext cx="2320916" cy="3793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7978" y="392091"/>
            <a:ext cx="1272037" cy="22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5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222408"/>
            <a:ext cx="9144000" cy="4771992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8008"/>
            <a:ext cx="8136000" cy="82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1084-4904-407C-AC15-533F23C176C4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04001" y="1732550"/>
            <a:ext cx="2520188" cy="400411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400" b="1" baseline="0"/>
            </a:lvl1pPr>
            <a:lvl2pPr marL="153988" indent="-153988">
              <a:spcBef>
                <a:spcPts val="1200"/>
              </a:spcBef>
              <a:buFont typeface="Arial" panose="020B0604020202020204" pitchFamily="34" charset="0"/>
              <a:buChar char="–"/>
              <a:defRPr sz="1400"/>
            </a:lvl2pPr>
            <a:lvl3pPr marL="327025" indent="-106363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558800" indent="-134938">
              <a:spcBef>
                <a:spcPts val="500"/>
              </a:spcBef>
              <a:buFont typeface="Arial" panose="020B0604020202020204" pitchFamily="34" charset="0"/>
              <a:buChar char="–"/>
              <a:defRPr sz="1200"/>
            </a:lvl4pPr>
            <a:lvl5pPr marL="760413" indent="-125413"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Column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04001" y="1655541"/>
            <a:ext cx="252018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22431" y="1732550"/>
            <a:ext cx="2520188" cy="400411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400" b="1" baseline="0"/>
            </a:lvl1pPr>
            <a:lvl2pPr marL="153988" indent="-153988">
              <a:spcBef>
                <a:spcPts val="1200"/>
              </a:spcBef>
              <a:buFont typeface="Arial" panose="020B0604020202020204" pitchFamily="34" charset="0"/>
              <a:buChar char="–"/>
              <a:defRPr sz="1400"/>
            </a:lvl2pPr>
            <a:lvl3pPr marL="327025" indent="-106363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558800" indent="-134938">
              <a:spcBef>
                <a:spcPts val="500"/>
              </a:spcBef>
              <a:buFont typeface="Arial" panose="020B0604020202020204" pitchFamily="34" charset="0"/>
              <a:buChar char="–"/>
              <a:defRPr sz="1200"/>
            </a:lvl4pPr>
            <a:lvl5pPr marL="760413" indent="-125413"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Column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122431" y="1655541"/>
            <a:ext cx="252018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13216" y="1732550"/>
            <a:ext cx="2520188" cy="400411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400" b="1" baseline="0"/>
            </a:lvl1pPr>
            <a:lvl2pPr marL="153988" indent="-153988">
              <a:spcBef>
                <a:spcPts val="1200"/>
              </a:spcBef>
              <a:buFont typeface="Arial" panose="020B0604020202020204" pitchFamily="34" charset="0"/>
              <a:buChar char="–"/>
              <a:defRPr sz="1400"/>
            </a:lvl2pPr>
            <a:lvl3pPr marL="327025" indent="-106363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558800" indent="-134938">
              <a:spcBef>
                <a:spcPts val="500"/>
              </a:spcBef>
              <a:buFont typeface="Arial" panose="020B0604020202020204" pitchFamily="34" charset="0"/>
              <a:buChar char="–"/>
              <a:defRPr sz="1200"/>
            </a:lvl4pPr>
            <a:lvl5pPr marL="760413" indent="-125413"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Column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13216" y="1655541"/>
            <a:ext cx="252018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2E5B-5807-40B2-B0C2-D80738C5FB68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7677-6F70-4A53-8EC4-0DCD42195D0E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4000" y="1638301"/>
            <a:ext cx="8136000" cy="434861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EAE7-A688-45BB-B985-0CE55D0D2662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4001" y="1638301"/>
            <a:ext cx="3949010" cy="434861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690990" y="1638301"/>
            <a:ext cx="3949010" cy="434861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01F-7078-402D-90C3-F4B7E109CDA9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4000" y="1638301"/>
            <a:ext cx="2520000" cy="4348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302001" y="1638301"/>
            <a:ext cx="5338000" cy="434861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Content and Pu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CA7D-02D8-4B5A-B007-DC7FA2E54797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4000" y="1638301"/>
            <a:ext cx="5055916" cy="89314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111876" y="1819177"/>
            <a:ext cx="2528125" cy="4167739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100"/>
            </a:lvl1pPr>
            <a:lvl2pPr marL="96838" indent="-96838">
              <a:spcBef>
                <a:spcPts val="400"/>
              </a:spcBef>
              <a:defRPr sz="1100"/>
            </a:lvl2pPr>
            <a:lvl3pPr marL="279400" indent="-115888">
              <a:spcBef>
                <a:spcPts val="400"/>
              </a:spcBef>
              <a:defRPr sz="1100"/>
            </a:lvl3pPr>
            <a:lvl4pPr marL="452438" indent="-77788">
              <a:spcBef>
                <a:spcPts val="400"/>
              </a:spcBef>
              <a:defRPr sz="1000"/>
            </a:lvl4pPr>
            <a:lvl5pPr marL="644525" indent="-125413">
              <a:spcBef>
                <a:spcPts val="400"/>
              </a:spcBef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504000" y="2754832"/>
            <a:ext cx="5055916" cy="3239568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111877" y="1655541"/>
            <a:ext cx="252888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1625600"/>
            <a:ext cx="8007350" cy="22444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9" y="3852000"/>
            <a:ext cx="8007350" cy="214240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3A7-EA72-408D-A789-A08841F77D7B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4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091F-AB17-4DAA-8259-F52645DA94F3}" type="datetime1">
              <a:rPr lang="en-GB" smtClean="0"/>
              <a:t>15/09/2020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8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5CC-FED0-4FBE-A4F5-B430F2869FCB}" type="datetime1">
              <a:rPr lang="en-GB" smtClean="0"/>
              <a:t>15/09/2020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A0FAD10-BEBF-49EB-B319-798989CD6F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3910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6" imgW="230" imgH="255" progId="TCLayout.ActiveDocument.1">
                  <p:embed/>
                </p:oleObj>
              </mc:Choice>
              <mc:Fallback>
                <p:oleObj name="think-cell Slide" r:id="rId16" imgW="230" imgH="25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A0FAD10-BEBF-49EB-B319-798989CD6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DCD2489-6889-45F1-9C59-DEEA66BB2053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2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8009"/>
            <a:ext cx="8136000" cy="1124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638301"/>
            <a:ext cx="8136000" cy="4348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0250" y="6489901"/>
            <a:ext cx="9906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D07AD2-FBF8-4E3E-9964-58BFCB57EFFE}" type="datetime1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0850" y="6489901"/>
            <a:ext cx="6731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4700" y="6489901"/>
            <a:ext cx="2453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CC7E1B-4CD5-4B27-B5EB-7981BC3B78B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504000" y="6314170"/>
            <a:ext cx="81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16" y="6467732"/>
            <a:ext cx="993805" cy="162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007" y="6493512"/>
            <a:ext cx="920420" cy="1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0"/>
        </a:spcAft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8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463" indent="-144463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12725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76300" indent="-144463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31900" indent="-201613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7" pos="2888" userDrawn="1">
          <p15:clr>
            <a:srgbClr val="F26B43"/>
          </p15:clr>
        </p15:guide>
        <p15:guide id="19" pos="2880" userDrawn="1">
          <p15:clr>
            <a:srgbClr val="F26B43"/>
          </p15:clr>
        </p15:guide>
        <p15:guide id="20" pos="317" userDrawn="1">
          <p15:clr>
            <a:srgbClr val="F26B43"/>
          </p15:clr>
        </p15:guide>
        <p15:guide id="21" pos="5443" userDrawn="1">
          <p15:clr>
            <a:srgbClr val="F26B43"/>
          </p15:clr>
        </p15:guide>
        <p15:guide id="22" pos="2808" userDrawn="1">
          <p15:clr>
            <a:srgbClr val="F26B43"/>
          </p15:clr>
        </p15:guide>
        <p15:guide id="23" pos="2944" userDrawn="1">
          <p15:clr>
            <a:srgbClr val="F26B43"/>
          </p15:clr>
        </p15:guide>
        <p15:guide id="24" pos="1905" userDrawn="1">
          <p15:clr>
            <a:srgbClr val="F26B43"/>
          </p15:clr>
        </p15:guide>
        <p15:guide id="25" pos="2072" userDrawn="1">
          <p15:clr>
            <a:srgbClr val="F26B43"/>
          </p15:clr>
        </p15:guide>
        <p15:guide id="26" pos="3505" userDrawn="1">
          <p15:clr>
            <a:srgbClr val="F26B43"/>
          </p15:clr>
        </p15:guide>
        <p15:guide id="27" pos="3850" userDrawn="1">
          <p15:clr>
            <a:srgbClr val="F26B43"/>
          </p15:clr>
        </p15:guide>
        <p15:guide id="28" orient="horz" pos="2160" userDrawn="1">
          <p15:clr>
            <a:srgbClr val="F26B43"/>
          </p15:clr>
        </p15:guide>
        <p15:guide id="29" pos="2160" userDrawn="1">
          <p15:clr>
            <a:srgbClr val="F26B43"/>
          </p15:clr>
        </p15:guide>
        <p15:guide id="30" pos="238" userDrawn="1">
          <p15:clr>
            <a:srgbClr val="F26B43"/>
          </p15:clr>
        </p15:guide>
        <p15:guide id="31" pos="4082" userDrawn="1">
          <p15:clr>
            <a:srgbClr val="F26B43"/>
          </p15:clr>
        </p15:guide>
        <p15:guide id="32" orient="horz" pos="1024" userDrawn="1">
          <p15:clr>
            <a:srgbClr val="F26B43"/>
          </p15:clr>
        </p15:guide>
        <p15:guide id="33" orient="horz" pos="249" userDrawn="1">
          <p15:clr>
            <a:srgbClr val="F26B43"/>
          </p15:clr>
        </p15:guide>
        <p15:guide id="34" orient="horz" pos="3776" userDrawn="1">
          <p15:clr>
            <a:srgbClr val="F26B43"/>
          </p15:clr>
        </p15:guide>
        <p15:guide id="35" orient="horz" pos="3976" userDrawn="1">
          <p15:clr>
            <a:srgbClr val="F26B43"/>
          </p15:clr>
        </p15:guide>
        <p15:guide id="36" orient="horz" pos="4160" userDrawn="1">
          <p15:clr>
            <a:srgbClr val="F26B43"/>
          </p15:clr>
        </p15:guide>
        <p15:guide id="37" pos="2106" userDrawn="1">
          <p15:clr>
            <a:srgbClr val="F26B43"/>
          </p15:clr>
        </p15:guide>
        <p15:guide id="38" pos="2208" userDrawn="1">
          <p15:clr>
            <a:srgbClr val="F26B43"/>
          </p15:clr>
        </p15:guide>
        <p15:guide id="39" pos="1429" userDrawn="1">
          <p15:clr>
            <a:srgbClr val="F26B43"/>
          </p15:clr>
        </p15:guide>
        <p15:guide id="40" pos="1554" userDrawn="1">
          <p15:clr>
            <a:srgbClr val="F26B43"/>
          </p15:clr>
        </p15:guide>
        <p15:guide id="41" pos="2629" userDrawn="1">
          <p15:clr>
            <a:srgbClr val="F26B43"/>
          </p15:clr>
        </p15:guide>
        <p15:guide id="43" orient="horz" pos="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4DC0A-FCD5-4D6F-903C-AF192D35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93" y="3092192"/>
            <a:ext cx="8149248" cy="2489734"/>
          </a:xfrm>
        </p:spPr>
        <p:txBody>
          <a:bodyPr/>
          <a:lstStyle/>
          <a:p>
            <a:br>
              <a:rPr lang="en-US">
                <a:latin typeface="Georgia"/>
                <a:ea typeface="+mj-lt"/>
                <a:cs typeface="+mj-lt"/>
              </a:rPr>
            </a:br>
            <a:br>
              <a:rPr lang="en-US">
                <a:latin typeface="Georgia"/>
                <a:ea typeface="+mj-lt"/>
                <a:cs typeface="+mj-lt"/>
              </a:rPr>
            </a:br>
            <a:br>
              <a:rPr lang="en-US">
                <a:latin typeface="Georgia"/>
                <a:ea typeface="+mj-lt"/>
                <a:cs typeface="+mj-lt"/>
              </a:rPr>
            </a:br>
            <a:br>
              <a:rPr lang="en-US">
                <a:latin typeface="Georgia"/>
                <a:ea typeface="+mj-lt"/>
                <a:cs typeface="+mj-lt"/>
              </a:rPr>
            </a:br>
            <a:br>
              <a:rPr lang="en-US">
                <a:latin typeface="Georgia"/>
                <a:ea typeface="+mj-lt"/>
                <a:cs typeface="+mj-lt"/>
              </a:rPr>
            </a:br>
            <a:br>
              <a:rPr lang="en-US">
                <a:latin typeface="Georgia"/>
                <a:ea typeface="+mj-lt"/>
                <a:cs typeface="+mj-lt"/>
              </a:rPr>
            </a:br>
            <a:r>
              <a:rPr lang="en-US">
                <a:latin typeface="Georgia"/>
                <a:ea typeface="+mj-lt"/>
                <a:cs typeface="+mj-lt"/>
              </a:rPr>
              <a:t>Dev &amp; Build Process Design</a:t>
            </a:r>
            <a:br>
              <a:rPr lang="en-US" sz="2400">
                <a:latin typeface="Georgia" panose="02040502050405020303" pitchFamily="18" charset="0"/>
                <a:cs typeface="Arial"/>
              </a:rPr>
            </a:br>
            <a:r>
              <a:rPr lang="en-US" sz="2400">
                <a:latin typeface="Georgia"/>
                <a:cs typeface="+mj-lt"/>
              </a:rPr>
              <a:t>Release v2</a:t>
            </a:r>
            <a:br>
              <a:rPr lang="en-US" sz="2400">
                <a:latin typeface="Georgia" panose="02040502050405020303" pitchFamily="18" charset="0"/>
                <a:cs typeface="+mj-lt"/>
              </a:rPr>
            </a:br>
            <a:r>
              <a:rPr lang="en-US" sz="2400">
                <a:latin typeface="Georgia"/>
                <a:cs typeface="+mj-lt"/>
              </a:rPr>
              <a:t>September 2020</a:t>
            </a:r>
            <a:br>
              <a:rPr lang="en-US" sz="2400">
                <a:latin typeface="Georgia" panose="02040502050405020303" pitchFamily="18" charset="0"/>
                <a:cs typeface="+mj-lt"/>
              </a:rPr>
            </a:br>
            <a:br>
              <a:rPr lang="en-US" sz="2400">
                <a:latin typeface="Georgia" panose="02040502050405020303" pitchFamily="18" charset="0"/>
                <a:cs typeface="+mj-lt"/>
              </a:rPr>
            </a:br>
            <a:endParaRPr lang="en-US">
              <a:latin typeface="Georgia" panose="02040502050405020303" pitchFamily="18" charset="0"/>
              <a:ea typeface="+mj-lt"/>
              <a:cs typeface="+mj-lt"/>
            </a:endParaRPr>
          </a:p>
        </p:txBody>
      </p:sp>
      <p:pic>
        <p:nvPicPr>
          <p:cNvPr id="7" name="Picture 6" descr="CBS Logo RGB A5.jpg">
            <a:extLst>
              <a:ext uri="{FF2B5EF4-FFF2-40B4-BE49-F238E27FC236}">
                <a16:creationId xmlns:a16="http://schemas.microsoft.com/office/drawing/2014/main" id="{57B9112C-DCAC-476A-81C1-01D2D5AFD6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6" y="1456267"/>
            <a:ext cx="4195251" cy="127053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0C4933-03DE-40A6-9212-57AC4687F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0" y="5333466"/>
            <a:ext cx="8140700" cy="1270534"/>
          </a:xfrm>
        </p:spPr>
        <p:txBody>
          <a:bodyPr/>
          <a:lstStyle/>
          <a:p>
            <a:r>
              <a:rPr lang="en-US" sz="2400">
                <a:latin typeface="Georgia" panose="02040502050405020303" pitchFamily="18" charset="0"/>
              </a:rPr>
              <a:t>Allen Coates</a:t>
            </a:r>
          </a:p>
          <a:p>
            <a:r>
              <a:rPr lang="en-US" sz="2400">
                <a:latin typeface="Georgia" panose="02040502050405020303" pitchFamily="18" charset="0"/>
              </a:rPr>
              <a:t>Rob Kent </a:t>
            </a:r>
          </a:p>
          <a:p>
            <a:r>
              <a:rPr lang="en-US" sz="2400">
                <a:latin typeface="Georgia" panose="02040502050405020303" pitchFamily="18" charset="0"/>
              </a:rPr>
              <a:t>Rachel Liu</a:t>
            </a:r>
            <a:endParaRPr lang="en-GB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5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C65F-B25F-402D-B4A7-D6B3B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>
                <a:latin typeface="Georgia"/>
                <a:cs typeface="Arial"/>
              </a:rPr>
              <a:t>Bridge the Gap: Jira – ServiceNow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8D8A0-19D3-4C6C-9CA5-996F5CAD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FCE6-AC10-4A99-B73D-7237629C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10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EB0C4-E996-4A3F-B265-A00992EDF009}"/>
              </a:ext>
            </a:extLst>
          </p:cNvPr>
          <p:cNvSpPr/>
          <p:nvPr/>
        </p:nvSpPr>
        <p:spPr>
          <a:xfrm>
            <a:off x="4182718" y="864734"/>
            <a:ext cx="44572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b="1" dirty="0">
                <a:latin typeface="Calibri" panose="020F0502020204030204" pitchFamily="34" charset="0"/>
              </a:rPr>
              <a:t>Recommendations:</a:t>
            </a:r>
          </a:p>
          <a:p>
            <a:pPr algn="just"/>
            <a:endParaRPr lang="en-GB" sz="1000" b="1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Linking up JIRA &amp; ServiceNow -- Planning vs. Operating</a:t>
            </a:r>
          </a:p>
          <a:p>
            <a:pPr algn="just"/>
            <a:endParaRPr lang="en-GB" sz="1000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Using SNOW to create and update feature and release records with details of deployment.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</a:endParaRPr>
          </a:p>
          <a:p>
            <a:pPr algn="just"/>
            <a:endParaRPr lang="en-GB" sz="1400" dirty="0">
              <a:latin typeface="Calibri" panose="020F0502020204030204" pitchFamily="34" charset="0"/>
            </a:endParaRPr>
          </a:p>
          <a:p>
            <a:pPr algn="just"/>
            <a:endParaRPr lang="en-GB" sz="1400" dirty="0">
              <a:latin typeface="Calibri" panose="020F0502020204030204" pitchFamily="34" charset="0"/>
            </a:endParaRPr>
          </a:p>
          <a:p>
            <a:pPr algn="just"/>
            <a:endParaRPr lang="en-GB" sz="1600" b="1" dirty="0">
              <a:latin typeface="Calibri" panose="020F0502020204030204" pitchFamily="34" charset="0"/>
            </a:endParaRPr>
          </a:p>
          <a:p>
            <a:pPr algn="just"/>
            <a:r>
              <a:rPr lang="en-GB" sz="1600" b="1" dirty="0">
                <a:latin typeface="Calibri" panose="020F0502020204030204" pitchFamily="34" charset="0"/>
              </a:rPr>
              <a:t>How does it work?</a:t>
            </a:r>
          </a:p>
          <a:p>
            <a:pPr algn="just"/>
            <a:endParaRPr lang="en-GB" sz="1000" b="1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XLR picks up datapoints throughout release pipelines</a:t>
            </a:r>
            <a:r>
              <a:rPr lang="en-GB" sz="1400" dirty="0">
                <a:latin typeface="Calibri" panose="020F0502020204030204" pitchFamily="34" charset="0"/>
              </a:rPr>
              <a:t>, including JIRA issue key, Git Commit ID, Build number /MSI version number, ISPR etc. </a:t>
            </a:r>
          </a:p>
          <a:p>
            <a:pPr algn="just"/>
            <a:endParaRPr lang="en-GB" sz="1000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XLR then injects metadata into ServiceNow.</a:t>
            </a:r>
            <a:r>
              <a:rPr lang="en-GB" sz="1400" dirty="0">
                <a:latin typeface="Calibri" panose="020F0502020204030204" pitchFamily="34" charset="0"/>
              </a:rPr>
              <a:t> This should replace the current way of filling in at least three different release handover forms manually prior to releasing to ST.</a:t>
            </a:r>
          </a:p>
          <a:p>
            <a:pPr algn="just"/>
            <a:endParaRPr lang="en-GB" sz="1000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Once the release task is assigned to the Ops team,</a:t>
            </a:r>
            <a:r>
              <a:rPr lang="en-GB" sz="1400" b="1" dirty="0">
                <a:latin typeface="Calibri" panose="020F0502020204030204" pitchFamily="34" charset="0"/>
              </a:rPr>
              <a:t> XLR will monitor deployment task completion and notify Dev/Test </a:t>
            </a:r>
            <a:r>
              <a:rPr lang="en-GB" sz="1400" dirty="0">
                <a:latin typeface="Calibri" panose="020F0502020204030204" pitchFamily="34" charset="0"/>
              </a:rPr>
              <a:t>once it is done as well </a:t>
            </a:r>
            <a:r>
              <a:rPr lang="en-GB" sz="1400" b="1" dirty="0">
                <a:latin typeface="Calibri" panose="020F0502020204030204" pitchFamily="34" charset="0"/>
              </a:rPr>
              <a:t>as update the relevant JIRA tickets.</a:t>
            </a:r>
            <a:endParaRPr lang="en-GB" sz="1400" dirty="0"/>
          </a:p>
        </p:txBody>
      </p:sp>
      <p:pic>
        <p:nvPicPr>
          <p:cNvPr id="9" name="Picture 8" descr="CBS Logo RGB A5.jpg">
            <a:extLst>
              <a:ext uri="{FF2B5EF4-FFF2-40B4-BE49-F238E27FC236}">
                <a16:creationId xmlns:a16="http://schemas.microsoft.com/office/drawing/2014/main" id="{F2A66DED-361A-470A-86EB-171734A48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223785"/>
            <a:ext cx="1924811" cy="582930"/>
          </a:xfrm>
          <a:prstGeom prst="rect">
            <a:avLst/>
          </a:prstGeom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94F5ABED-C358-4EAE-8DBE-2D86CF4F0761}"/>
              </a:ext>
            </a:extLst>
          </p:cNvPr>
          <p:cNvSpPr/>
          <p:nvPr/>
        </p:nvSpPr>
        <p:spPr>
          <a:xfrm>
            <a:off x="3289300" y="1698346"/>
            <a:ext cx="884238" cy="1964124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9CF9D1-F8AE-4609-ADEF-73379097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569" y="2263768"/>
            <a:ext cx="2582025" cy="833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0F4D25-AC1F-4C2B-ACC5-48E18B06F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25" y="806715"/>
            <a:ext cx="2646363" cy="55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6" name="Picture 95" descr="CBS Logo RGB A5.jpg">
            <a:extLst>
              <a:ext uri="{FF2B5EF4-FFF2-40B4-BE49-F238E27FC236}">
                <a16:creationId xmlns:a16="http://schemas.microsoft.com/office/drawing/2014/main" id="{77D889A8-015C-4C30-9FAA-761C2D8C9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235817"/>
            <a:ext cx="1924811" cy="5829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>
                <a:latin typeface="Georgia"/>
                <a:cs typeface="Arial"/>
              </a:rPr>
              <a:t>Bridge the Gap: Jira – ServiceNow </a:t>
            </a:r>
            <a:br>
              <a:rPr lang="en-US" sz="2800">
                <a:latin typeface="Georgia"/>
              </a:rPr>
            </a:br>
            <a:r>
              <a:rPr lang="en-US" sz="1800">
                <a:latin typeface="Georgia"/>
              </a:rPr>
              <a:t>Benefits</a:t>
            </a:r>
            <a:endParaRPr lang="en-US" sz="2800">
              <a:latin typeface="Georgia" panose="02040502050405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CD31C-1BBC-44FD-9699-A16685F0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070542"/>
            <a:ext cx="8136762" cy="4716915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Helps Developers to stay in the Jira world and allows Service/Change/Release Management to stay in the ServiceNow world.</a:t>
            </a:r>
            <a:endParaRPr lang="en-GB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Arial"/>
              </a:rPr>
              <a:t>Bridges the gap between Jira and ServiceNow – allows automatic creation/updating of ServiceNow data and/or related Jira issues.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Arial"/>
              </a:rPr>
              <a:t>Provides the ability to track components/applications through the development &amp; release life cycle.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Arial"/>
              </a:rPr>
              <a:t>Initially, we treat areas as black boxes to just obtain metrics.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Arial"/>
              </a:rPr>
              <a:t>Overtime, we make the black boxes more transparent to gain more visibility.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Arial"/>
              </a:rPr>
              <a:t>More metrics allows focused improvements.</a:t>
            </a:r>
          </a:p>
          <a:p>
            <a:pPr marL="342900" indent="-34290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Baseline in Production to identify bottlenecks and opportunities for improvements</a:t>
            </a:r>
          </a:p>
          <a:p>
            <a:pPr marL="342900" indent="-34290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Focus predominately of shift left/faster feedback and velocity improvements</a:t>
            </a:r>
          </a:p>
          <a:p>
            <a:pPr marL="342900" indent="-34290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Expand number of integrations to increase opportunities for automation</a:t>
            </a:r>
          </a:p>
          <a:p>
            <a:pPr marL="342900" indent="-34290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Longer term automation of end to end release activities from Development to Production</a:t>
            </a:r>
            <a:endParaRPr lang="en-GB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Arial"/>
            </a:endParaRPr>
          </a:p>
          <a:p>
            <a:endParaRPr lang="en-GB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A7918-F217-4CC3-8226-3D29274C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5420-1D0F-42A6-8DFA-06CFDF8C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73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6" name="Picture 95" descr="CBS Logo RGB A5.jpg">
            <a:extLst>
              <a:ext uri="{FF2B5EF4-FFF2-40B4-BE49-F238E27FC236}">
                <a16:creationId xmlns:a16="http://schemas.microsoft.com/office/drawing/2014/main" id="{77D889A8-015C-4C30-9FAA-761C2D8C9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235817"/>
            <a:ext cx="1924811" cy="5829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Implementation – Next Steps</a:t>
            </a: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CD31C-1BBC-44FD-9699-A16685F0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270000"/>
            <a:ext cx="8136000" cy="4716915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XLR Test and Prod Infrastructure Deployments*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Jira Versioning/Release Issue to track Metadata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GitHub Integration*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ServiceNow Integration*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GoCD Plugin*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GoCD Integration*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Release/Feature Mapping from Jira et al to ServiceNow</a:t>
            </a:r>
            <a:endParaRPr lang="en-US" sz="2400">
              <a:ea typeface="+mn-lt"/>
              <a:cs typeface="+mn-lt"/>
            </a:endParaRPr>
          </a:p>
          <a:p>
            <a:endParaRPr lang="en-GB" sz="2400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*In Progress</a:t>
            </a:r>
            <a:endParaRPr lang="en-GB"/>
          </a:p>
          <a:p>
            <a:endParaRPr lang="en-GB" sz="240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4768A-CE90-4CCA-8E71-5143642F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4FA3E-0395-4969-BAF3-6C305C10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4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6" name="Picture 95" descr="CBS Logo RGB A5.jpg">
            <a:extLst>
              <a:ext uri="{FF2B5EF4-FFF2-40B4-BE49-F238E27FC236}">
                <a16:creationId xmlns:a16="http://schemas.microsoft.com/office/drawing/2014/main" id="{77D889A8-015C-4C30-9FAA-761C2D8C9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235817"/>
            <a:ext cx="1924811" cy="5829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Additional User Requirement</a:t>
            </a: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CD31C-1BBC-44FD-9699-A16685F0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270000"/>
            <a:ext cx="8136000" cy="4716915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Arial"/>
              </a:rPr>
              <a:t>Code branching process needs to be standardised across product teams in order to increase velocity then cadence in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ighlight>
                  <a:srgbClr val="FFFF00"/>
                </a:highlight>
              </a:rPr>
              <a:t>Further clarification needed for Sales System touch points???</a:t>
            </a:r>
            <a:endParaRPr lang="en-GB">
              <a:highlight>
                <a:srgbClr val="FFFF00"/>
              </a:highlight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Previous work done on Jenkins pipeline (SonarQube, Fortify integration) should be leveraged to see if GoCD can be replaced in order to further automate build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Target state should enable quality gate(s) between developers/teams prior to build release in order to reduce contention.</a:t>
            </a:r>
            <a:endParaRPr lang="en-GB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Visibility regarding quality assurance should be raised to release level so there will be less manual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Defects should be tracked and traced across multiple environments so the UAT QE team can prepare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amount of time and efforts it takes to set up a local VM would ideally be shortened for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 sz="240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4768A-CE90-4CCA-8E71-5143642F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4FA3E-0395-4969-BAF3-6C305C10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86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4DC0A-FCD5-4D6F-903C-AF192D35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39" y="3459515"/>
            <a:ext cx="8137525" cy="671686"/>
          </a:xfrm>
        </p:spPr>
        <p:txBody>
          <a:bodyPr/>
          <a:lstStyle/>
          <a:p>
            <a:r>
              <a:rPr lang="en-US">
                <a:latin typeface="Georgia" panose="02040502050405020303" pitchFamily="18" charset="0"/>
                <a:ea typeface="+mj-lt"/>
                <a:cs typeface="+mj-lt"/>
              </a:rPr>
              <a:t>Thank you.</a:t>
            </a:r>
          </a:p>
        </p:txBody>
      </p:sp>
      <p:pic>
        <p:nvPicPr>
          <p:cNvPr id="7" name="Picture 6" descr="CBS Logo RGB A5.jpg">
            <a:extLst>
              <a:ext uri="{FF2B5EF4-FFF2-40B4-BE49-F238E27FC236}">
                <a16:creationId xmlns:a16="http://schemas.microsoft.com/office/drawing/2014/main" id="{57B9112C-DCAC-476A-81C1-01D2D5AFD6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6" y="1456267"/>
            <a:ext cx="4195251" cy="12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C65F-B25F-402D-B4A7-D6B3B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eorgia"/>
                <a:cs typeface="Arial"/>
              </a:rPr>
              <a:t>Bridge the Gap: Jira – ServiceNow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8D8A0-19D3-4C6C-9CA5-996F5CAD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FCE6-AC10-4A99-B73D-7237629C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46AB6-B291-40EE-BC0F-9F6F6F88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8" y="751118"/>
            <a:ext cx="7891756" cy="56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5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6" name="Picture 95" descr="CBS Logo RGB A5.jpg">
            <a:extLst>
              <a:ext uri="{FF2B5EF4-FFF2-40B4-BE49-F238E27FC236}">
                <a16:creationId xmlns:a16="http://schemas.microsoft.com/office/drawing/2014/main" id="{77D889A8-015C-4C30-9FAA-761C2D8C9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235817"/>
            <a:ext cx="1924811" cy="5829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Agenda</a:t>
            </a:r>
            <a:endParaRPr lang="en-GB">
              <a:latin typeface="Georgia" panose="02040502050405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CD31C-1BBC-44FD-9699-A16685F0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004709"/>
            <a:ext cx="8136000" cy="5183011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Current process summary &amp; baselining </a:t>
            </a:r>
            <a:r>
              <a:rPr lang="en-US" sz="2400" i="1"/>
              <a:t>– as is</a:t>
            </a:r>
          </a:p>
          <a:p>
            <a:endParaRPr lang="en-US" sz="8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Existing workflow wireframing &amp; baselining </a:t>
            </a:r>
            <a:r>
              <a:rPr lang="en-US" sz="2400" i="1"/>
              <a:t>– as is </a:t>
            </a:r>
          </a:p>
          <a:p>
            <a:endParaRPr lang="en-US" sz="8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Highlight opportunities for optimisation</a:t>
            </a:r>
          </a:p>
          <a:p>
            <a:endParaRPr lang="en-US" sz="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Target state design </a:t>
            </a:r>
            <a:r>
              <a:rPr lang="en-US" sz="2400" i="1"/>
              <a:t>– to be</a:t>
            </a:r>
          </a:p>
          <a:p>
            <a:endParaRPr lang="en-US" sz="8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Target state workflow wireframing</a:t>
            </a:r>
            <a:r>
              <a:rPr lang="en-US" sz="2400" i="1"/>
              <a:t> – to be </a:t>
            </a:r>
          </a:p>
          <a:p>
            <a:endParaRPr lang="en-US" sz="8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Key recommendations </a:t>
            </a:r>
          </a:p>
          <a:p>
            <a:pPr marL="882650" lvl="2" indent="-342900">
              <a:buFont typeface="Wingdings" panose="05000000000000000000" pitchFamily="2" charset="2"/>
              <a:buChar char="Ø"/>
            </a:pPr>
            <a:r>
              <a:rPr lang="en-GB" sz="2000" i="1"/>
              <a:t>Bridging the gap between Jira &amp; ServiceNow </a:t>
            </a:r>
          </a:p>
          <a:p>
            <a:pPr marL="882650" lvl="2" indent="-342900">
              <a:buFont typeface="Wingdings" panose="05000000000000000000" pitchFamily="2" charset="2"/>
              <a:buChar char="Ø"/>
            </a:pPr>
            <a:r>
              <a:rPr lang="en-GB" sz="2000" i="1"/>
              <a:t>Benefits</a:t>
            </a:r>
          </a:p>
          <a:p>
            <a:pPr marL="882650" lvl="2" indent="-342900">
              <a:buFont typeface="Wingdings" panose="05000000000000000000" pitchFamily="2" charset="2"/>
              <a:buChar char="Ø"/>
            </a:pPr>
            <a:r>
              <a:rPr lang="en-US" sz="2000" i="1"/>
              <a:t>Next Steps</a:t>
            </a:r>
            <a:endParaRPr lang="en-US" sz="8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Additional requirement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A099211-F853-47AA-A79E-9DDE2766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C6529D-C76C-4D8D-B211-C1AA7BD6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Georgia" panose="02040502050405020303" pitchFamily="18" charset="0"/>
              </a:rPr>
              <a:t>Dev’s .NET MSI Daily Build Release – Current Process Summary &amp; Baselining</a:t>
            </a:r>
            <a:br>
              <a:rPr lang="en-US" sz="2000">
                <a:latin typeface="Georgia" panose="02040502050405020303" pitchFamily="18" charset="0"/>
              </a:rPr>
            </a:br>
            <a:r>
              <a:rPr lang="en-US" sz="1800" i="1">
                <a:latin typeface="Georgia" panose="02040502050405020303" pitchFamily="18" charset="0"/>
              </a:rPr>
              <a:t>As-Is</a:t>
            </a:r>
            <a:endParaRPr lang="en-US" sz="2400" i="1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A7918-F217-4CC3-8226-3D29274C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5420-1D0F-42A6-8DFA-06CFDF8C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3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2ED4-83EA-4943-A51C-C53C0535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625600"/>
            <a:ext cx="8136000" cy="56896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600" b="1"/>
              <a:t>Coding: </a:t>
            </a:r>
            <a:r>
              <a:rPr lang="en-US" sz="1600"/>
              <a:t>JIRA flow update, GitHub fork/branch, ReSharper/SonarQube static code analysis</a:t>
            </a:r>
          </a:p>
          <a:p>
            <a:pPr marL="487363" lvl="1" indent="-342900"/>
            <a:r>
              <a:rPr lang="en-US" sz="1400"/>
              <a:t>Depending on the team, forking </a:t>
            </a:r>
            <a:r>
              <a:rPr lang="en-US" sz="1400" b="1"/>
              <a:t>or</a:t>
            </a:r>
            <a:r>
              <a:rPr lang="en-US" sz="1400"/>
              <a:t> feature branch might be used on Git.</a:t>
            </a:r>
          </a:p>
          <a:p>
            <a:pPr marL="487363" lvl="1" indent="-342900"/>
            <a:r>
              <a:rPr lang="en-US" sz="1400"/>
              <a:t>SonarQube is available in dev environment only and is currently not integrated into GoCD pipeline.</a:t>
            </a:r>
          </a:p>
          <a:p>
            <a:pPr marL="342900" indent="-342900">
              <a:buAutoNum type="arabicPeriod"/>
            </a:pPr>
            <a:r>
              <a:rPr lang="en-US" sz="1600" b="1"/>
              <a:t>Unit Testing: </a:t>
            </a:r>
            <a:r>
              <a:rPr lang="en-US" sz="1600"/>
              <a:t>GoCD</a:t>
            </a:r>
          </a:p>
          <a:p>
            <a:pPr marL="487363" lvl="1" indent="-342900"/>
            <a:r>
              <a:rPr lang="en-US" sz="1400"/>
              <a:t>Git webhooks into GoCD </a:t>
            </a:r>
            <a:r>
              <a:rPr lang="en-US" sz="1400" b="1"/>
              <a:t>or</a:t>
            </a:r>
            <a:r>
              <a:rPr lang="en-US" sz="1400"/>
              <a:t> GoCD polls into Git to trigger a local build</a:t>
            </a:r>
          </a:p>
          <a:p>
            <a:pPr marL="487363" lvl="1" indent="-342900"/>
            <a:r>
              <a:rPr lang="en-US" sz="1400"/>
              <a:t>GoCD is integrated with both Fortify and Selenium as part of unit testing</a:t>
            </a:r>
          </a:p>
          <a:p>
            <a:pPr marL="342900" indent="-342900">
              <a:buAutoNum type="arabicPeriod"/>
            </a:pPr>
            <a:r>
              <a:rPr lang="en-US" sz="1600" b="1"/>
              <a:t>Build/MSI Packaging (41 steps in total)</a:t>
            </a:r>
            <a:r>
              <a:rPr lang="en-US" sz="1600"/>
              <a:t>: CC Tray/InstallShield package build, AI Selection/AI Action install build</a:t>
            </a:r>
            <a:endParaRPr lang="en-US" sz="1600" b="1"/>
          </a:p>
          <a:p>
            <a:pPr marL="487363" lvl="1" indent="-342900"/>
            <a:r>
              <a:rPr lang="en-US" sz="1400"/>
              <a:t>Highly manual process to prepare for build, package build and install build package.</a:t>
            </a:r>
          </a:p>
          <a:p>
            <a:pPr marL="487363" lvl="1" indent="-342900"/>
            <a:r>
              <a:rPr lang="en-US" sz="1400"/>
              <a:t>Requires the use of RDP </a:t>
            </a:r>
          </a:p>
          <a:p>
            <a:pPr marL="487363" lvl="1" indent="-342900"/>
            <a:r>
              <a:rPr lang="en-US" sz="1400"/>
              <a:t>CC Tray is used to package MSI components for build release </a:t>
            </a:r>
            <a:r>
              <a:rPr lang="en-US" sz="1400" b="1"/>
              <a:t>or </a:t>
            </a:r>
            <a:r>
              <a:rPr lang="en-US" sz="1400"/>
              <a:t>InstallShield for making menu changes</a:t>
            </a:r>
          </a:p>
          <a:p>
            <a:pPr marL="487363" lvl="1" indent="-342900"/>
            <a:r>
              <a:rPr lang="en-US" sz="1400"/>
              <a:t>AI Selection/Action is used to install build package and store config.</a:t>
            </a:r>
          </a:p>
          <a:p>
            <a:pPr marL="342900" indent="-342900">
              <a:buAutoNum type="arabicPeriod"/>
            </a:pPr>
            <a:r>
              <a:rPr lang="en-US" sz="1600"/>
              <a:t>Release Handover: Excel/ServiceNow</a:t>
            </a:r>
          </a:p>
          <a:p>
            <a:pPr marL="342900" indent="-342900">
              <a:buAutoNum type="arabicPeriod"/>
            </a:pPr>
            <a:r>
              <a:rPr lang="en-US" sz="1600"/>
              <a:t>Deployment to ST: AI Action/GoCD 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29600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8010"/>
            <a:ext cx="8136763" cy="582930"/>
          </a:xfrm>
        </p:spPr>
        <p:txBody>
          <a:bodyPr/>
          <a:lstStyle/>
          <a:p>
            <a:r>
              <a:rPr lang="en-US" sz="2400">
                <a:latin typeface="Georgia" panose="02040502050405020303" pitchFamily="18" charset="0"/>
              </a:rPr>
              <a:t>Existing Workflow Wireframing &amp; Baselining</a:t>
            </a:r>
            <a:br>
              <a:rPr lang="en-US" sz="2400">
                <a:latin typeface="Georgia" panose="02040502050405020303" pitchFamily="18" charset="0"/>
              </a:rPr>
            </a:br>
            <a:r>
              <a:rPr lang="en-US" sz="1800" i="1">
                <a:latin typeface="Georgia" panose="02040502050405020303" pitchFamily="18" charset="0"/>
              </a:rPr>
              <a:t>As-Is</a:t>
            </a:r>
            <a:endParaRPr lang="en-GB" sz="2400" i="1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7CF5-2913-492F-8F45-827649CF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C3B2C-7300-4FBF-A9C8-2270F2A6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4</a:t>
            </a:fld>
            <a:endParaRPr lang="en-GB"/>
          </a:p>
        </p:txBody>
      </p:sp>
      <p:pic>
        <p:nvPicPr>
          <p:cNvPr id="9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5B00C03-45F7-4D51-8EDC-CDADFFD41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77825" y="1010652"/>
            <a:ext cx="8262938" cy="5301247"/>
          </a:xfrm>
        </p:spPr>
      </p:pic>
    </p:spTree>
    <p:extLst>
      <p:ext uri="{BB962C8B-B14F-4D97-AF65-F5344CB8AC3E}">
        <p14:creationId xmlns:p14="http://schemas.microsoft.com/office/powerpoint/2010/main" val="273397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8010"/>
            <a:ext cx="8136763" cy="582930"/>
          </a:xfrm>
        </p:spPr>
        <p:txBody>
          <a:bodyPr/>
          <a:lstStyle/>
          <a:p>
            <a:r>
              <a:rPr lang="en-US" sz="2400">
                <a:solidFill>
                  <a:srgbClr val="12224D"/>
                </a:solidFill>
                <a:latin typeface="Georgia" panose="02040502050405020303" pitchFamily="18" charset="0"/>
              </a:rPr>
              <a:t>Highlight Opportunities for Optimisation</a:t>
            </a:r>
            <a:endParaRPr lang="en-GB" sz="2400">
              <a:solidFill>
                <a:srgbClr val="12224D"/>
              </a:solidFill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7CF5-2913-492F-8F45-827649CF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C3B2C-7300-4FBF-A9C8-2270F2A6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8ADC0-9DB5-4A70-9660-B587215B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76564-EBB9-4B9C-9FBB-4F07BAF3D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25" y="1016000"/>
            <a:ext cx="8262938" cy="52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4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9" y="288155"/>
            <a:ext cx="8136001" cy="582930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Target State Workflow Wireframing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1800" i="1" dirty="0">
                <a:latin typeface="Georgia" panose="02040502050405020303" pitchFamily="18" charset="0"/>
              </a:rPr>
              <a:t>To-Be</a:t>
            </a:r>
            <a:endParaRPr lang="en-GB" sz="2400" i="1" dirty="0">
              <a:latin typeface="Georgia" panose="02040502050405020303" pitchFamily="18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8AD9ABC-B217-4B1D-9781-BDEC3379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278E32A-A45F-4520-992B-2CF957CB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6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BEE4B-5960-4EAF-BB07-93C5A4C748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25" y="829342"/>
            <a:ext cx="8249476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F725386-0360-4E2F-B1DB-B3992695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8" y="1638301"/>
            <a:ext cx="8090444" cy="434861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F45CD-D84D-451C-8CEC-B0BCFAF0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0850" y="6489901"/>
            <a:ext cx="673100" cy="27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CDBF6-E66E-4A06-948A-8B43F5C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4700" y="6489901"/>
            <a:ext cx="245300" cy="27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0CC7E1B-4CD5-4B27-B5EB-7981BC3B78B5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BDD4DC-8B3D-344B-A0B7-193CFBA45FB5}"/>
              </a:ext>
            </a:extLst>
          </p:cNvPr>
          <p:cNvSpPr txBox="1">
            <a:spLocks/>
          </p:cNvSpPr>
          <p:nvPr/>
        </p:nvSpPr>
        <p:spPr>
          <a:xfrm>
            <a:off x="656400" y="460409"/>
            <a:ext cx="8136000" cy="1124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eorgia" panose="02040502050405020303" pitchFamily="18" charset="0"/>
                <a:cs typeface="Arial"/>
              </a:rPr>
              <a:t>Enterprise View</a:t>
            </a:r>
            <a:br>
              <a:rPr lang="en-US" dirty="0">
                <a:cs typeface="Arial"/>
              </a:rPr>
            </a:br>
            <a:r>
              <a:rPr lang="en-US" sz="1800" i="1" dirty="0">
                <a:latin typeface="Georgia" panose="02040502050405020303" pitchFamily="18" charset="0"/>
                <a:cs typeface="Arial"/>
              </a:rPr>
              <a:t>SDLC as part of Plan &gt; Build &gt; Run &gt; Service involving multiple process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9028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B09ACD2E-2365-4207-8A3F-1937A7C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0CC7E1B-4CD5-4B27-B5EB-7981BC3B78B5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A9441-4BC4-4536-A529-BCD2BFB3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© 2020  |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4EF1AA-1F4C-4C45-8B7D-918F3DCB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09" y="1574795"/>
            <a:ext cx="5206171" cy="468212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09586D-83ED-4F4A-B3D3-E30DB0AC0AF2}"/>
              </a:ext>
            </a:extLst>
          </p:cNvPr>
          <p:cNvSpPr txBox="1">
            <a:spLocks/>
          </p:cNvSpPr>
          <p:nvPr/>
        </p:nvSpPr>
        <p:spPr>
          <a:xfrm>
            <a:off x="656400" y="460409"/>
            <a:ext cx="8136000" cy="1124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eorgia" panose="02040502050405020303" pitchFamily="18" charset="0"/>
                <a:cs typeface="Arial"/>
              </a:rPr>
              <a:t>High Level Reference Architecture</a:t>
            </a:r>
            <a:br>
              <a:rPr lang="en-US" dirty="0">
                <a:cs typeface="Arial"/>
              </a:rPr>
            </a:br>
            <a:r>
              <a:rPr lang="en-US" sz="1800" i="1" dirty="0">
                <a:latin typeface="Georgia" panose="02040502050405020303" pitchFamily="18" charset="0"/>
                <a:cs typeface="Arial"/>
              </a:rPr>
              <a:t>To-be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CEACA-62AC-FC47-9260-D9A4DE1F9ED1}"/>
              </a:ext>
            </a:extLst>
          </p:cNvPr>
          <p:cNvSpPr/>
          <p:nvPr/>
        </p:nvSpPr>
        <p:spPr>
          <a:xfrm>
            <a:off x="267118" y="1474334"/>
            <a:ext cx="29910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b="1" dirty="0">
                <a:latin typeface="Calibri" panose="020F0502020204030204" pitchFamily="34" charset="0"/>
              </a:rPr>
              <a:t>Overview:</a:t>
            </a:r>
          </a:p>
          <a:p>
            <a:pPr algn="just"/>
            <a:endParaRPr lang="en-GB" sz="1000" b="1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Release planning at the start of the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Discover failures early by testing locally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Single build artifact deployed across each environment – no build per environment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Deployment across multiple environments on a single pipeline by passing configuration to the environment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Automated quality gates to build confidence in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Leverage pipeline metadata to automate Change Control and Deployments via Release </a:t>
            </a:r>
            <a:r>
              <a:rPr lang="en-GB" sz="1400" dirty="0" err="1">
                <a:latin typeface="Calibri" panose="020F0502020204030204" pitchFamily="34" charset="0"/>
              </a:rPr>
              <a:t>Orchestraion</a:t>
            </a:r>
            <a:endParaRPr lang="en-GB" sz="1400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</a:endParaRPr>
          </a:p>
          <a:p>
            <a:pPr algn="just"/>
            <a:endParaRPr lang="en-GB" sz="1400" dirty="0">
              <a:latin typeface="Calibri" panose="020F0502020204030204" pitchFamily="34" charset="0"/>
            </a:endParaRPr>
          </a:p>
          <a:p>
            <a:pPr algn="just"/>
            <a:endParaRPr lang="en-GB" sz="1400" dirty="0">
              <a:latin typeface="Calibri" panose="020F0502020204030204" pitchFamily="34" charset="0"/>
            </a:endParaRPr>
          </a:p>
          <a:p>
            <a:pPr algn="just"/>
            <a:endParaRPr lang="en-GB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9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C98A4A4-2C14-4D25-97EE-2A379443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8009"/>
            <a:ext cx="8136000" cy="112475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Arial"/>
              </a:rPr>
              <a:t>Shift Quality Left, Shift Config Right</a:t>
            </a:r>
            <a:br>
              <a:rPr lang="en-US" dirty="0">
                <a:cs typeface="Arial"/>
              </a:rPr>
            </a:br>
            <a:r>
              <a:rPr lang="en-US" sz="1800" dirty="0">
                <a:latin typeface="Georgia" panose="02040502050405020303" pitchFamily="18" charset="0"/>
                <a:cs typeface="Arial"/>
              </a:rPr>
              <a:t>Future CI/CD View – Quality feedback moves towards the developer, environment specific configuration moves towards the target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0DE33-4687-4E53-B505-C4D9F7F3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0850" y="6489901"/>
            <a:ext cx="673100" cy="27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D2B66-4207-4F07-8EE5-7CBDEEA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4700" y="6489901"/>
            <a:ext cx="245300" cy="27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0CC7E1B-4CD5-4B27-B5EB-7981BC3B78B5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pic>
        <p:nvPicPr>
          <p:cNvPr id="8" name="Content Placeholder 7" descr="A close up of a keyboard&#10;&#10;Description automatically generated">
            <a:extLst>
              <a:ext uri="{FF2B5EF4-FFF2-40B4-BE49-F238E27FC236}">
                <a16:creationId xmlns:a16="http://schemas.microsoft.com/office/drawing/2014/main" id="{68C1F64E-9F92-694A-8B6A-BDD4F634F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1954644"/>
            <a:ext cx="8137525" cy="3715474"/>
          </a:xfrm>
        </p:spPr>
      </p:pic>
    </p:spTree>
    <p:extLst>
      <p:ext uri="{BB962C8B-B14F-4D97-AF65-F5344CB8AC3E}">
        <p14:creationId xmlns:p14="http://schemas.microsoft.com/office/powerpoint/2010/main" val="114955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EA&quot; g=&quot;FD&quot; b=&quot;FF&quot;/&gt;&lt;m_nBrightness endver=&quot;26206&quot; val=&quot;0&quot;/&gt;&lt;/elem&gt;&lt;elem m_fUsage=&quot;9.00000000000000022204E-01&quot;&gt;&lt;m_msothmcolidx val=&quot;0&quot;/&gt;&lt;m_rgb r=&quot;D2&quot; g=&quot;FB&quot; b=&quot;FF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.60k.z2WuP7ymr3s3zv4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heme/theme1.xml><?xml version="1.0" encoding="utf-8"?>
<a:theme xmlns:a="http://schemas.openxmlformats.org/drawingml/2006/main" name="Mozaic New">
  <a:themeElements>
    <a:clrScheme name="Mozaic">
      <a:dk1>
        <a:srgbClr val="12224D"/>
      </a:dk1>
      <a:lt1>
        <a:srgbClr val="FFFFFF"/>
      </a:lt1>
      <a:dk2>
        <a:srgbClr val="12224D"/>
      </a:dk2>
      <a:lt2>
        <a:srgbClr val="E6E6E6"/>
      </a:lt2>
      <a:accent1>
        <a:srgbClr val="3CEBFF"/>
      </a:accent1>
      <a:accent2>
        <a:srgbClr val="12224D"/>
      </a:accent2>
      <a:accent3>
        <a:srgbClr val="E6E6E6"/>
      </a:accent3>
      <a:accent4>
        <a:srgbClr val="B1F7FF"/>
      </a:accent4>
      <a:accent5>
        <a:srgbClr val="4D597A"/>
      </a:accent5>
      <a:accent6>
        <a:srgbClr val="ADADA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zaic Intro Deck for Paul Jones 17012020" id="{5DE5936E-B9D3-5748-8FCD-22629BD0B653}" vid="{316D563F-1CEC-A744-A7FB-9053650EB4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6110FA695F2479F1EB3A760098065" ma:contentTypeVersion="10" ma:contentTypeDescription="Create a new document." ma:contentTypeScope="" ma:versionID="2c07d92992d051ce836c379e501de68a">
  <xsd:schema xmlns:xsd="http://www.w3.org/2001/XMLSchema" xmlns:xs="http://www.w3.org/2001/XMLSchema" xmlns:p="http://schemas.microsoft.com/office/2006/metadata/properties" xmlns:ns2="8a52179a-c1e3-46ed-856d-d98a23eabbe7" xmlns:ns3="ce2cf30b-9dbe-4df8-9e3e-c70ce3fe2656" targetNamespace="http://schemas.microsoft.com/office/2006/metadata/properties" ma:root="true" ma:fieldsID="979f07dec9680fc3429aebb962983714" ns2:_="" ns3:_="">
    <xsd:import namespace="8a52179a-c1e3-46ed-856d-d98a23eabbe7"/>
    <xsd:import namespace="ce2cf30b-9dbe-4df8-9e3e-c70ce3fe2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2179a-c1e3-46ed-856d-d98a23ea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2cf30b-9dbe-4df8-9e3e-c70ce3fe26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e2cf30b-9dbe-4df8-9e3e-c70ce3fe2656">
      <UserInfo>
        <DisplayName>Allen Coates</DisplayName>
        <AccountId>982</AccountId>
        <AccountType/>
      </UserInfo>
      <UserInfo>
        <DisplayName>Rob Kent</DisplayName>
        <AccountId>1056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A34A142-C17D-49A8-8001-FD90264FC3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80687-5830-4521-A627-C0611A841A86}">
  <ds:schemaRefs>
    <ds:schemaRef ds:uri="8a52179a-c1e3-46ed-856d-d98a23eabbe7"/>
    <ds:schemaRef ds:uri="ce2cf30b-9dbe-4df8-9e3e-c70ce3fe2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B88777-2979-4112-B981-8D24C5ECCDAC}">
  <ds:schemaRefs>
    <ds:schemaRef ds:uri="8a52179a-c1e3-46ed-856d-d98a23eabbe7"/>
    <ds:schemaRef ds:uri="ce2cf30b-9dbe-4df8-9e3e-c70ce3fe26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Mozaic New</Template>
  <TotalTime>59</TotalTime>
  <Words>925</Words>
  <Application>Microsoft Macintosh PowerPoint</Application>
  <PresentationFormat>On-screen Show (4:3)</PresentationFormat>
  <Paragraphs>145</Paragraphs>
  <Slides>15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Arial,Sans-Serif</vt:lpstr>
      <vt:lpstr>Calibri</vt:lpstr>
      <vt:lpstr>Georgia</vt:lpstr>
      <vt:lpstr>Wingdings</vt:lpstr>
      <vt:lpstr>Mozaic New</vt:lpstr>
      <vt:lpstr>think-cell Slide</vt:lpstr>
      <vt:lpstr>      Dev &amp; Build Process Design Release v2 September 2020  </vt:lpstr>
      <vt:lpstr>Agenda</vt:lpstr>
      <vt:lpstr>Dev’s .NET MSI Daily Build Release – Current Process Summary &amp; Baselining As-Is</vt:lpstr>
      <vt:lpstr>Existing Workflow Wireframing &amp; Baselining As-Is</vt:lpstr>
      <vt:lpstr>Highlight Opportunities for Optimisation</vt:lpstr>
      <vt:lpstr>Target State Workflow Wireframing To-Be</vt:lpstr>
      <vt:lpstr>PowerPoint Presentation</vt:lpstr>
      <vt:lpstr>PowerPoint Presentation</vt:lpstr>
      <vt:lpstr>Shift Quality Left, Shift Config Right Future CI/CD View – Quality feedback moves towards the developer, environment specific configuration moves towards the target</vt:lpstr>
      <vt:lpstr>Bridge the Gap: Jira – ServiceNow </vt:lpstr>
      <vt:lpstr>Bridge the Gap: Jira – ServiceNow  Benefits</vt:lpstr>
      <vt:lpstr>Implementation – Next Steps</vt:lpstr>
      <vt:lpstr>Additional User Requirement</vt:lpstr>
      <vt:lpstr>Thank you.</vt:lpstr>
      <vt:lpstr>Bridge the Gap: Jira – ServiceNow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Service Management A product based operating model</dc:title>
  <dc:subject/>
  <dc:creator>Steve Tuppen</dc:creator>
  <cp:keywords/>
  <dc:description/>
  <cp:lastModifiedBy>Allen Coates</cp:lastModifiedBy>
  <cp:revision>6</cp:revision>
  <cp:lastPrinted>2019-07-11T08:48:42Z</cp:lastPrinted>
  <dcterms:created xsi:type="dcterms:W3CDTF">2020-04-27T09:42:13Z</dcterms:created>
  <dcterms:modified xsi:type="dcterms:W3CDTF">2020-09-15T08:22:59Z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0x0101009F06110FA695F2479F1EB3A760098065</vt:lpwstr>
  </property>
</Properties>
</file>