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9" r:id="rId5"/>
    <p:sldId id="258" r:id="rId6"/>
    <p:sldId id="261" r:id="rId7"/>
    <p:sldId id="262" r:id="rId8"/>
    <p:sldId id="263" r:id="rId9"/>
    <p:sldId id="27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9"/>
    <p:restoredTop sz="94674"/>
  </p:normalViewPr>
  <p:slideViewPr>
    <p:cSldViewPr snapToGrid="0" snapToObjects="1">
      <p:cViewPr varScale="1">
        <p:scale>
          <a:sx n="96" d="100"/>
          <a:sy n="96" d="100"/>
        </p:scale>
        <p:origin x="9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6/25/18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6/25/18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2"/>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relatively high ABV of 12% and its reltively mild IBU of 33, we believe our FrankenBeer will leave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1"/>
          </p:nvPr>
        </p:nvSpPr>
        <p:spPr>
          <a:xfrm>
            <a:off x="680085" y="2336800"/>
            <a:ext cx="5307330" cy="3599180"/>
          </a:xfrm>
        </p:spPr>
        <p:txBody>
          <a:bodyPr/>
          <a:lstStyle/>
          <a:p>
            <a:r>
              <a:rPr lang="en-US" dirty="0"/>
              <a:t>Introduction</a:t>
            </a:r>
          </a:p>
          <a:p>
            <a:r>
              <a:rPr lang="en-US" dirty="0"/>
              <a:t>Background</a:t>
            </a:r>
          </a:p>
          <a:p>
            <a:r>
              <a:rPr lang="en-US" dirty="0"/>
              <a:t>Problem Statement</a:t>
            </a:r>
          </a:p>
          <a:p>
            <a:r>
              <a:rPr lang="en-US" dirty="0" err="1"/>
              <a:t>FrankenBeer</a:t>
            </a:r>
            <a:endParaRPr lang="en-US" dirty="0"/>
          </a:p>
          <a:p>
            <a:r>
              <a:rPr lang="en-US" dirty="0"/>
              <a:t>Initial Market Research</a:t>
            </a:r>
          </a:p>
          <a:p>
            <a:r>
              <a:rPr lang="en-US" dirty="0"/>
              <a:t>Expansion Market Proposal</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Team</a:t>
            </a:r>
          </a:p>
          <a:p>
            <a:pPr lvl="1"/>
            <a:r>
              <a:rPr lang="en-US" dirty="0"/>
              <a:t>Allen Crane</a:t>
            </a:r>
          </a:p>
          <a:p>
            <a:pPr lvl="1"/>
            <a:r>
              <a:rPr lang="en-US" dirty="0"/>
              <a:t>Chris Graves</a:t>
            </a:r>
          </a:p>
          <a:p>
            <a:pPr lvl="1"/>
            <a:r>
              <a:rPr lang="en-US" dirty="0"/>
              <a:t>Heber Nielsen</a:t>
            </a:r>
          </a:p>
          <a:p>
            <a:pPr lvl="1"/>
            <a:r>
              <a:rPr lang="en-US" dirty="0"/>
              <a:t>Nick Cellini</a:t>
            </a:r>
          </a:p>
          <a:p>
            <a:pPr lvl="1"/>
            <a:r>
              <a:rPr lang="en-US" dirty="0"/>
              <a:t>Quincy Roundtree</a:t>
            </a:r>
          </a:p>
          <a:p>
            <a:r>
              <a:rPr lang="en-US" dirty="0"/>
              <a:t>The Purpose</a:t>
            </a:r>
          </a:p>
          <a:p>
            <a:pPr lvl="1"/>
            <a:r>
              <a:rPr lang="en-US" dirty="0"/>
              <a:t>Evaluate the microbrewery landscape in the US and recommend expansion markets for our </a:t>
            </a:r>
            <a:r>
              <a:rPr lang="en-US"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23190" y="2188210"/>
            <a:ext cx="6821805" cy="4507865"/>
          </a:xfrm>
        </p:spPr>
        <p:txBody>
          <a:bodyPr/>
          <a:lstStyle/>
          <a:p>
            <a:r>
              <a:rPr lang="en-US" sz="2000" dirty="0">
                <a:sym typeface="+mn-ea"/>
              </a:rPr>
              <a:t>There are more than 1200 beers in the 50 states (plus District of Columbia) of various ABV and IBU levels. Microbrewery presence varies as well from state to state. </a:t>
            </a:r>
          </a:p>
          <a:p>
            <a:endParaRPr lang="en-US" sz="2000"/>
          </a:p>
          <a:p>
            <a:r>
              <a:rPr lang="en-US" sz="2000"/>
              <a:t>Our FrankenBeer has seen increasing sales since the initial roll out 2 years ago. FrankenBeer</a:t>
            </a:r>
            <a:r>
              <a:rPr lang="en-US" sz="2000">
                <a:sym typeface="+mn-ea"/>
              </a:rPr>
              <a:t> has garnered much acclaim in Seattle, Washington and Boulder, Colorado. From the feedback, there there is no other beer like it. </a:t>
            </a:r>
          </a:p>
          <a:p>
            <a:endParaRPr lang="en-US" sz="2000">
              <a:sym typeface="+mn-ea"/>
            </a:endParaRPr>
          </a:p>
          <a:p>
            <a:r>
              <a:rPr lang="en-US" sz="2000">
                <a:sym typeface="+mn-ea"/>
              </a:rPr>
              <a:t>Many other established chains have requested we allow the beer to be produced and sold closer to their markets. </a:t>
            </a:r>
            <a:endParaRPr lang="en-US" sz="2000"/>
          </a:p>
          <a:p>
            <a:endParaRPr lang="en-US" sz="2000"/>
          </a:p>
        </p:txBody>
      </p:sp>
      <p:pic>
        <p:nvPicPr>
          <p:cNvPr id="5" name="Content Placeholder 3"/>
          <p:cNvPicPr>
            <a:picLocks noChangeAspect="1"/>
          </p:cNvPicPr>
          <p:nvPr/>
        </p:nvPicPr>
        <p:blipFill>
          <a:blip r:embed="rId2"/>
          <a:stretch>
            <a:fillRect/>
          </a:stretch>
        </p:blipFill>
        <p:spPr>
          <a:xfrm>
            <a:off x="7138035" y="2597150"/>
            <a:ext cx="4900295" cy="3500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a:xfrm>
            <a:off x="394970" y="2397760"/>
            <a:ext cx="9694545" cy="3895090"/>
          </a:xfrm>
        </p:spPr>
        <p:txBody>
          <a:bodyPr>
            <a:normAutofit/>
          </a:bodyPr>
          <a:lstStyle/>
          <a:p>
            <a:r>
              <a:rPr lang="en-US" sz="2000" b="1" dirty="0">
                <a:sym typeface="+mn-ea"/>
              </a:rPr>
              <a:t>Problem Statement:</a:t>
            </a:r>
            <a:r>
              <a:rPr lang="en-US" sz="2000" dirty="0">
                <a:sym typeface="+mn-ea"/>
              </a:rPr>
              <a:t> Our </a:t>
            </a:r>
            <a:r>
              <a:rPr lang="en-US" sz="2000" dirty="0" err="1">
                <a:sym typeface="+mn-ea"/>
              </a:rPr>
              <a:t>FrankenBeer</a:t>
            </a:r>
            <a:r>
              <a:rPr lang="en-US" sz="2000" dirty="0">
                <a:sym typeface="+mn-ea"/>
              </a:rPr>
              <a:t> has distinct qualities that make it appealing to many demographics of beer drinkers. This indicates that a thorough analysis must be done to target receptive markets. </a:t>
            </a:r>
          </a:p>
          <a:p>
            <a:pPr marL="0" indent="0">
              <a:buNone/>
            </a:pPr>
            <a:endParaRPr lang="en-US" sz="2000" dirty="0">
              <a:sym typeface="+mn-ea"/>
            </a:endParaRPr>
          </a:p>
          <a:p>
            <a:r>
              <a:rPr lang="en-US" sz="2000" b="1" dirty="0"/>
              <a:t>Current Condition: </a:t>
            </a:r>
            <a:r>
              <a:rPr lang="en-US" sz="2000" dirty="0"/>
              <a:t>Our </a:t>
            </a:r>
            <a:r>
              <a:rPr lang="en-US" sz="2000" dirty="0" err="1"/>
              <a:t>FrankenBeer</a:t>
            </a:r>
            <a:r>
              <a:rPr lang="en-US" sz="2000" dirty="0"/>
              <a:t> is a 12% ABV with a 33 IBU. It has tested well in the Seattle, Washington and Boulder, Colorado markets.</a:t>
            </a:r>
          </a:p>
          <a:p>
            <a:pPr marL="0" indent="0">
              <a:buNone/>
            </a:pPr>
            <a:endParaRPr lang="en-US" sz="2000" dirty="0"/>
          </a:p>
          <a:p>
            <a:r>
              <a:rPr lang="en-US" sz="2000" b="1" dirty="0"/>
              <a:t>Target Condition: </a:t>
            </a:r>
            <a:r>
              <a:rPr lang="en-US" sz="2000" dirty="0"/>
              <a:t>Expand the </a:t>
            </a:r>
            <a:r>
              <a:rPr lang="en-US" sz="2000" dirty="0" err="1"/>
              <a:t>FrankenBeer</a:t>
            </a:r>
            <a:r>
              <a:rPr lang="en-US" sz="2000" dirty="0"/>
              <a:t> to three new markets.</a:t>
            </a:r>
          </a:p>
          <a:p>
            <a:pPr marL="0" indent="0">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Beer: </a:t>
            </a:r>
            <a:r>
              <a:rPr lang="en-US" dirty="0" err="1"/>
              <a:t>FrankenBeer</a:t>
            </a:r>
            <a:endParaRPr lang="en-US" dirty="0"/>
          </a:p>
        </p:txBody>
      </p:sp>
      <p:sp>
        <p:nvSpPr>
          <p:cNvPr id="3" name="Content Placeholder 2"/>
          <p:cNvSpPr>
            <a:spLocks noGrp="1"/>
          </p:cNvSpPr>
          <p:nvPr>
            <p:ph idx="1"/>
          </p:nvPr>
        </p:nvSpPr>
        <p:spPr/>
        <p:txBody>
          <a:bodyPr/>
          <a:lstStyle/>
          <a:p>
            <a:r>
              <a:rPr lang="en-US" dirty="0" err="1"/>
              <a:t>FrankenBeer</a:t>
            </a:r>
            <a:r>
              <a:rPr lang="en-US" dirty="0"/>
              <a:t> was created to address an ‘untapped’ demand for the crisp taste of high alcohol content beer without the bitterness that accompanies existing product offerings in this segment. </a:t>
            </a:r>
          </a:p>
          <a:p>
            <a:r>
              <a:rPr lang="en-US" dirty="0"/>
              <a:t>Our beer scientists have created a novel brewing technique enabling us to deliver 12% ABV at only 33 IBU’s.  </a:t>
            </a:r>
          </a:p>
          <a:p>
            <a:r>
              <a:rPr lang="en-US" dirty="0"/>
              <a:t>This process, Alcohol Bitterness Reduction &amp; Abatement (</a:t>
            </a:r>
            <a:r>
              <a:rPr lang="en-US" dirty="0" err="1"/>
              <a:t>ABRAcadabra</a:t>
            </a:r>
            <a:r>
              <a:rPr lang="en-US" baseline="30000" dirty="0" err="1"/>
              <a:t>TM</a:t>
            </a:r>
            <a:r>
              <a:rPr lang="en-US" baseline="30000" dirty="0"/>
              <a:t> </a:t>
            </a:r>
            <a:r>
              <a:rPr lang="en-US" dirty="0"/>
              <a:t>) has performed well with our dedicated team of full time taste testers and test markets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p>
        </p:txBody>
      </p:sp>
      <p:sp>
        <p:nvSpPr>
          <p:cNvPr id="3" name="Content Placeholder 2"/>
          <p:cNvSpPr>
            <a:spLocks noGrp="1"/>
          </p:cNvSpPr>
          <p:nvPr>
            <p:ph sz="half" idx="1"/>
          </p:nvPr>
        </p:nvSpPr>
        <p:spPr>
          <a:xfrm>
            <a:off x="306070" y="2235835"/>
            <a:ext cx="6819900" cy="4104005"/>
          </a:xfrm>
        </p:spPr>
        <p:txBody>
          <a:bodyPr>
            <a:noAutofit/>
          </a:bodyPr>
          <a:lstStyle/>
          <a:p>
            <a:r>
              <a:rPr lang="en-US" sz="2000" dirty="0">
                <a:sym typeface="+mn-ea"/>
              </a:rPr>
              <a:t>The first phase of our work centered on our analysis of the US microbreweries by state. Of particular interest was the Alcohol and Bitterness in the different beer varieties found in each area. </a:t>
            </a:r>
          </a:p>
          <a:p>
            <a:endParaRPr lang="en-US" sz="1800" dirty="0">
              <a:sym typeface="+mn-ea"/>
            </a:endParaRPr>
          </a:p>
          <a:p>
            <a:r>
              <a:rPr lang="en-US" sz="2000" dirty="0">
                <a:sym typeface="+mn-ea"/>
              </a:rPr>
              <a:t>Initial testing has been done in the Seattle, Washington and Boulder, Colorado markets with much success. </a:t>
            </a:r>
          </a:p>
          <a:p>
            <a:endParaRPr lang="en-US" sz="1800" dirty="0">
              <a:sym typeface="+mn-ea"/>
            </a:endParaRPr>
          </a:p>
          <a:p>
            <a:r>
              <a:rPr lang="en-US" sz="2000" dirty="0">
                <a:sym typeface="+mn-ea"/>
              </a:rPr>
              <a:t>Colorado already has the highest ABV craft beer in the country--Lee Hill Series Vol. 5 - Belgian Style Quadrupel Ale (ABV 12.8%)</a:t>
            </a: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2"/>
          <a:stretch>
            <a:fillRect/>
          </a:stretch>
        </p:blipFill>
        <p:spPr>
          <a:xfrm>
            <a:off x="7548245" y="167640"/>
            <a:ext cx="4445000" cy="3175000"/>
          </a:xfrm>
          <a:prstGeom prst="rect">
            <a:avLst/>
          </a:prstGeom>
        </p:spPr>
      </p:pic>
      <p:pic>
        <p:nvPicPr>
          <p:cNvPr id="8" name="Picture 7"/>
          <p:cNvPicPr>
            <a:picLocks noChangeAspect="1"/>
          </p:cNvPicPr>
          <p:nvPr/>
        </p:nvPicPr>
        <p:blipFill>
          <a:blip r:embed="rId3"/>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p>
        </p:txBody>
      </p:sp>
      <p:sp>
        <p:nvSpPr>
          <p:cNvPr id="3" name="Content Placeholder 2"/>
          <p:cNvSpPr>
            <a:spLocks noGrp="1"/>
          </p:cNvSpPr>
          <p:nvPr>
            <p:ph idx="1"/>
          </p:nvPr>
        </p:nvSpPr>
        <p:spPr>
          <a:xfrm>
            <a:off x="329565" y="2302510"/>
            <a:ext cx="6370320" cy="4197985"/>
          </a:xfrm>
        </p:spPr>
        <p:txBody>
          <a:bodyPr>
            <a:normAutofit fontScale="90000" lnSpcReduction="10000"/>
          </a:bodyPr>
          <a:lstStyle/>
          <a:p>
            <a:r>
              <a:rPr lang="en-US" dirty="0">
                <a:sym typeface="+mn-ea"/>
              </a:rPr>
              <a:t>The second phase–and the reason for our presentation to you today–is to seek to expand into our three new test markets: San Antonio, Texas; Salt Lake City, Utah; and Boston, Massachusetts. </a:t>
            </a:r>
          </a:p>
          <a:p>
            <a:endParaRPr lang="en-US" dirty="0">
              <a:sym typeface="+mn-ea"/>
            </a:endParaRPr>
          </a:p>
          <a:p>
            <a:r>
              <a:rPr lang="en-US" dirty="0">
                <a:sym typeface="+mn-ea"/>
              </a:rPr>
              <a:t>Each of these markets has a different craft beer presence, but none like our FrankenBeer. </a:t>
            </a:r>
          </a:p>
          <a:p>
            <a:endParaRPr lang="en-US" dirty="0">
              <a:sym typeface="+mn-ea"/>
            </a:endParaRPr>
          </a:p>
          <a:p>
            <a:r>
              <a:rPr lang="en-US" dirty="0">
                <a:sym typeface="+mn-ea"/>
              </a:rPr>
              <a:t>With its high octane ABV of 12% and its subtle IBU of 33, we believe our FrankenBeer will leave its mark these new markets.</a:t>
            </a:r>
            <a:endParaRPr lang="en-US" dirty="0"/>
          </a:p>
          <a:p>
            <a:pPr marL="0" indent="0">
              <a:buNone/>
            </a:pPr>
            <a:endParaRPr lang="en-US"/>
          </a:p>
          <a:p>
            <a:endParaRPr lang="en-US" dirty="0"/>
          </a:p>
        </p:txBody>
      </p:sp>
      <p:graphicFrame>
        <p:nvGraphicFramePr>
          <p:cNvPr id="4" name="Table 3"/>
          <p:cNvGraphicFramePr/>
          <p:nvPr/>
        </p:nvGraphicFramePr>
        <p:xfrm>
          <a:off x="6779895" y="2852420"/>
          <a:ext cx="5344795" cy="2578735"/>
        </p:xfrm>
        <a:graphic>
          <a:graphicData uri="http://schemas.openxmlformats.org/drawingml/2006/table">
            <a:tbl>
              <a:tblPr firstRow="1" bandRow="1">
                <a:tableStyleId>{5C22544A-7EE6-4342-B048-85BDC9FD1C3A}</a:tableStyleId>
              </a:tblPr>
              <a:tblGrid>
                <a:gridCol w="878840">
                  <a:extLst>
                    <a:ext uri="{9D8B030D-6E8A-4147-A177-3AD203B41FA5}">
                      <a16:colId xmlns:a16="http://schemas.microsoft.com/office/drawing/2014/main" val="20000"/>
                    </a:ext>
                  </a:extLst>
                </a:gridCol>
                <a:gridCol w="879475">
                  <a:extLst>
                    <a:ext uri="{9D8B030D-6E8A-4147-A177-3AD203B41FA5}">
                      <a16:colId xmlns:a16="http://schemas.microsoft.com/office/drawing/2014/main" val="20001"/>
                    </a:ext>
                  </a:extLst>
                </a:gridCol>
                <a:gridCol w="942340">
                  <a:extLst>
                    <a:ext uri="{9D8B030D-6E8A-4147-A177-3AD203B41FA5}">
                      <a16:colId xmlns:a16="http://schemas.microsoft.com/office/drawing/2014/main" val="20002"/>
                    </a:ext>
                  </a:extLst>
                </a:gridCol>
                <a:gridCol w="941070">
                  <a:extLst>
                    <a:ext uri="{9D8B030D-6E8A-4147-A177-3AD203B41FA5}">
                      <a16:colId xmlns:a16="http://schemas.microsoft.com/office/drawing/2014/main" val="20003"/>
                    </a:ext>
                  </a:extLst>
                </a:gridCol>
                <a:gridCol w="880745">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tblGrid>
              <a:tr h="833755">
                <a:tc>
                  <a:txBody>
                    <a:bodyPr/>
                    <a:lstStyle/>
                    <a:p>
                      <a:pPr>
                        <a:buNone/>
                      </a:pPr>
                      <a:endParaRPr lang="en-US" sz="1400"/>
                    </a:p>
                  </a:txBody>
                  <a:tcPr>
                    <a:solidFill>
                      <a:schemeClr val="accent2">
                        <a:lumMod val="75000"/>
                      </a:schemeClr>
                    </a:solidFill>
                  </a:tcPr>
                </a:tc>
                <a:tc>
                  <a:txBody>
                    <a:bodyPr/>
                    <a:lstStyle/>
                    <a:p>
                      <a:pPr algn="ctr">
                        <a:buNone/>
                      </a:pPr>
                      <a:r>
                        <a:rPr lang="en-US" sz="1600"/>
                        <a:t>Seattle</a:t>
                      </a:r>
                    </a:p>
                  </a:txBody>
                  <a:tcPr>
                    <a:solidFill>
                      <a:schemeClr val="accent2">
                        <a:lumMod val="75000"/>
                      </a:schemeClr>
                    </a:solidFill>
                  </a:tcPr>
                </a:tc>
                <a:tc>
                  <a:txBody>
                    <a:bodyPr/>
                    <a:lstStyle/>
                    <a:p>
                      <a:pPr algn="ctr">
                        <a:buNone/>
                      </a:pPr>
                      <a:r>
                        <a:rPr lang="en-US" sz="1600"/>
                        <a:t>Boulder</a:t>
                      </a:r>
                    </a:p>
                  </a:txBody>
                  <a:tcPr>
                    <a:solidFill>
                      <a:schemeClr val="accent2">
                        <a:lumMod val="75000"/>
                      </a:schemeClr>
                    </a:solidFill>
                  </a:tcPr>
                </a:tc>
                <a:tc>
                  <a:txBody>
                    <a:bodyPr/>
                    <a:lstStyle/>
                    <a:p>
                      <a:pPr algn="ctr">
                        <a:buNone/>
                      </a:pPr>
                      <a:r>
                        <a:rPr lang="en-US" sz="1600"/>
                        <a:t>San Antonio</a:t>
                      </a:r>
                    </a:p>
                  </a:txBody>
                  <a:tcPr/>
                </a:tc>
                <a:tc>
                  <a:txBody>
                    <a:bodyPr/>
                    <a:lstStyle/>
                    <a:p>
                      <a:pPr algn="ctr">
                        <a:buNone/>
                      </a:pPr>
                      <a:r>
                        <a:rPr lang="en-US" sz="1600"/>
                        <a:t>Boston</a:t>
                      </a:r>
                    </a:p>
                  </a:txBody>
                  <a:tcPr/>
                </a:tc>
                <a:tc>
                  <a:txBody>
                    <a:bodyPr/>
                    <a:lstStyle/>
                    <a:p>
                      <a:pPr algn="ctr">
                        <a:buNone/>
                      </a:pPr>
                      <a:r>
                        <a:rPr lang="en-US" sz="1600"/>
                        <a:t>Salt Lake </a:t>
                      </a:r>
                    </a:p>
                    <a:p>
                      <a:pPr algn="ctr">
                        <a:buNone/>
                      </a:pPr>
                      <a:r>
                        <a:rPr lang="en-US" sz="1600"/>
                        <a:t>City</a:t>
                      </a:r>
                    </a:p>
                  </a:txBody>
                  <a:tcPr/>
                </a:tc>
                <a:extLst>
                  <a:ext uri="{0D108BD9-81ED-4DB2-BD59-A6C34878D82A}">
                    <a16:rowId xmlns:a16="http://schemas.microsoft.com/office/drawing/2014/main" val="10000"/>
                  </a:ext>
                </a:extLst>
              </a:tr>
              <a:tr h="854075">
                <a:tc>
                  <a:txBody>
                    <a:bodyPr/>
                    <a:lstStyle/>
                    <a:p>
                      <a:pPr algn="ctr">
                        <a:buNone/>
                      </a:pPr>
                      <a:r>
                        <a:rPr lang="en-US" sz="1800"/>
                        <a:t>ABV </a:t>
                      </a:r>
                      <a:r>
                        <a:rPr lang="en-US" sz="1400"/>
                        <a:t>(avg)</a:t>
                      </a:r>
                    </a:p>
                  </a:txBody>
                  <a:tcPr/>
                </a:tc>
                <a:tc>
                  <a:txBody>
                    <a:bodyPr/>
                    <a:lstStyle/>
                    <a:p>
                      <a:pPr algn="ctr">
                        <a:buNone/>
                      </a:pPr>
                      <a:r>
                        <a:rPr lang="en-US" sz="1800"/>
                        <a:t>6.35%</a:t>
                      </a:r>
                    </a:p>
                  </a:txBody>
                  <a:tcPr/>
                </a:tc>
                <a:tc>
                  <a:txBody>
                    <a:bodyPr/>
                    <a:lstStyle/>
                    <a:p>
                      <a:pPr algn="ctr">
                        <a:buNone/>
                      </a:pPr>
                      <a:r>
                        <a:rPr lang="en-US" sz="1800"/>
                        <a:t>5.95%</a:t>
                      </a:r>
                    </a:p>
                  </a:txBody>
                  <a:tcPr/>
                </a:tc>
                <a:tc>
                  <a:txBody>
                    <a:bodyPr/>
                    <a:lstStyle/>
                    <a:p>
                      <a:pPr algn="ctr">
                        <a:buNone/>
                      </a:pPr>
                      <a:r>
                        <a:rPr lang="en-US" sz="1800"/>
                        <a:t>5.95%</a:t>
                      </a:r>
                    </a:p>
                  </a:txBody>
                  <a:tcPr/>
                </a:tc>
                <a:tc>
                  <a:txBody>
                    <a:bodyPr/>
                    <a:lstStyle/>
                    <a:p>
                      <a:pPr algn="ctr">
                        <a:buNone/>
                      </a:pPr>
                      <a:r>
                        <a:rPr lang="en-US" sz="1800"/>
                        <a:t>5.6%</a:t>
                      </a:r>
                    </a:p>
                  </a:txBody>
                  <a:tcPr/>
                </a:tc>
                <a:tc>
                  <a:txBody>
                    <a:bodyPr/>
                    <a:lstStyle/>
                    <a:p>
                      <a:pPr algn="ctr">
                        <a:buNone/>
                      </a:pPr>
                      <a:r>
                        <a:rPr lang="en-US" sz="1800"/>
                        <a:t>4.75%</a:t>
                      </a:r>
                    </a:p>
                  </a:txBody>
                  <a:tcPr/>
                </a:tc>
                <a:extLst>
                  <a:ext uri="{0D108BD9-81ED-4DB2-BD59-A6C34878D82A}">
                    <a16:rowId xmlns:a16="http://schemas.microsoft.com/office/drawing/2014/main" val="10001"/>
                  </a:ext>
                </a:extLst>
              </a:tr>
              <a:tr h="890905">
                <a:tc>
                  <a:txBody>
                    <a:bodyPr/>
                    <a:lstStyle/>
                    <a:p>
                      <a:pPr algn="ctr">
                        <a:buNone/>
                      </a:pPr>
                      <a:r>
                        <a:rPr lang="en-US" sz="1800"/>
                        <a:t>IBU</a:t>
                      </a:r>
                    </a:p>
                    <a:p>
                      <a:pPr algn="ctr">
                        <a:buNone/>
                      </a:pPr>
                      <a:r>
                        <a:rPr lang="en-US" sz="1400">
                          <a:sym typeface="+mn-ea"/>
                        </a:rPr>
                        <a:t>(avg)</a:t>
                      </a:r>
                    </a:p>
                    <a:p>
                      <a:pPr algn="ctr">
                        <a:buNone/>
                      </a:pPr>
                      <a:endParaRPr lang="en-US" sz="1400">
                        <a:sym typeface="+mn-ea"/>
                      </a:endParaRPr>
                    </a:p>
                  </a:txBody>
                  <a:tcPr/>
                </a:tc>
                <a:tc>
                  <a:txBody>
                    <a:bodyPr/>
                    <a:lstStyle/>
                    <a:p>
                      <a:pPr algn="ctr">
                        <a:buNone/>
                      </a:pPr>
                      <a:r>
                        <a:rPr lang="en-US" sz="1800"/>
                        <a:t>75</a:t>
                      </a:r>
                    </a:p>
                  </a:txBody>
                  <a:tcPr/>
                </a:tc>
                <a:tc>
                  <a:txBody>
                    <a:bodyPr/>
                    <a:lstStyle/>
                    <a:p>
                      <a:pPr algn="ctr">
                        <a:buNone/>
                      </a:pPr>
                      <a:r>
                        <a:rPr lang="en-US" sz="1800"/>
                        <a:t>31</a:t>
                      </a:r>
                    </a:p>
                  </a:txBody>
                  <a:tcPr/>
                </a:tc>
                <a:tc>
                  <a:txBody>
                    <a:bodyPr/>
                    <a:lstStyle/>
                    <a:p>
                      <a:pPr algn="ctr">
                        <a:buNone/>
                      </a:pPr>
                      <a:r>
                        <a:rPr lang="en-US" sz="1800"/>
                        <a:t>40</a:t>
                      </a:r>
                    </a:p>
                  </a:txBody>
                  <a:tcPr/>
                </a:tc>
                <a:tc>
                  <a:txBody>
                    <a:bodyPr/>
                    <a:lstStyle/>
                    <a:p>
                      <a:pPr algn="ctr">
                        <a:buNone/>
                      </a:pPr>
                      <a:r>
                        <a:rPr lang="en-US" sz="1800"/>
                        <a:t>26</a:t>
                      </a:r>
                    </a:p>
                  </a:txBody>
                  <a:tcPr/>
                </a:tc>
                <a:tc>
                  <a:txBody>
                    <a:bodyPr/>
                    <a:lstStyle/>
                    <a:p>
                      <a:pPr algn="ctr">
                        <a:buNone/>
                      </a:pPr>
                      <a:r>
                        <a:rPr lang="en-US" sz="1800"/>
                        <a:t>20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high octane ABV of 12% and its subtle IBU of 33, we believe our FrankenBeer will make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26</TotalTime>
  <Words>687</Words>
  <Application>Microsoft Macintosh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PowerPoint Presentation</vt:lpstr>
      <vt:lpstr>Agenda</vt:lpstr>
      <vt:lpstr>Introduction</vt:lpstr>
      <vt:lpstr>Background</vt:lpstr>
      <vt:lpstr>Problem Statement</vt:lpstr>
      <vt:lpstr>The Beer: FrankenBeer</vt:lpstr>
      <vt:lpstr>Initial Market Research</vt:lpstr>
      <vt:lpstr>Expansion Market Proposal</vt:lpstr>
      <vt:lpstr>Conclusion</vt:lpstr>
      <vt:lpstr>Conclusion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 </dc:title>
  <dc:creator>quincy roundtree</dc:creator>
  <cp:lastModifiedBy>C G</cp:lastModifiedBy>
  <cp:revision>25</cp:revision>
  <dcterms:created xsi:type="dcterms:W3CDTF">2018-06-24T02:27:00Z</dcterms:created>
  <dcterms:modified xsi:type="dcterms:W3CDTF">2018-06-25T15:17:42Z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