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66" r:id="rId6"/>
    <p:sldId id="259" r:id="rId7"/>
    <p:sldId id="279" r:id="rId8"/>
    <p:sldId id="258" r:id="rId9"/>
    <p:sldId id="262" r:id="rId10"/>
    <p:sldId id="263" r:id="rId11"/>
    <p:sldId id="27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676"/>
    <p:restoredTop sz="86429"/>
  </p:normalViewPr>
  <p:slideViewPr>
    <p:cSldViewPr snapToGrid="0" snapToObjects="1">
      <p:cViewPr varScale="1">
        <p:scale>
          <a:sx n="89" d="100"/>
          <a:sy n="89" d="100"/>
        </p:scale>
        <p:origin x="474"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6B1FD-F6BF-C140-9DD4-6741C72BEFC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72274-11AC-8C41-AE0A-D20F8A90A5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72274-11AC-8C41-AE0A-D20F8A90A5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46C117F-5CCF-4837-BE5F-2B92066CAFA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4EB90BD-B6CE-46B7-997F-7313B992CC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DB9D11F-B188-461D-B23F-39381795C05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2E6D8D9-55A2-4063-B0F3-121F4454969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D4B24536-994D-4021-A283-9F449C0DB50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3CBBBB78-C96F-47B7-AB17-D852CA960AC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0578ACC-22D6-47C1-A373-4FD133E34F3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331444B-B92B-4E27-8C94-BB93EAF5CB1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63EFA5E-FA76-400D-B3DC-F0BA90E6D10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dirty="0"/>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1"/>
          <a:stretch>
            <a:fillRect/>
          </a:stretch>
        </p:blipFill>
        <p:spPr>
          <a:xfrm>
            <a:off x="0" y="195580"/>
            <a:ext cx="12190730" cy="6864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endParaRPr lang="en-US"/>
          </a:p>
          <a:p>
            <a:r>
              <a:rPr lang="en-US"/>
              <a:t>San Antonio, Texas; Salt Lake City, Utah; and Boston, Massachusetts all have a different craft beer presence, but none like our FrankenBeer. </a:t>
            </a:r>
            <a:endParaRPr lang="en-US"/>
          </a:p>
          <a:p>
            <a:r>
              <a:rPr lang="en-US"/>
              <a:t>With its relatively high ABV of 12% and its reltively mild IBU of 33, we believe our FrankenBeer will leave its mark in these new markets.</a:t>
            </a:r>
            <a:endParaRPr lang="en-US"/>
          </a:p>
        </p:txBody>
      </p:sp>
      <p:pic>
        <p:nvPicPr>
          <p:cNvPr id="5" name="Picture 4"/>
          <p:cNvPicPr>
            <a:picLocks noChangeAspect="1"/>
          </p:cNvPicPr>
          <p:nvPr/>
        </p:nvPicPr>
        <p:blipFill>
          <a:blip r:embed="rId1"/>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stretch>
            <a:fillRect/>
          </a:stretch>
        </p:blipFill>
        <p:spPr>
          <a:xfrm>
            <a:off x="635" y="-25400"/>
            <a:ext cx="12190730" cy="686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lstStyle/>
          <a:p>
            <a:r>
              <a:rPr lang="en-US" sz="2200" dirty="0"/>
              <a:t>The Team</a:t>
            </a:r>
            <a:endParaRPr lang="en-US" sz="2200" dirty="0"/>
          </a:p>
          <a:p>
            <a:pPr lvl="1"/>
            <a:r>
              <a:rPr lang="en-US" sz="2200" dirty="0"/>
              <a:t>Allen Crane</a:t>
            </a:r>
            <a:endParaRPr lang="en-US" sz="2200" dirty="0"/>
          </a:p>
          <a:p>
            <a:pPr lvl="1"/>
            <a:r>
              <a:rPr lang="en-US" sz="2200" dirty="0"/>
              <a:t>Nick Cellini</a:t>
            </a:r>
            <a:endParaRPr lang="en-US" sz="2200" dirty="0"/>
          </a:p>
          <a:p>
            <a:pPr lvl="1"/>
            <a:r>
              <a:rPr lang="en-US" sz="2200" dirty="0"/>
              <a:t>Chris Graves</a:t>
            </a:r>
            <a:endParaRPr lang="en-US" sz="2200" dirty="0"/>
          </a:p>
          <a:p>
            <a:pPr lvl="1"/>
            <a:r>
              <a:rPr lang="en-US" sz="2200" dirty="0"/>
              <a:t>Heber Nielsen</a:t>
            </a:r>
            <a:endParaRPr lang="en-US" sz="2200" dirty="0"/>
          </a:p>
          <a:p>
            <a:pPr lvl="1"/>
            <a:r>
              <a:rPr lang="en-US" sz="2200" dirty="0"/>
              <a:t>Quincy Roundtree</a:t>
            </a:r>
            <a:endParaRPr lang="en-US" sz="2200" dirty="0"/>
          </a:p>
          <a:p>
            <a:r>
              <a:rPr lang="en-US" sz="2200" dirty="0"/>
              <a:t>The Purpose</a:t>
            </a:r>
            <a:endParaRPr lang="en-US" sz="2200" dirty="0"/>
          </a:p>
          <a:p>
            <a:pPr lvl="1"/>
            <a:r>
              <a:rPr lang="en-US" sz="2200" dirty="0"/>
              <a:t>Evaluate the microbrewery landscape in the US and recommend expansion markets for our </a:t>
            </a:r>
            <a:r>
              <a:rPr lang="en-US" sz="2200" dirty="0" err="1"/>
              <a:t>FrankenBeer</a:t>
            </a:r>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3" name="Content Placeholder 2"/>
          <p:cNvSpPr>
            <a:spLocks noGrp="1"/>
          </p:cNvSpPr>
          <p:nvPr>
            <p:ph sz="half" idx="1"/>
          </p:nvPr>
        </p:nvSpPr>
        <p:spPr>
          <a:xfrm>
            <a:off x="680085" y="2336800"/>
            <a:ext cx="5307330" cy="3599180"/>
          </a:xfrm>
        </p:spPr>
        <p:txBody>
          <a:bodyPr>
            <a:normAutofit/>
          </a:bodyPr>
          <a:lstStyle/>
          <a:p>
            <a:r>
              <a:rPr lang="en-US" dirty="0"/>
              <a:t>Introduction</a:t>
            </a:r>
            <a:endParaRPr lang="en-US" dirty="0"/>
          </a:p>
          <a:p>
            <a:r>
              <a:rPr lang="en-US" dirty="0"/>
              <a:t>Market Backdrop</a:t>
            </a:r>
            <a:endParaRPr lang="en-US" dirty="0"/>
          </a:p>
          <a:p>
            <a:r>
              <a:rPr lang="en-US" dirty="0"/>
              <a:t>Meet </a:t>
            </a:r>
            <a:r>
              <a:rPr lang="en-US" dirty="0" err="1"/>
              <a:t>FrankenBeer</a:t>
            </a:r>
            <a:endParaRPr lang="en-US" dirty="0"/>
          </a:p>
          <a:p>
            <a:r>
              <a:rPr lang="en-US" dirty="0"/>
              <a:t>Where do we go from here? </a:t>
            </a:r>
            <a:endParaRPr lang="en-US" dirty="0"/>
          </a:p>
          <a:p>
            <a:r>
              <a:rPr lang="en-US" dirty="0"/>
              <a:t>Initial Market Research</a:t>
            </a:r>
            <a:endParaRPr lang="en-US" dirty="0"/>
          </a:p>
          <a:p>
            <a:r>
              <a:rPr lang="en-US" dirty="0"/>
              <a:t>Expansion Market Proposal</a:t>
            </a:r>
            <a:endParaRPr lang="en-US" dirty="0"/>
          </a:p>
          <a:p>
            <a:r>
              <a:rPr lang="en-US" dirty="0"/>
              <a:t>Conclusion</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90058"/>
            <a:ext cx="9613861" cy="1080938"/>
          </a:xfrm>
        </p:spPr>
        <p:txBody>
          <a:bodyPr/>
          <a:lstStyle/>
          <a:p>
            <a:r>
              <a:rPr lang="en-US" dirty="0"/>
              <a:t>Market Backdrop</a:t>
            </a:r>
            <a:endParaRPr lang="en-US" dirty="0"/>
          </a:p>
        </p:txBody>
      </p:sp>
      <p:sp>
        <p:nvSpPr>
          <p:cNvPr id="3" name="Content Placeholder 2"/>
          <p:cNvSpPr>
            <a:spLocks noGrp="1"/>
          </p:cNvSpPr>
          <p:nvPr>
            <p:ph sz="half" idx="1"/>
          </p:nvPr>
        </p:nvSpPr>
        <p:spPr>
          <a:xfrm>
            <a:off x="1905" y="2068195"/>
            <a:ext cx="4820920" cy="3599180"/>
          </a:xfrm>
        </p:spPr>
        <p:txBody>
          <a:bodyPr>
            <a:noAutofit/>
          </a:bodyPr>
          <a:lstStyle/>
          <a:p>
            <a:r>
              <a:rPr lang="en-US" sz="2000" dirty="0">
                <a:sym typeface="+mn-ea"/>
              </a:rPr>
              <a:t>The US Microbrew landscape:</a:t>
            </a:r>
            <a:endParaRPr lang="en-US" sz="2000" dirty="0">
              <a:sym typeface="+mn-ea"/>
            </a:endParaRPr>
          </a:p>
          <a:p>
            <a:pPr lvl="1"/>
            <a:r>
              <a:rPr lang="en-US" sz="2000" dirty="0">
                <a:sym typeface="+mn-ea"/>
              </a:rPr>
              <a:t>Crowded</a:t>
            </a:r>
            <a:endParaRPr lang="en-US" sz="2000" dirty="0">
              <a:sym typeface="+mn-ea"/>
            </a:endParaRPr>
          </a:p>
          <a:p>
            <a:pPr lvl="1"/>
            <a:r>
              <a:rPr lang="en-US" sz="2000" dirty="0">
                <a:sym typeface="+mn-ea"/>
              </a:rPr>
              <a:t>Expanding</a:t>
            </a:r>
            <a:endParaRPr lang="en-US" sz="2000" dirty="0">
              <a:sym typeface="+mn-ea"/>
            </a:endParaRPr>
          </a:p>
          <a:p>
            <a:pPr lvl="1"/>
            <a:r>
              <a:rPr lang="en-US" sz="2000" dirty="0">
                <a:sym typeface="+mn-ea"/>
              </a:rPr>
              <a:t>558 US Breweries offering 2,410 beers</a:t>
            </a:r>
            <a:endParaRPr lang="en-US" sz="2000" dirty="0">
              <a:sym typeface="+mn-ea"/>
            </a:endParaRPr>
          </a:p>
          <a:p>
            <a:r>
              <a:rPr lang="en-US" sz="2000" dirty="0">
                <a:sym typeface="+mn-ea"/>
              </a:rPr>
              <a:t>The distribution of Breweries:</a:t>
            </a:r>
            <a:endParaRPr lang="en-US" sz="2000" dirty="0">
              <a:sym typeface="+mn-ea"/>
            </a:endParaRPr>
          </a:p>
          <a:p>
            <a:pPr lvl="1"/>
            <a:r>
              <a:rPr lang="en-US" sz="2000" dirty="0">
                <a:sym typeface="+mn-ea"/>
              </a:rPr>
              <a:t>Highly variable by state</a:t>
            </a:r>
            <a:endParaRPr lang="en-US" sz="2000" dirty="0">
              <a:sym typeface="+mn-ea"/>
            </a:endParaRPr>
          </a:p>
          <a:p>
            <a:pPr lvl="1"/>
            <a:r>
              <a:rPr lang="en-US" sz="2000" dirty="0">
                <a:sym typeface="+mn-ea"/>
              </a:rPr>
              <a:t>Saturation in Colorado, California, and Michigan</a:t>
            </a:r>
            <a:endParaRPr lang="en-US" sz="2000" dirty="0">
              <a:sym typeface="+mn-ea"/>
            </a:endParaRPr>
          </a:p>
          <a:p>
            <a:pPr lvl="1"/>
            <a:r>
              <a:rPr lang="en-US" sz="2000" dirty="0">
                <a:sym typeface="+mn-ea"/>
              </a:rPr>
              <a:t>Homes of “old guard” national brands and brews</a:t>
            </a:r>
            <a:endParaRPr lang="en-US" sz="2000" dirty="0">
              <a:sym typeface="+mn-ea"/>
            </a:endParaRPr>
          </a:p>
          <a:p>
            <a:endParaRPr lang="en-US" sz="2000" dirty="0">
              <a:sym typeface="+mn-ea"/>
            </a:endParaRPr>
          </a:p>
        </p:txBody>
      </p:sp>
      <p:sp>
        <p:nvSpPr>
          <p:cNvPr id="30" name="Content Placeholder 2"/>
          <p:cNvSpPr>
            <a:spLocks noGrp="1"/>
          </p:cNvSpPr>
          <p:nvPr/>
        </p:nvSpPr>
        <p:spPr>
          <a:xfrm>
            <a:off x="12700" y="5377815"/>
            <a:ext cx="6463030" cy="15551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sz="2000" dirty="0">
              <a:sym typeface="+mn-ea"/>
            </a:endParaRPr>
          </a:p>
          <a:p>
            <a:r>
              <a:rPr lang="en-US" sz="2000" dirty="0">
                <a:sym typeface="+mn-ea"/>
              </a:rPr>
              <a:t>Median alcohol content (ABV) clustered (~ 5% - 6%)</a:t>
            </a:r>
            <a:endParaRPr lang="en-US" sz="2000" dirty="0">
              <a:sym typeface="+mn-ea"/>
            </a:endParaRPr>
          </a:p>
          <a:p>
            <a:r>
              <a:rPr lang="en-US" sz="2000" dirty="0">
                <a:sym typeface="+mn-ea"/>
              </a:rPr>
              <a:t>Median bitterness score (IBU) more variable</a:t>
            </a:r>
            <a:endParaRPr lang="en-US" sz="2000" dirty="0">
              <a:sym typeface="+mn-ea"/>
            </a:endParaRPr>
          </a:p>
        </p:txBody>
      </p:sp>
      <p:pic>
        <p:nvPicPr>
          <p:cNvPr id="32" name="Picture 31"/>
          <p:cNvPicPr>
            <a:picLocks noChangeAspect="1"/>
          </p:cNvPicPr>
          <p:nvPr/>
        </p:nvPicPr>
        <p:blipFill>
          <a:blip r:embed="rId1"/>
          <a:srcRect t="13579" b="14507"/>
          <a:stretch>
            <a:fillRect/>
          </a:stretch>
        </p:blipFill>
        <p:spPr>
          <a:xfrm>
            <a:off x="7872730" y="525145"/>
            <a:ext cx="4261485" cy="2924175"/>
          </a:xfrm>
          <a:prstGeom prst="rect">
            <a:avLst/>
          </a:prstGeom>
        </p:spPr>
      </p:pic>
      <p:pic>
        <p:nvPicPr>
          <p:cNvPr id="5" name="Content Placeholder 3"/>
          <p:cNvPicPr>
            <a:picLocks noChangeAspect="1"/>
          </p:cNvPicPr>
          <p:nvPr/>
        </p:nvPicPr>
        <p:blipFill>
          <a:blip r:embed="rId2"/>
          <a:stretch>
            <a:fillRect/>
          </a:stretch>
        </p:blipFill>
        <p:spPr>
          <a:xfrm>
            <a:off x="4554855" y="2068195"/>
            <a:ext cx="3269615" cy="2335530"/>
          </a:xfrm>
          <a:prstGeom prst="rect">
            <a:avLst/>
          </a:prstGeom>
          <a:ln w="3175">
            <a:solidFill>
              <a:schemeClr val="bg1"/>
            </a:solidFill>
          </a:ln>
        </p:spPr>
      </p:pic>
      <p:pic>
        <p:nvPicPr>
          <p:cNvPr id="74" name="Picture 73"/>
          <p:cNvPicPr>
            <a:picLocks noChangeAspect="1"/>
          </p:cNvPicPr>
          <p:nvPr/>
        </p:nvPicPr>
        <p:blipFill>
          <a:blip r:embed="rId3"/>
          <a:srcRect t="24570" b="25498"/>
          <a:stretch>
            <a:fillRect/>
          </a:stretch>
        </p:blipFill>
        <p:spPr>
          <a:xfrm>
            <a:off x="7872730" y="3554730"/>
            <a:ext cx="4262120" cy="27279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err="1"/>
              <a:t>FrankenBeer</a:t>
            </a:r>
            <a:r>
              <a:rPr lang="en-US" dirty="0"/>
              <a:t>!</a:t>
            </a:r>
            <a:endParaRPr lang="en-US" dirty="0"/>
          </a:p>
        </p:txBody>
      </p:sp>
      <p:sp>
        <p:nvSpPr>
          <p:cNvPr id="3" name="Content Placeholder 2"/>
          <p:cNvSpPr>
            <a:spLocks noGrp="1"/>
          </p:cNvSpPr>
          <p:nvPr>
            <p:ph sz="half" idx="1"/>
          </p:nvPr>
        </p:nvSpPr>
        <p:spPr>
          <a:xfrm>
            <a:off x="363220" y="2178685"/>
            <a:ext cx="6146165" cy="3599180"/>
          </a:xfrm>
        </p:spPr>
        <p:txBody>
          <a:bodyPr>
            <a:noAutofit/>
          </a:bodyPr>
          <a:lstStyle/>
          <a:p>
            <a:r>
              <a:rPr lang="en-US" sz="2200" dirty="0"/>
              <a:t>Created to meet demand for:</a:t>
            </a:r>
            <a:endParaRPr lang="en-US" sz="2200" dirty="0"/>
          </a:p>
          <a:p>
            <a:pPr lvl="1"/>
            <a:r>
              <a:rPr lang="en-US" sz="2200" dirty="0"/>
              <a:t> The crisp taste of high alcohol content</a:t>
            </a:r>
            <a:endParaRPr lang="en-US" sz="2200" dirty="0"/>
          </a:p>
          <a:p>
            <a:pPr lvl="1"/>
            <a:r>
              <a:rPr lang="en-US" sz="2200" dirty="0"/>
              <a:t> Without the accompanying bitterness </a:t>
            </a:r>
            <a:endParaRPr lang="en-US" sz="2200" dirty="0"/>
          </a:p>
          <a:p>
            <a:r>
              <a:rPr lang="en-US" sz="2200" dirty="0"/>
              <a:t>Novel brewing technique</a:t>
            </a:r>
            <a:endParaRPr lang="en-US" sz="2200" dirty="0"/>
          </a:p>
          <a:p>
            <a:pPr lvl="1"/>
            <a:r>
              <a:rPr lang="en-US" sz="2200" dirty="0"/>
              <a:t>Delivers 12% ABV</a:t>
            </a:r>
            <a:endParaRPr lang="en-US" sz="2200" dirty="0"/>
          </a:p>
          <a:p>
            <a:pPr lvl="1"/>
            <a:r>
              <a:rPr lang="en-US" sz="2200" dirty="0"/>
              <a:t>At only 33 IBU’s  </a:t>
            </a:r>
            <a:endParaRPr lang="en-US" sz="2200" dirty="0"/>
          </a:p>
          <a:p>
            <a:r>
              <a:rPr lang="en-US" sz="2200" dirty="0"/>
              <a:t>Made possible by our new </a:t>
            </a:r>
            <a:r>
              <a:rPr lang="en-US" sz="2200" dirty="0" err="1"/>
              <a:t>ABRAcadabra</a:t>
            </a:r>
            <a:r>
              <a:rPr lang="en-US" sz="2200" baseline="30000" dirty="0" err="1"/>
              <a:t>TM</a:t>
            </a:r>
            <a:r>
              <a:rPr lang="en-US" sz="2200" baseline="30000" dirty="0"/>
              <a:t> </a:t>
            </a:r>
            <a:r>
              <a:rPr lang="en-US" sz="2200" dirty="0"/>
              <a:t> process (Alcohol Bitterness Reduction &amp; Abatement)</a:t>
            </a:r>
            <a:endParaRPr lang="en-US" sz="2200" dirty="0"/>
          </a:p>
          <a:p>
            <a:r>
              <a:rPr lang="en-US" sz="2200" dirty="0"/>
              <a:t>Performed well across multiple levels of ABV</a:t>
            </a:r>
            <a:endParaRPr lang="en-US" sz="2200" dirty="0"/>
          </a:p>
          <a:p>
            <a:pPr lvl="1"/>
            <a:r>
              <a:rPr lang="en-US" sz="2200" dirty="0"/>
              <a:t>Our dedicated team of full-time tasters </a:t>
            </a:r>
            <a:endParaRPr lang="en-US" sz="2200" dirty="0"/>
          </a:p>
          <a:p>
            <a:pPr lvl="1"/>
            <a:r>
              <a:rPr lang="en-US" sz="2200" dirty="0"/>
              <a:t>AND initial test markets</a:t>
            </a:r>
            <a:endParaRPr lang="en-US" sz="2200" dirty="0"/>
          </a:p>
        </p:txBody>
      </p:sp>
      <p:pic>
        <p:nvPicPr>
          <p:cNvPr id="4" name="Content Placeholder 3"/>
          <p:cNvPicPr>
            <a:picLocks noChangeAspect="1"/>
          </p:cNvPicPr>
          <p:nvPr>
            <p:ph sz="half" idx="2"/>
          </p:nvPr>
        </p:nvPicPr>
        <p:blipFill>
          <a:blip r:embed="rId1"/>
          <a:stretch>
            <a:fillRect/>
          </a:stretch>
        </p:blipFill>
        <p:spPr>
          <a:xfrm>
            <a:off x="6363970" y="2179320"/>
            <a:ext cx="5650230" cy="4036695"/>
          </a:xfrm>
          <a:prstGeom prst="rect">
            <a:avLst/>
          </a:prstGeom>
        </p:spPr>
      </p:pic>
      <p:pic>
        <p:nvPicPr>
          <p:cNvPr id="13" name="Picture Placeholder 12" descr="FrankenBeer Snippet"/>
          <p:cNvPicPr>
            <a:picLocks noChangeAspect="1"/>
          </p:cNvPicPr>
          <p:nvPr>
            <p:ph type="pic" idx="21"/>
          </p:nvPr>
        </p:nvPicPr>
        <p:blipFill>
          <a:blip r:embed="rId2"/>
          <a:stretch>
            <a:fillRect/>
          </a:stretch>
        </p:blipFill>
        <p:spPr>
          <a:xfrm rot="19620000">
            <a:off x="10604500" y="5014595"/>
            <a:ext cx="1312545" cy="314325"/>
          </a:xfrm>
          <a:prstGeom prst="rect">
            <a:avLst/>
          </a:prstGeom>
        </p:spPr>
      </p:pic>
      <p:sp>
        <p:nvSpPr>
          <p:cNvPr id="14" name="Text Box 13"/>
          <p:cNvSpPr txBox="1"/>
          <p:nvPr/>
        </p:nvSpPr>
        <p:spPr>
          <a:xfrm rot="19680000">
            <a:off x="10831195" y="5245100"/>
            <a:ext cx="1130935" cy="245110"/>
          </a:xfrm>
          <a:prstGeom prst="rect">
            <a:avLst/>
          </a:prstGeom>
          <a:noFill/>
        </p:spPr>
        <p:txBody>
          <a:bodyPr wrap="square" rtlCol="0">
            <a:spAutoFit/>
          </a:bodyPr>
          <a:p>
            <a:pPr algn="ctr"/>
            <a:r>
              <a:rPr lang="en-US" sz="1000">
                <a:solidFill>
                  <a:schemeClr val="bg1"/>
                </a:solidFill>
                <a:uFillTx/>
              </a:rPr>
              <a:t>ABV 12% IBU 33</a:t>
            </a:r>
            <a:endParaRPr lang="en-US" sz="1000">
              <a:solidFill>
                <a:schemeClr val="bg1"/>
              </a:solidFill>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we go from here? </a:t>
            </a:r>
            <a:endParaRPr lang="en-US" dirty="0"/>
          </a:p>
        </p:txBody>
      </p:sp>
      <p:sp>
        <p:nvSpPr>
          <p:cNvPr id="3" name="Content Placeholder 2"/>
          <p:cNvSpPr>
            <a:spLocks noGrp="1"/>
          </p:cNvSpPr>
          <p:nvPr>
            <p:ph sz="half" idx="1"/>
          </p:nvPr>
        </p:nvSpPr>
        <p:spPr>
          <a:xfrm>
            <a:off x="358775" y="2226945"/>
            <a:ext cx="9544050" cy="3895090"/>
          </a:xfrm>
        </p:spPr>
        <p:txBody>
          <a:bodyPr>
            <a:normAutofit/>
          </a:bodyPr>
          <a:lstStyle/>
          <a:p>
            <a:r>
              <a:rPr lang="en-US" sz="2200" dirty="0" err="1">
                <a:sym typeface="+mn-ea"/>
              </a:rPr>
              <a:t>FrankenBeer</a:t>
            </a:r>
            <a:endParaRPr lang="en-US" sz="2200" dirty="0">
              <a:sym typeface="+mn-ea"/>
            </a:endParaRPr>
          </a:p>
          <a:p>
            <a:pPr lvl="1"/>
            <a:r>
              <a:rPr lang="en-US" sz="2200" dirty="0">
                <a:sym typeface="+mn-ea"/>
              </a:rPr>
              <a:t>Distinct qualities</a:t>
            </a:r>
            <a:endParaRPr lang="en-US" sz="2200" dirty="0">
              <a:sym typeface="+mn-ea"/>
            </a:endParaRPr>
          </a:p>
          <a:p>
            <a:pPr lvl="1"/>
            <a:r>
              <a:rPr lang="en-US" sz="2200" dirty="0">
                <a:sym typeface="+mn-ea"/>
              </a:rPr>
              <a:t>Appeals to customers who enjoy strong beers but dislike bitterness</a:t>
            </a:r>
            <a:endParaRPr lang="en-US" sz="2200" dirty="0">
              <a:sym typeface="+mn-ea"/>
            </a:endParaRPr>
          </a:p>
          <a:p>
            <a:pPr lvl="1"/>
            <a:endParaRPr lang="en-US" sz="2200" dirty="0">
              <a:sym typeface="+mn-ea"/>
            </a:endParaRPr>
          </a:p>
          <a:p>
            <a:r>
              <a:rPr lang="en-US" sz="2200" dirty="0" err="1"/>
              <a:t>ABRAcadabra</a:t>
            </a:r>
            <a:r>
              <a:rPr lang="en-US" sz="2200" baseline="30000" dirty="0" err="1"/>
              <a:t>TM</a:t>
            </a:r>
            <a:r>
              <a:rPr lang="en-US" sz="2200" baseline="30000" dirty="0"/>
              <a:t>  </a:t>
            </a:r>
            <a:r>
              <a:rPr lang="en-US" sz="2200" dirty="0">
                <a:sym typeface="+mn-ea"/>
              </a:rPr>
              <a:t>process:</a:t>
            </a:r>
            <a:endParaRPr lang="en-US" sz="2200" dirty="0">
              <a:sym typeface="+mn-ea"/>
            </a:endParaRPr>
          </a:p>
          <a:p>
            <a:pPr lvl="1"/>
            <a:r>
              <a:rPr lang="en-US" sz="2200" dirty="0">
                <a:sym typeface="+mn-ea"/>
              </a:rPr>
              <a:t>Provides Franken Brewery a low-bitterness competitive advantage</a:t>
            </a:r>
            <a:endParaRPr lang="en-US" sz="2200" dirty="0">
              <a:sym typeface="+mn-ea"/>
            </a:endParaRPr>
          </a:p>
          <a:p>
            <a:pPr lvl="1"/>
            <a:r>
              <a:rPr lang="en-US" sz="2200" dirty="0">
                <a:sym typeface="+mn-ea"/>
              </a:rPr>
              <a:t>Extending across all alcohol content levels</a:t>
            </a:r>
            <a:endParaRPr lang="en-US" sz="2200" dirty="0">
              <a:sym typeface="+mn-ea"/>
            </a:endParaRPr>
          </a:p>
          <a:p>
            <a:pPr lvl="1"/>
            <a:endParaRPr lang="en-US" sz="2200" dirty="0">
              <a:sym typeface="+mn-ea"/>
            </a:endParaRPr>
          </a:p>
          <a:p>
            <a:r>
              <a:rPr lang="en-US" sz="2200" dirty="0"/>
              <a:t>Begin </a:t>
            </a:r>
            <a:r>
              <a:rPr lang="en-US" sz="2200" dirty="0" err="1"/>
              <a:t>FrankenBeer</a:t>
            </a:r>
            <a:r>
              <a:rPr lang="en-US" sz="2200" dirty="0"/>
              <a:t> distribution in three new states</a:t>
            </a:r>
            <a:endParaRPr lang="en-US" sz="2200" dirty="0"/>
          </a:p>
          <a:p>
            <a:pPr lvl="1"/>
            <a:r>
              <a:rPr lang="en-US" sz="2200" dirty="0"/>
              <a:t>Most effectively capitalize on this competitive advantage</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Market Research</a:t>
            </a:r>
            <a:endParaRPr lang="en-US" dirty="0"/>
          </a:p>
        </p:txBody>
      </p:sp>
      <p:sp>
        <p:nvSpPr>
          <p:cNvPr id="3" name="Content Placeholder 2"/>
          <p:cNvSpPr>
            <a:spLocks noGrp="1"/>
          </p:cNvSpPr>
          <p:nvPr>
            <p:ph sz="half" idx="1"/>
          </p:nvPr>
        </p:nvSpPr>
        <p:spPr>
          <a:xfrm>
            <a:off x="148590" y="2107565"/>
            <a:ext cx="7242810" cy="4559300"/>
          </a:xfrm>
        </p:spPr>
        <p:txBody>
          <a:bodyPr>
            <a:noAutofit/>
          </a:bodyPr>
          <a:lstStyle/>
          <a:p>
            <a:r>
              <a:rPr lang="en-US" sz="2200" dirty="0">
                <a:sym typeface="+mn-ea"/>
              </a:rPr>
              <a:t>First phase:</a:t>
            </a:r>
            <a:endParaRPr lang="en-US" sz="2200" dirty="0">
              <a:sym typeface="+mn-ea"/>
            </a:endParaRPr>
          </a:p>
          <a:p>
            <a:pPr lvl="1"/>
            <a:r>
              <a:rPr lang="en-US" sz="2200" dirty="0">
                <a:sym typeface="+mn-ea"/>
              </a:rPr>
              <a:t>State-by-state analysis of all US microbreweries</a:t>
            </a:r>
            <a:endParaRPr lang="en-US" sz="2200" dirty="0">
              <a:sym typeface="+mn-ea"/>
            </a:endParaRPr>
          </a:p>
          <a:p>
            <a:pPr lvl="1"/>
            <a:r>
              <a:rPr lang="en-US" sz="2200" dirty="0">
                <a:sym typeface="+mn-ea"/>
              </a:rPr>
              <a:t>Particular interest - the Alcohol and Bitterness ratings of each variety brewed in each area </a:t>
            </a:r>
            <a:endParaRPr lang="en-US" sz="800" dirty="0">
              <a:sym typeface="+mn-ea"/>
            </a:endParaRPr>
          </a:p>
          <a:p>
            <a:endParaRPr lang="en-US" sz="800" dirty="0">
              <a:sym typeface="+mn-ea"/>
            </a:endParaRPr>
          </a:p>
          <a:p>
            <a:r>
              <a:rPr lang="en-US" sz="2200" dirty="0">
                <a:sym typeface="+mn-ea"/>
              </a:rPr>
              <a:t>Highest ABV craft beer in the country </a:t>
            </a:r>
            <a:r>
              <a:rPr lang="en-US" dirty="0">
                <a:sym typeface="+mn-ea"/>
              </a:rPr>
              <a:t>(ABV 12.8%)</a:t>
            </a:r>
            <a:endParaRPr lang="en-US" sz="2200" dirty="0">
              <a:sym typeface="+mn-ea"/>
            </a:endParaRPr>
          </a:p>
          <a:p>
            <a:pPr lvl="1"/>
            <a:r>
              <a:rPr lang="en-US" sz="2200" dirty="0">
                <a:sym typeface="+mn-ea"/>
              </a:rPr>
              <a:t>Lee Hill Series Vol. 5 - Belgian Style Quadruple Ale </a:t>
            </a:r>
            <a:endParaRPr lang="en-US" sz="2200" dirty="0">
              <a:sym typeface="+mn-ea"/>
            </a:endParaRPr>
          </a:p>
          <a:p>
            <a:pPr lvl="1"/>
            <a:r>
              <a:rPr lang="en-US" sz="2200" dirty="0">
                <a:sym typeface="+mn-ea"/>
              </a:rPr>
              <a:t>Brewed in Colorado</a:t>
            </a:r>
            <a:endParaRPr lang="en-US" sz="2200" dirty="0">
              <a:sym typeface="+mn-ea"/>
            </a:endParaRPr>
          </a:p>
          <a:p>
            <a:r>
              <a:rPr lang="en-US" sz="2200" dirty="0">
                <a:sym typeface="+mn-ea"/>
              </a:rPr>
              <a:t>The combined management in brewing of alcohol and bitterness</a:t>
            </a:r>
            <a:endParaRPr lang="en-US" sz="2200" dirty="0">
              <a:sym typeface="+mn-ea"/>
            </a:endParaRPr>
          </a:p>
          <a:p>
            <a:pPr lvl="1"/>
            <a:r>
              <a:rPr lang="en-US" sz="2200" dirty="0">
                <a:sym typeface="+mn-ea"/>
              </a:rPr>
              <a:t>Successfully tested in Seattle, Washington and Boulder, Colorado markets</a:t>
            </a:r>
            <a:endParaRPr lang="en-US" sz="2200" dirty="0">
              <a:sym typeface="+mn-ea"/>
            </a:endParaRPr>
          </a:p>
          <a:p>
            <a:endParaRPr lang="en-US" sz="1800" dirty="0">
              <a:sym typeface="+mn-ea"/>
            </a:endParaRPr>
          </a:p>
          <a:p>
            <a:endParaRPr lang="en-US" sz="2000" dirty="0">
              <a:sym typeface="+mn-ea"/>
            </a:endParaRPr>
          </a:p>
          <a:p>
            <a:pPr lvl="1"/>
            <a:endParaRPr lang="en-US" dirty="0">
              <a:sym typeface="+mn-ea"/>
            </a:endParaRPr>
          </a:p>
        </p:txBody>
      </p:sp>
      <p:pic>
        <p:nvPicPr>
          <p:cNvPr id="7" name="Content Placeholder 6"/>
          <p:cNvPicPr>
            <a:picLocks noGrp="1" noChangeAspect="1"/>
          </p:cNvPicPr>
          <p:nvPr>
            <p:ph sz="half" idx="2"/>
          </p:nvPr>
        </p:nvPicPr>
        <p:blipFill>
          <a:blip r:embed="rId1"/>
          <a:stretch>
            <a:fillRect/>
          </a:stretch>
        </p:blipFill>
        <p:spPr>
          <a:xfrm>
            <a:off x="7548245" y="167640"/>
            <a:ext cx="4445000" cy="3175000"/>
          </a:xfrm>
          <a:prstGeom prst="rect">
            <a:avLst/>
          </a:prstGeom>
        </p:spPr>
      </p:pic>
      <p:pic>
        <p:nvPicPr>
          <p:cNvPr id="8" name="Picture 7"/>
          <p:cNvPicPr>
            <a:picLocks noChangeAspect="1"/>
          </p:cNvPicPr>
          <p:nvPr/>
        </p:nvPicPr>
        <p:blipFill>
          <a:blip r:embed="rId2"/>
          <a:stretch>
            <a:fillRect/>
          </a:stretch>
        </p:blipFill>
        <p:spPr>
          <a:xfrm>
            <a:off x="7548245" y="3510915"/>
            <a:ext cx="4445000" cy="3175635"/>
          </a:xfrm>
          <a:prstGeom prst="rect">
            <a:avLst/>
          </a:prstGeom>
        </p:spPr>
      </p:pic>
      <p:sp>
        <p:nvSpPr>
          <p:cNvPr id="15" name="Oval 14"/>
          <p:cNvSpPr/>
          <p:nvPr/>
        </p:nvSpPr>
        <p:spPr>
          <a:xfrm>
            <a:off x="8420735" y="604520"/>
            <a:ext cx="288925" cy="305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Market Proposal</a:t>
            </a:r>
            <a:endParaRPr lang="en-US" dirty="0"/>
          </a:p>
        </p:txBody>
      </p:sp>
      <p:sp>
        <p:nvSpPr>
          <p:cNvPr id="3" name="Content Placeholder 2"/>
          <p:cNvSpPr>
            <a:spLocks noGrp="1"/>
          </p:cNvSpPr>
          <p:nvPr>
            <p:ph idx="1"/>
          </p:nvPr>
        </p:nvSpPr>
        <p:spPr>
          <a:xfrm>
            <a:off x="329565" y="2302510"/>
            <a:ext cx="5632082" cy="4197985"/>
          </a:xfrm>
        </p:spPr>
        <p:txBody>
          <a:bodyPr>
            <a:normAutofit fontScale="97500"/>
          </a:bodyPr>
          <a:lstStyle/>
          <a:p>
            <a:r>
              <a:rPr lang="en-US" sz="2300" dirty="0"/>
              <a:t>Target market identification:</a:t>
            </a:r>
            <a:endParaRPr lang="en-US" sz="2300" dirty="0"/>
          </a:p>
          <a:p>
            <a:pPr lvl="1"/>
            <a:r>
              <a:rPr lang="en-US" sz="2300" dirty="0"/>
              <a:t>Our data scientists (in a flash of brilliance) created the </a:t>
            </a:r>
            <a:r>
              <a:rPr lang="en-US" sz="2300" dirty="0" err="1"/>
              <a:t>FrankenScore</a:t>
            </a:r>
            <a:r>
              <a:rPr lang="en-US" sz="2300" baseline="30000" dirty="0" err="1"/>
              <a:t>TM</a:t>
            </a:r>
            <a:r>
              <a:rPr lang="en-US" sz="2300" dirty="0"/>
              <a:t> </a:t>
            </a:r>
            <a:endParaRPr lang="en-US" sz="2300" dirty="0"/>
          </a:p>
          <a:p>
            <a:pPr lvl="1"/>
            <a:r>
              <a:rPr lang="en-US" sz="2300" dirty="0"/>
              <a:t>The product of the median ABV by state and the median IBU by state</a:t>
            </a:r>
            <a:endParaRPr lang="en-US" sz="2300" dirty="0"/>
          </a:p>
          <a:p>
            <a:r>
              <a:rPr lang="en-US" dirty="0"/>
              <a:t>The </a:t>
            </a:r>
            <a:r>
              <a:rPr lang="en-US" dirty="0" err="1"/>
              <a:t>FrankenScore</a:t>
            </a:r>
            <a:r>
              <a:rPr lang="en-US" dirty="0"/>
              <a:t> metric sizes the advantage of Franken’s new proprietary technique</a:t>
            </a:r>
            <a:endParaRPr lang="en-US" dirty="0"/>
          </a:p>
          <a:p>
            <a:r>
              <a:rPr lang="en-US" dirty="0"/>
              <a:t>WV, NM, &amp; FL were identified as having the highest market potential for </a:t>
            </a:r>
            <a:r>
              <a:rPr lang="en-US" dirty="0" err="1"/>
              <a:t>Frankenbeer</a:t>
            </a:r>
            <a:endParaRPr lang="en-US" dirty="0"/>
          </a:p>
          <a:p>
            <a:pPr marL="0" indent="0">
              <a:buNone/>
            </a:pPr>
            <a:endParaRPr lang="en-US" dirty="0"/>
          </a:p>
          <a:p>
            <a:endParaRPr lang="en-US" dirty="0"/>
          </a:p>
        </p:txBody>
      </p:sp>
      <p:graphicFrame>
        <p:nvGraphicFramePr>
          <p:cNvPr id="8" name="Table 7"/>
          <p:cNvGraphicFramePr>
            <a:graphicFrameLocks noGrp="1"/>
          </p:cNvGraphicFramePr>
          <p:nvPr/>
        </p:nvGraphicFramePr>
        <p:xfrm>
          <a:off x="6032409" y="2302510"/>
          <a:ext cx="5907416" cy="2400442"/>
        </p:xfrm>
        <a:graphic>
          <a:graphicData uri="http://schemas.openxmlformats.org/drawingml/2006/table">
            <a:tbl>
              <a:tblPr firstRow="1" bandRow="1">
                <a:tableStyleId>{5C22544A-7EE6-4342-B048-85BDC9FD1C3A}</a:tableStyleId>
              </a:tblPr>
              <a:tblGrid>
                <a:gridCol w="1697231"/>
                <a:gridCol w="953871"/>
                <a:gridCol w="937515"/>
                <a:gridCol w="812344"/>
                <a:gridCol w="795988"/>
                <a:gridCol w="710467"/>
              </a:tblGrid>
              <a:tr h="724677">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ctr" rtl="0" fontAlgn="ctr"/>
                      <a:r>
                        <a:rPr lang="en-US" sz="1600" u="none" strike="noStrike" dirty="0">
                          <a:effectLst/>
                        </a:rPr>
                        <a:t>Seattle</a:t>
                      </a:r>
                      <a:endParaRPr lang="en-US" sz="1600" b="1" i="0" u="none" strike="noStrike" dirty="0">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en-US" sz="1600" u="none" strike="noStrike">
                          <a:effectLst/>
                        </a:rPr>
                        <a:t>Boulder</a:t>
                      </a:r>
                      <a:endParaRPr lang="en-US" sz="1600" b="1" i="0" u="none" strike="noStrike">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en-US" sz="1600" u="none" strike="noStrike">
                          <a:effectLst/>
                        </a:rPr>
                        <a:t>West Virginia</a:t>
                      </a:r>
                      <a:endParaRPr lang="en-US" sz="1600" b="1" i="0" u="none" strike="noStrike">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en-US" sz="1600" u="none" strike="noStrike">
                          <a:effectLst/>
                        </a:rPr>
                        <a:t>New Mexico</a:t>
                      </a:r>
                      <a:endParaRPr lang="en-US" sz="1600" b="1" i="0" u="none" strike="noStrike">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en-US" sz="1600" u="none" strike="noStrike">
                          <a:effectLst/>
                        </a:rPr>
                        <a:t>Florida</a:t>
                      </a:r>
                      <a:endParaRPr lang="en-US" sz="1600" b="1" i="0" u="none" strike="noStrike">
                        <a:solidFill>
                          <a:srgbClr val="FFFFFF"/>
                        </a:solidFill>
                        <a:effectLst/>
                        <a:latin typeface="Trebuchet MS" panose="020B0603020202020204" pitchFamily="34" charset="0"/>
                      </a:endParaRPr>
                    </a:p>
                  </a:txBody>
                  <a:tcPr marL="9525" marR="9525" marT="9525" marB="0" anchor="ctr"/>
                </a:tc>
              </a:tr>
              <a:tr h="317500">
                <a:tc>
                  <a:txBody>
                    <a:bodyPr/>
                    <a:lstStyle/>
                    <a:p>
                      <a:pPr algn="ctr" rtl="0" fontAlgn="ctr"/>
                      <a:r>
                        <a:rPr lang="en-US" sz="1800" u="none" strike="noStrike">
                          <a:effectLst/>
                        </a:rPr>
                        <a:t>Median ABV</a:t>
                      </a:r>
                      <a:endParaRPr lang="en-US" sz="18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en-US" sz="1800" u="none" strike="noStrike" dirty="0">
                          <a:effectLst/>
                        </a:rPr>
                        <a:t>6.35%</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5.95%</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6.20%</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6.20%</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5.70%</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r>
              <a:tr h="304800">
                <a:tc>
                  <a:txBody>
                    <a:bodyPr/>
                    <a:lstStyle/>
                    <a:p>
                      <a:pPr algn="ctr" rtl="0" fontAlgn="ctr"/>
                      <a:r>
                        <a:rPr lang="en-US" sz="1800" u="none" strike="noStrike">
                          <a:effectLst/>
                        </a:rPr>
                        <a:t>Median IBU</a:t>
                      </a:r>
                      <a:endParaRPr lang="en-US" sz="18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en-US" sz="1800" u="none" strike="noStrike">
                          <a:effectLst/>
                        </a:rPr>
                        <a:t>75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31</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57.5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51</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55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r>
              <a:tr h="495300">
                <a:tc>
                  <a:txBody>
                    <a:bodyPr/>
                    <a:lstStyle/>
                    <a:p>
                      <a:pPr algn="ctr" rtl="0" fontAlgn="ctr"/>
                      <a:r>
                        <a:rPr lang="en-US" sz="1800" u="none" strike="noStrike" dirty="0" err="1">
                          <a:effectLst/>
                        </a:rPr>
                        <a:t>FrankenScore</a:t>
                      </a:r>
                      <a:r>
                        <a:rPr lang="en-US" baseline="30000" dirty="0" err="1"/>
                        <a:t>TM</a:t>
                      </a:r>
                      <a:endParaRPr lang="en-US" sz="18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en-US" sz="1800" u="none" strike="noStrike">
                          <a:effectLst/>
                        </a:rPr>
                        <a:t>4.7625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1.8445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3.57</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3.16</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3.14</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r>
              <a:tr h="292100">
                <a:tc>
                  <a:txBody>
                    <a:bodyPr/>
                    <a:lstStyle/>
                    <a:p>
                      <a:pPr algn="ctr" rtl="0" fontAlgn="ctr"/>
                      <a:r>
                        <a:rPr lang="en-US" sz="1800" u="none" strike="noStrike" dirty="0" err="1">
                          <a:effectLst/>
                        </a:rPr>
                        <a:t>FrankenRank</a:t>
                      </a:r>
                      <a:r>
                        <a:rPr lang="en-US" baseline="30000" dirty="0" err="1"/>
                        <a:t>TM</a:t>
                      </a:r>
                      <a:r>
                        <a:rPr lang="en-US" sz="1800" u="none" strike="noStrike" dirty="0">
                          <a:effectLst/>
                        </a:rPr>
                        <a:t> (By State)</a:t>
                      </a:r>
                      <a:endParaRPr lang="en-US" sz="18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en-US" sz="1800" u="none" strike="noStrike">
                          <a:effectLst/>
                        </a:rPr>
                        <a:t>N/A</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N/A</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#1</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#2</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6333305" y="2243989"/>
            <a:ext cx="5194669" cy="4017211"/>
          </a:xfrm>
          <a:prstGeom prst="rect">
            <a:avLst/>
          </a:prstGeom>
        </p:spPr>
      </p:pic>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a:xfrm>
            <a:off x="132715" y="2070100"/>
            <a:ext cx="5962015" cy="4596130"/>
          </a:xfrm>
        </p:spPr>
        <p:txBody>
          <a:bodyPr>
            <a:normAutofit fontScale="97500"/>
          </a:bodyPr>
          <a:lstStyle/>
          <a:p>
            <a:r>
              <a:rPr lang="en-US" sz="2200" dirty="0" err="1"/>
              <a:t>FrankenBeer</a:t>
            </a:r>
            <a:r>
              <a:rPr lang="en-US" sz="2200" dirty="0"/>
              <a:t> has distinct qualities</a:t>
            </a:r>
            <a:endParaRPr lang="en-US" sz="2200" dirty="0"/>
          </a:p>
          <a:p>
            <a:pPr lvl="1"/>
            <a:r>
              <a:rPr lang="en-US" sz="2200" dirty="0"/>
              <a:t>Appealing to beer drinkers in many demographics</a:t>
            </a:r>
            <a:endParaRPr lang="en-US" sz="2200" dirty="0"/>
          </a:p>
          <a:p>
            <a:pPr lvl="1"/>
            <a:r>
              <a:rPr lang="en-US" sz="2200" dirty="0"/>
              <a:t>Successful market testing (Seattle, Washington, and Boulder, Colorado)</a:t>
            </a:r>
            <a:endParaRPr lang="en-US" sz="2200" dirty="0"/>
          </a:p>
          <a:p>
            <a:r>
              <a:rPr lang="en-US" sz="2200" dirty="0"/>
              <a:t>The </a:t>
            </a:r>
            <a:r>
              <a:rPr lang="en-US" sz="2200" dirty="0" err="1"/>
              <a:t>FrankenScore</a:t>
            </a:r>
            <a:r>
              <a:rPr lang="en-US" sz="2200" dirty="0"/>
              <a:t> (ABV x IBU) ranks West Virginia, New Mexico, and Florida as the top three market states</a:t>
            </a:r>
            <a:endParaRPr lang="en-US" sz="2200" dirty="0"/>
          </a:p>
          <a:p>
            <a:r>
              <a:rPr lang="en-US" sz="2200" dirty="0" err="1"/>
              <a:t>FrankenBeer</a:t>
            </a:r>
            <a:r>
              <a:rPr lang="en-US" sz="2200" dirty="0"/>
              <a:t>:</a:t>
            </a:r>
            <a:endParaRPr lang="en-US" sz="2200" dirty="0"/>
          </a:p>
          <a:p>
            <a:pPr lvl="1"/>
            <a:r>
              <a:rPr lang="en-US" sz="2200" dirty="0"/>
              <a:t>High octane ABV of 12%</a:t>
            </a:r>
            <a:endParaRPr lang="en-US" sz="2200" dirty="0"/>
          </a:p>
          <a:p>
            <a:pPr lvl="1"/>
            <a:r>
              <a:rPr lang="en-US" sz="2200" dirty="0"/>
              <a:t>Subtle IBU of 33</a:t>
            </a:r>
            <a:endParaRPr lang="en-US" sz="2200" dirty="0"/>
          </a:p>
          <a:p>
            <a:pPr lvl="1"/>
            <a:r>
              <a:rPr lang="en-US" sz="2200" dirty="0"/>
              <a:t>Will make its mark in these new markets</a:t>
            </a:r>
            <a:endParaRPr lang="en-US" sz="2200" dirty="0"/>
          </a:p>
        </p:txBody>
      </p:sp>
      <p:sp>
        <p:nvSpPr>
          <p:cNvPr id="12" name="5-Point Star 11"/>
          <p:cNvSpPr/>
          <p:nvPr/>
        </p:nvSpPr>
        <p:spPr>
          <a:xfrm>
            <a:off x="10283704" y="5243362"/>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956998" y="451421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0164891" y="3997324"/>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0</TotalTime>
  <Words>3221</Words>
  <Application>WPS Presentation</Application>
  <PresentationFormat>Widescreen</PresentationFormat>
  <Paragraphs>172</Paragraphs>
  <Slides>10</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Trebuchet MS</vt:lpstr>
      <vt:lpstr>Microsoft YaHei</vt:lpstr>
      <vt:lpstr/>
      <vt:lpstr>Arial Unicode MS</vt:lpstr>
      <vt:lpstr>Calibri</vt:lpstr>
      <vt:lpstr>Segoe Print</vt:lpstr>
      <vt:lpstr>Berlin</vt:lpstr>
      <vt:lpstr>PowerPoint 演示文稿</vt:lpstr>
      <vt:lpstr>Introduction</vt:lpstr>
      <vt:lpstr>Agenda</vt:lpstr>
      <vt:lpstr>Market Backdrop</vt:lpstr>
      <vt:lpstr>Meet FrankenBeer !</vt:lpstr>
      <vt:lpstr>Where do we go from here? </vt:lpstr>
      <vt:lpstr>Initial Market Research</vt:lpstr>
      <vt:lpstr>Expansion Market Proposal</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FrankenBeer</dc:title>
  <dc:creator>quincy roundtree</dc:creator>
  <cp:lastModifiedBy>allen</cp:lastModifiedBy>
  <cp:revision>58</cp:revision>
  <dcterms:created xsi:type="dcterms:W3CDTF">2018-06-24T02:27:00Z</dcterms:created>
  <dcterms:modified xsi:type="dcterms:W3CDTF">2018-06-27T00:39:17Z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