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7" r:id="rId4"/>
    <p:sldId id="279" r:id="rId5"/>
    <p:sldId id="259" r:id="rId6"/>
    <p:sldId id="258"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26"/>
    <p:restoredTop sz="86429"/>
  </p:normalViewPr>
  <p:slideViewPr>
    <p:cSldViewPr snapToGrid="0" snapToObjects="1">
      <p:cViewPr varScale="1">
        <p:scale>
          <a:sx n="138" d="100"/>
          <a:sy n="138" d="100"/>
        </p:scale>
        <p:origin x="432"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t>6/25/18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t>‹#›</a:t>
            </a:fld>
            <a:endParaRPr lang="en-US"/>
          </a:p>
        </p:txBody>
      </p:sp>
    </p:spTree>
    <p:extLst>
      <p:ext uri="{BB962C8B-B14F-4D97-AF65-F5344CB8AC3E}">
        <p14:creationId xmlns:p14="http://schemas.microsoft.com/office/powerpoint/2010/main" val="215482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1</a:t>
            </a:fld>
            <a:endParaRPr lang="en-US"/>
          </a:p>
        </p:txBody>
      </p:sp>
    </p:spTree>
    <p:extLst>
      <p:ext uri="{BB962C8B-B14F-4D97-AF65-F5344CB8AC3E}">
        <p14:creationId xmlns:p14="http://schemas.microsoft.com/office/powerpoint/2010/main" val="4549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2</a:t>
            </a:fld>
            <a:endParaRPr lang="en-US"/>
          </a:p>
        </p:txBody>
      </p:sp>
    </p:spTree>
    <p:extLst>
      <p:ext uri="{BB962C8B-B14F-4D97-AF65-F5344CB8AC3E}">
        <p14:creationId xmlns:p14="http://schemas.microsoft.com/office/powerpoint/2010/main" val="6196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3"/>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lstStyle/>
          <a:p>
            <a:r>
              <a:rPr lang="en-US" dirty="0"/>
              <a:t>Introduction</a:t>
            </a:r>
          </a:p>
          <a:p>
            <a:r>
              <a:rPr lang="en-US" dirty="0"/>
              <a:t>Background</a:t>
            </a:r>
          </a:p>
          <a:p>
            <a:r>
              <a:rPr lang="en-US" dirty="0"/>
              <a:t>Problem Statement</a:t>
            </a:r>
          </a:p>
          <a:p>
            <a:r>
              <a:rPr lang="en-US" dirty="0" err="1"/>
              <a:t>FrankenBeer</a:t>
            </a:r>
            <a:endParaRPr lang="en-US" dirty="0"/>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Chris Graves</a:t>
            </a:r>
          </a:p>
          <a:p>
            <a:pPr lvl="1"/>
            <a:r>
              <a:rPr lang="en-US" dirty="0"/>
              <a:t>Heber Nielsen</a:t>
            </a:r>
          </a:p>
          <a:p>
            <a:pPr lvl="1"/>
            <a:r>
              <a:rPr lang="en-US" dirty="0"/>
              <a:t>Nick Cellini</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Beer: </a:t>
            </a:r>
            <a:r>
              <a:rPr lang="en-US" dirty="0" err="1"/>
              <a:t>FrankenBeer</a:t>
            </a:r>
            <a:endParaRPr lang="en-US" dirty="0"/>
          </a:p>
        </p:txBody>
      </p:sp>
      <p:sp>
        <p:nvSpPr>
          <p:cNvPr id="3" name="Content Placeholder 2"/>
          <p:cNvSpPr>
            <a:spLocks noGrp="1"/>
          </p:cNvSpPr>
          <p:nvPr>
            <p:ph idx="1"/>
          </p:nvPr>
        </p:nvSpPr>
        <p:spPr>
          <a:xfrm>
            <a:off x="680322" y="2336873"/>
            <a:ext cx="6422844" cy="3599316"/>
          </a:xfrm>
        </p:spPr>
        <p:txBody>
          <a:bodyPr>
            <a:normAutofit fontScale="92500" lnSpcReduction="10000"/>
          </a:bodyPr>
          <a:lstStyle/>
          <a:p>
            <a:r>
              <a:rPr lang="en-US" dirty="0" err="1"/>
              <a:t>FrankenBeer</a:t>
            </a:r>
            <a:r>
              <a:rPr lang="en-US" dirty="0"/>
              <a:t> was created to address an ‘untapped’ demand for the crisp taste of high alcohol content beer without the bitterness that accompanies existing product offerings in this segment. </a:t>
            </a:r>
          </a:p>
          <a:p>
            <a:r>
              <a:rPr lang="en-US" dirty="0"/>
              <a:t>Our beer scientists have created a novel brewing technique enabling us to deliver 12% ABV at only 33 IBU’s.  </a:t>
            </a:r>
          </a:p>
          <a:p>
            <a:r>
              <a:rPr lang="en-US" dirty="0"/>
              <a:t>This process, Alcohol Bitterness Reduction &amp; Abatement (</a:t>
            </a:r>
            <a:r>
              <a:rPr lang="en-US" dirty="0" err="1"/>
              <a:t>ABRAcadabra</a:t>
            </a:r>
            <a:r>
              <a:rPr lang="en-US" baseline="30000" dirty="0" err="1"/>
              <a:t>TM</a:t>
            </a:r>
            <a:r>
              <a:rPr lang="en-US" baseline="30000" dirty="0"/>
              <a:t> </a:t>
            </a:r>
            <a:r>
              <a:rPr lang="en-US" dirty="0"/>
              <a:t>) has performed well with our dedicated team of full time tasters and test markets</a:t>
            </a:r>
          </a:p>
          <a:p>
            <a:endParaRPr lang="en-US" dirty="0"/>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6920397" y="2677128"/>
            <a:ext cx="5072822" cy="3432841"/>
          </a:xfrm>
          <a:prstGeom prst="rect">
            <a:avLst/>
          </a:prstGeom>
        </p:spPr>
      </p:pic>
    </p:spTree>
    <p:extLst>
      <p:ext uri="{BB962C8B-B14F-4D97-AF65-F5344CB8AC3E}">
        <p14:creationId xmlns:p14="http://schemas.microsoft.com/office/powerpoint/2010/main" val="110824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3190" y="2188210"/>
            <a:ext cx="6821805" cy="4507865"/>
          </a:xfrm>
        </p:spPr>
        <p:txBody>
          <a:bodyPr/>
          <a:lstStyle/>
          <a:p>
            <a:r>
              <a:rPr lang="en-US" sz="2000" dirty="0">
                <a:sym typeface="+mn-ea"/>
              </a:rPr>
              <a:t>There are more than 1200 beers in the 50 states (plus District of Columbia) of various ABV and IBU levels. Microbrewery presence varies as well from state to state. </a:t>
            </a:r>
          </a:p>
          <a:p>
            <a:endParaRPr lang="en-US" sz="2000"/>
          </a:p>
          <a:p>
            <a:r>
              <a:rPr lang="en-US" sz="2000"/>
              <a:t>Our FrankenBeer has seen increasing sales since the initial roll out 2 years ago. FrankenBeer</a:t>
            </a:r>
            <a:r>
              <a:rPr lang="en-US" sz="2000">
                <a:sym typeface="+mn-ea"/>
              </a:rPr>
              <a:t> has garnered much acclaim in Seattle, Washington and Boulder, Colorado. From the feedback, there there is no other beer like it. </a:t>
            </a:r>
          </a:p>
          <a:p>
            <a:endParaRPr lang="en-US" sz="2000">
              <a:sym typeface="+mn-ea"/>
            </a:endParaRPr>
          </a:p>
          <a:p>
            <a:r>
              <a:rPr lang="en-US" sz="2000">
                <a:sym typeface="+mn-ea"/>
              </a:rPr>
              <a:t>Many other established chains have requested we allow the beer to be produced and sold closer to their markets. </a:t>
            </a:r>
            <a:endParaRPr lang="en-US" sz="2000"/>
          </a:p>
          <a:p>
            <a:endParaRPr lang="en-US" sz="2000"/>
          </a:p>
        </p:txBody>
      </p:sp>
      <p:pic>
        <p:nvPicPr>
          <p:cNvPr id="5" name="Content Placeholder 3"/>
          <p:cNvPicPr>
            <a:picLocks noChangeAspect="1"/>
          </p:cNvPicPr>
          <p:nvPr/>
        </p:nvPicPr>
        <p:blipFill>
          <a:blip r:embed="rId2"/>
          <a:stretch>
            <a:fillRect/>
          </a:stretch>
        </p:blipFill>
        <p:spPr>
          <a:xfrm>
            <a:off x="7138035" y="2597150"/>
            <a:ext cx="4900295" cy="3500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394970" y="2397760"/>
            <a:ext cx="9694545" cy="3895090"/>
          </a:xfrm>
        </p:spPr>
        <p:txBody>
          <a:bodyPr>
            <a:normAutofit/>
          </a:bodyPr>
          <a:lstStyle/>
          <a:p>
            <a:r>
              <a:rPr lang="en-US" sz="2000" b="1" dirty="0">
                <a:sym typeface="+mn-ea"/>
              </a:rPr>
              <a:t>Problem Statement:</a:t>
            </a:r>
            <a:r>
              <a:rPr lang="en-US" sz="2000" dirty="0">
                <a:sym typeface="+mn-ea"/>
              </a:rPr>
              <a:t> Our </a:t>
            </a:r>
            <a:r>
              <a:rPr lang="en-US" sz="2000" dirty="0" err="1">
                <a:sym typeface="+mn-ea"/>
              </a:rPr>
              <a:t>FrankenBeer</a:t>
            </a:r>
            <a:r>
              <a:rPr lang="en-US" sz="2000" dirty="0">
                <a:sym typeface="+mn-ea"/>
              </a:rPr>
              <a:t> has distinct qualities that make it appealing to many demographics of beer drinkers. This indicates that a thorough analysis must be done to target receptive markets. </a:t>
            </a:r>
          </a:p>
          <a:p>
            <a:pPr marL="0" indent="0">
              <a:buNone/>
            </a:pPr>
            <a:endParaRPr lang="en-US" sz="2000" dirty="0">
              <a:sym typeface="+mn-ea"/>
            </a:endParaRPr>
          </a:p>
          <a:p>
            <a:r>
              <a:rPr lang="en-US" sz="2000" b="1" dirty="0"/>
              <a:t>Current Condition: </a:t>
            </a:r>
            <a:r>
              <a:rPr lang="en-US" sz="2000" dirty="0"/>
              <a:t>Our </a:t>
            </a:r>
            <a:r>
              <a:rPr lang="en-US" sz="2000" dirty="0" err="1"/>
              <a:t>FrankenBeer</a:t>
            </a:r>
            <a:r>
              <a:rPr lang="en-US" sz="2000" dirty="0"/>
              <a:t> is a 12% ABV with a 33 IBU. It has tested well in the Seattle, Washington and Boulder, Colorado markets.</a:t>
            </a:r>
          </a:p>
          <a:p>
            <a:pPr marL="0" indent="0">
              <a:buNone/>
            </a:pPr>
            <a:endParaRPr lang="en-US" sz="2000" dirty="0"/>
          </a:p>
          <a:p>
            <a:r>
              <a:rPr lang="en-US" sz="2000" b="1" dirty="0"/>
              <a:t>Target Condition: </a:t>
            </a:r>
            <a:r>
              <a:rPr lang="en-US" sz="2000" dirty="0"/>
              <a:t>Expand the </a:t>
            </a:r>
            <a:r>
              <a:rPr lang="en-US" sz="2000" dirty="0" err="1"/>
              <a:t>FrankenBeer</a:t>
            </a:r>
            <a:r>
              <a:rPr lang="en-US" sz="2000" dirty="0"/>
              <a:t> to three new markets.</a:t>
            </a:r>
          </a:p>
          <a:p>
            <a:pPr marL="0" indent="0">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a:t>
            </a:r>
            <a:r>
              <a:rPr lang="en-US" sz="2000" dirty="0" err="1">
                <a:sym typeface="+mn-ea"/>
              </a:rPr>
              <a:t>Quadrupel</a:t>
            </a:r>
            <a:r>
              <a:rPr lang="en-US" sz="2000" dirty="0">
                <a:sym typeface="+mn-ea"/>
              </a:rPr>
              <a:t>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6370320" cy="4197985"/>
          </a:xfrm>
        </p:spPr>
        <p:txBody>
          <a:bodyPr>
            <a:normAutofit fontScale="90000" lnSpcReduction="10000"/>
          </a:bodyPr>
          <a:lstStyle/>
          <a:p>
            <a:r>
              <a:rPr lang="en-US" dirty="0">
                <a:sym typeface="+mn-ea"/>
              </a:rPr>
              <a:t>The second phase–and the reason for our presentation to you today–is to seek to expand into our three new test markets: San Antonio, Texas; Salt Lake City, Utah; and Boston, Massachusetts. </a:t>
            </a:r>
          </a:p>
          <a:p>
            <a:endParaRPr lang="en-US" dirty="0">
              <a:sym typeface="+mn-ea"/>
            </a:endParaRPr>
          </a:p>
          <a:p>
            <a:r>
              <a:rPr lang="en-US" dirty="0">
                <a:sym typeface="+mn-ea"/>
              </a:rPr>
              <a:t>Each of these markets has a different craft beer presence, but none like our FrankenBeer. </a:t>
            </a:r>
          </a:p>
          <a:p>
            <a:endParaRPr lang="en-US" dirty="0">
              <a:sym typeface="+mn-ea"/>
            </a:endParaRPr>
          </a:p>
          <a:p>
            <a:r>
              <a:rPr lang="en-US" dirty="0">
                <a:sym typeface="+mn-ea"/>
              </a:rPr>
              <a:t>With its high octane ABV of 12% and its subtle IBU of 33, we believe our FrankenBeer will leave its mark these new markets.</a:t>
            </a:r>
            <a:endParaRPr lang="en-US" dirty="0"/>
          </a:p>
          <a:p>
            <a:pPr marL="0" indent="0">
              <a:buNone/>
            </a:pPr>
            <a:endParaRPr lang="en-US"/>
          </a:p>
          <a:p>
            <a:endParaRPr lang="en-US" dirty="0"/>
          </a:p>
        </p:txBody>
      </p:sp>
      <p:graphicFrame>
        <p:nvGraphicFramePr>
          <p:cNvPr id="4" name="Table 3"/>
          <p:cNvGraphicFramePr/>
          <p:nvPr/>
        </p:nvGraphicFramePr>
        <p:xfrm>
          <a:off x="6779895" y="2852420"/>
          <a:ext cx="5344795" cy="257873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1070">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tblGrid>
              <a:tr h="833755">
                <a:tc>
                  <a:txBody>
                    <a:bodyPr/>
                    <a:lstStyle/>
                    <a:p>
                      <a:pPr>
                        <a:buNone/>
                      </a:pPr>
                      <a:endParaRPr lang="en-US" sz="1400"/>
                    </a:p>
                  </a:txBody>
                  <a:tcPr>
                    <a:solidFill>
                      <a:schemeClr val="accent2">
                        <a:lumMod val="75000"/>
                      </a:schemeClr>
                    </a:solidFill>
                  </a:tcPr>
                </a:tc>
                <a:tc>
                  <a:txBody>
                    <a:bodyPr/>
                    <a:lstStyle/>
                    <a:p>
                      <a:pPr algn="ctr">
                        <a:buNone/>
                      </a:pPr>
                      <a:r>
                        <a:rPr lang="en-US" sz="1600"/>
                        <a:t>Seattle</a:t>
                      </a:r>
                    </a:p>
                  </a:txBody>
                  <a:tcPr>
                    <a:solidFill>
                      <a:schemeClr val="accent2">
                        <a:lumMod val="75000"/>
                      </a:schemeClr>
                    </a:solidFill>
                  </a:tcPr>
                </a:tc>
                <a:tc>
                  <a:txBody>
                    <a:bodyPr/>
                    <a:lstStyle/>
                    <a:p>
                      <a:pPr algn="ctr">
                        <a:buNone/>
                      </a:pPr>
                      <a:r>
                        <a:rPr lang="en-US" sz="1600"/>
                        <a:t>Boulder</a:t>
                      </a:r>
                    </a:p>
                  </a:txBody>
                  <a:tcPr>
                    <a:solidFill>
                      <a:schemeClr val="accent2">
                        <a:lumMod val="75000"/>
                      </a:schemeClr>
                    </a:solidFill>
                  </a:tcPr>
                </a:tc>
                <a:tc>
                  <a:txBody>
                    <a:bodyPr/>
                    <a:lstStyle/>
                    <a:p>
                      <a:pPr algn="ctr">
                        <a:buNone/>
                      </a:pPr>
                      <a:r>
                        <a:rPr lang="en-US" sz="1600"/>
                        <a:t>San Antonio</a:t>
                      </a:r>
                    </a:p>
                  </a:txBody>
                  <a:tcPr/>
                </a:tc>
                <a:tc>
                  <a:txBody>
                    <a:bodyPr/>
                    <a:lstStyle/>
                    <a:p>
                      <a:pPr algn="ctr">
                        <a:buNone/>
                      </a:pPr>
                      <a:r>
                        <a:rPr lang="en-US" sz="1600"/>
                        <a:t>Boston</a:t>
                      </a:r>
                    </a:p>
                  </a:txBody>
                  <a:tcPr/>
                </a:tc>
                <a:tc>
                  <a:txBody>
                    <a:bodyPr/>
                    <a:lstStyle/>
                    <a:p>
                      <a:pPr algn="ctr">
                        <a:buNone/>
                      </a:pPr>
                      <a:r>
                        <a:rPr lang="en-US" sz="1600"/>
                        <a:t>Salt Lake </a:t>
                      </a:r>
                    </a:p>
                    <a:p>
                      <a:pPr algn="ctr">
                        <a:buNone/>
                      </a:pPr>
                      <a:r>
                        <a:rPr lang="en-US" sz="1600"/>
                        <a:t>City</a:t>
                      </a:r>
                    </a:p>
                  </a:txBody>
                  <a:tcPr/>
                </a:tc>
                <a:extLst>
                  <a:ext uri="{0D108BD9-81ED-4DB2-BD59-A6C34878D82A}">
                    <a16:rowId xmlns:a16="http://schemas.microsoft.com/office/drawing/2014/main" val="10000"/>
                  </a:ext>
                </a:extLst>
              </a:tr>
              <a:tr h="854075">
                <a:tc>
                  <a:txBody>
                    <a:bodyPr/>
                    <a:lstStyle/>
                    <a:p>
                      <a:pPr algn="ctr">
                        <a:buNone/>
                      </a:pPr>
                      <a:r>
                        <a:rPr lang="en-US" sz="1800"/>
                        <a:t>ABV </a:t>
                      </a:r>
                      <a:r>
                        <a:rPr lang="en-US" sz="1400"/>
                        <a:t>(avg)</a:t>
                      </a:r>
                    </a:p>
                  </a:txBody>
                  <a:tcPr/>
                </a:tc>
                <a:tc>
                  <a:txBody>
                    <a:bodyPr/>
                    <a:lstStyle/>
                    <a:p>
                      <a:pPr algn="ctr">
                        <a:buNone/>
                      </a:pPr>
                      <a:r>
                        <a:rPr lang="en-US" sz="1800"/>
                        <a:t>6.35%</a:t>
                      </a:r>
                    </a:p>
                  </a:txBody>
                  <a:tcPr/>
                </a:tc>
                <a:tc>
                  <a:txBody>
                    <a:bodyPr/>
                    <a:lstStyle/>
                    <a:p>
                      <a:pPr algn="ctr">
                        <a:buNone/>
                      </a:pPr>
                      <a:r>
                        <a:rPr lang="en-US" sz="1800"/>
                        <a:t>5.95%</a:t>
                      </a:r>
                    </a:p>
                  </a:txBody>
                  <a:tcPr/>
                </a:tc>
                <a:tc>
                  <a:txBody>
                    <a:bodyPr/>
                    <a:lstStyle/>
                    <a:p>
                      <a:pPr algn="ctr">
                        <a:buNone/>
                      </a:pPr>
                      <a:r>
                        <a:rPr lang="en-US" sz="1800"/>
                        <a:t>5.95%</a:t>
                      </a:r>
                    </a:p>
                  </a:txBody>
                  <a:tcPr/>
                </a:tc>
                <a:tc>
                  <a:txBody>
                    <a:bodyPr/>
                    <a:lstStyle/>
                    <a:p>
                      <a:pPr algn="ctr">
                        <a:buNone/>
                      </a:pPr>
                      <a:r>
                        <a:rPr lang="en-US" sz="1800"/>
                        <a:t>5.6%</a:t>
                      </a:r>
                    </a:p>
                  </a:txBody>
                  <a:tcPr/>
                </a:tc>
                <a:tc>
                  <a:txBody>
                    <a:bodyPr/>
                    <a:lstStyle/>
                    <a:p>
                      <a:pPr algn="ctr">
                        <a:buNone/>
                      </a:pPr>
                      <a:r>
                        <a:rPr lang="en-US" sz="1800"/>
                        <a:t>4.75%</a:t>
                      </a:r>
                    </a:p>
                  </a:txBody>
                  <a:tcPr/>
                </a:tc>
                <a:extLst>
                  <a:ext uri="{0D108BD9-81ED-4DB2-BD59-A6C34878D82A}">
                    <a16:rowId xmlns:a16="http://schemas.microsoft.com/office/drawing/2014/main" val="10001"/>
                  </a:ext>
                </a:extLst>
              </a:tr>
              <a:tr h="890905">
                <a:tc>
                  <a:txBody>
                    <a:bodyPr/>
                    <a:lstStyle/>
                    <a:p>
                      <a:pPr algn="ctr">
                        <a:buNone/>
                      </a:pPr>
                      <a:r>
                        <a:rPr lang="en-US" sz="1800"/>
                        <a:t>IBU</a:t>
                      </a:r>
                    </a:p>
                    <a:p>
                      <a:pPr algn="ctr">
                        <a:buNone/>
                      </a:pPr>
                      <a:r>
                        <a:rPr lang="en-US" sz="1400">
                          <a:sym typeface="+mn-ea"/>
                        </a:rPr>
                        <a:t>(avg)</a:t>
                      </a:r>
                    </a:p>
                    <a:p>
                      <a:pPr algn="ctr">
                        <a:buNone/>
                      </a:pPr>
                      <a:endParaRPr lang="en-US" sz="1400">
                        <a:sym typeface="+mn-ea"/>
                      </a:endParaRPr>
                    </a:p>
                  </a:txBody>
                  <a:tcPr/>
                </a:tc>
                <a:tc>
                  <a:txBody>
                    <a:bodyPr/>
                    <a:lstStyle/>
                    <a:p>
                      <a:pPr algn="ctr">
                        <a:buNone/>
                      </a:pPr>
                      <a:r>
                        <a:rPr lang="en-US" sz="1800"/>
                        <a:t>75</a:t>
                      </a:r>
                    </a:p>
                  </a:txBody>
                  <a:tcPr/>
                </a:tc>
                <a:tc>
                  <a:txBody>
                    <a:bodyPr/>
                    <a:lstStyle/>
                    <a:p>
                      <a:pPr algn="ctr">
                        <a:buNone/>
                      </a:pPr>
                      <a:r>
                        <a:rPr lang="en-US" sz="1800"/>
                        <a:t>31</a:t>
                      </a:r>
                    </a:p>
                  </a:txBody>
                  <a:tcPr/>
                </a:tc>
                <a:tc>
                  <a:txBody>
                    <a:bodyPr/>
                    <a:lstStyle/>
                    <a:p>
                      <a:pPr algn="ctr">
                        <a:buNone/>
                      </a:pPr>
                      <a:r>
                        <a:rPr lang="en-US" sz="1800"/>
                        <a:t>40</a:t>
                      </a:r>
                    </a:p>
                  </a:txBody>
                  <a:tcPr/>
                </a:tc>
                <a:tc>
                  <a:txBody>
                    <a:bodyPr/>
                    <a:lstStyle/>
                    <a:p>
                      <a:pPr algn="ctr">
                        <a:buNone/>
                      </a:pPr>
                      <a:r>
                        <a:rPr lang="en-US" sz="1800"/>
                        <a:t>26</a:t>
                      </a:r>
                    </a:p>
                  </a:txBody>
                  <a:tcPr/>
                </a:tc>
                <a:tc>
                  <a:txBody>
                    <a:bodyPr/>
                    <a:lstStyle/>
                    <a:p>
                      <a:pPr algn="ctr">
                        <a:buNone/>
                      </a:pPr>
                      <a:r>
                        <a:rPr lang="en-US" sz="1800"/>
                        <a:t>20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high octane ABV of 12% and its subtle IBU of 33, we believe our FrankenBeer will make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85</TotalTime>
  <Words>688</Words>
  <Application>Microsoft Macintosh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PowerPoint Presentation</vt:lpstr>
      <vt:lpstr>Agenda</vt:lpstr>
      <vt:lpstr>Introduction</vt:lpstr>
      <vt:lpstr>The Beer: FrankenBeer</vt:lpstr>
      <vt:lpstr>Background</vt:lpstr>
      <vt:lpstr>Problem Statement</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28</cp:revision>
  <dcterms:created xsi:type="dcterms:W3CDTF">2018-06-24T02:27:00Z</dcterms:created>
  <dcterms:modified xsi:type="dcterms:W3CDTF">2018-06-25T16:20:46Z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